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74" r:id="rId2"/>
  </p:sldMasterIdLst>
  <p:notesMasterIdLst>
    <p:notesMasterId r:id="rId17"/>
  </p:notesMasterIdLst>
  <p:handoutMasterIdLst>
    <p:handoutMasterId r:id="rId18"/>
  </p:handoutMasterIdLst>
  <p:sldIdLst>
    <p:sldId id="263" r:id="rId3"/>
    <p:sldId id="264" r:id="rId4"/>
    <p:sldId id="265" r:id="rId5"/>
    <p:sldId id="266" r:id="rId6"/>
    <p:sldId id="267" r:id="rId7"/>
    <p:sldId id="277" r:id="rId8"/>
    <p:sldId id="276" r:id="rId9"/>
    <p:sldId id="273" r:id="rId10"/>
    <p:sldId id="268" r:id="rId11"/>
    <p:sldId id="272" r:id="rId12"/>
    <p:sldId id="282" r:id="rId13"/>
    <p:sldId id="275" r:id="rId14"/>
    <p:sldId id="274" r:id="rId15"/>
    <p:sldId id="281" r:id="rId16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 Extrabold" panose="020B0906030804020204" pitchFamily="34" charset="0"/>
      <p:bold r:id="rId24"/>
      <p:boldItalic r:id="rId25"/>
    </p:embeddedFont>
    <p:embeddedFont>
      <p:font typeface="ＭＳ Ｐゴシック" panose="020B0600070205080204" pitchFamily="34" charset="-128"/>
      <p:regular r:id="rId26"/>
    </p:embeddedFont>
    <p:embeddedFont>
      <p:font typeface="Open Sans Semibold" panose="020B0706030804020204" pitchFamily="34" charset="0"/>
      <p:bold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711">
          <p15:clr>
            <a:srgbClr val="A4A3A4"/>
          </p15:clr>
        </p15:guide>
        <p15:guide id="3" pos="2880">
          <p15:clr>
            <a:srgbClr val="A4A3A4"/>
          </p15:clr>
        </p15:guide>
        <p15:guide id="4" pos="5511">
          <p15:clr>
            <a:srgbClr val="A4A3A4"/>
          </p15:clr>
        </p15:guide>
        <p15:guide id="5" pos="930">
          <p15:clr>
            <a:srgbClr val="A4A3A4"/>
          </p15:clr>
        </p15:guide>
        <p15:guide id="6" pos="483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orient="horz" pos="5692">
          <p15:clr>
            <a:srgbClr val="A4A3A4"/>
          </p15:clr>
        </p15:guide>
        <p15:guide id="3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howGuides="1">
      <p:cViewPr varScale="1">
        <p:scale>
          <a:sx n="110" d="100"/>
          <a:sy n="110" d="100"/>
        </p:scale>
        <p:origin x="966" y="108"/>
      </p:cViewPr>
      <p:guideLst>
        <p:guide orient="horz" pos="2160"/>
        <p:guide orient="horz" pos="3711"/>
        <p:guide pos="2880"/>
        <p:guide pos="5511"/>
        <p:guide pos="930"/>
        <p:guide pos="483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-3264" y="-78"/>
      </p:cViewPr>
      <p:guideLst>
        <p:guide orient="horz" pos="2880"/>
        <p:guide orient="horz" pos="569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B64C0-9E1D-4B24-919C-AF13FB01038E}" type="datetimeFigureOut">
              <a:rPr lang="sv-SE" smtClean="0"/>
              <a:pPr/>
              <a:t>2018-04-11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3193504" y="8604448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r"/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6237311" y="8604448"/>
            <a:ext cx="619101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4F57A-4F7F-461B-A72D-72143E545AD0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81D37-4CD6-46E3-9040-1170FAD15A0B}" type="datetimeFigureOut">
              <a:rPr lang="sv-SE" smtClean="0"/>
              <a:pPr/>
              <a:t>2018-04-11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sidfot 3"/>
          <p:cNvSpPr>
            <a:spLocks noGrp="1"/>
          </p:cNvSpPr>
          <p:nvPr>
            <p:ph type="ftr" sz="quarter" idx="4"/>
          </p:nvPr>
        </p:nvSpPr>
        <p:spPr>
          <a:xfrm>
            <a:off x="3193504" y="8604448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r"/>
            <a:endParaRPr lang="sv-SE" dirty="0"/>
          </a:p>
        </p:txBody>
      </p:sp>
      <p:sp>
        <p:nvSpPr>
          <p:cNvPr id="9" name="Platshållare för bildnummer 4"/>
          <p:cNvSpPr>
            <a:spLocks noGrp="1"/>
          </p:cNvSpPr>
          <p:nvPr>
            <p:ph type="sldNum" sz="quarter" idx="5"/>
          </p:nvPr>
        </p:nvSpPr>
        <p:spPr>
          <a:xfrm>
            <a:off x="6237311" y="8604448"/>
            <a:ext cx="619101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4F57A-4F7F-461B-A72D-72143E545AD0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Welcome</a:t>
            </a:r>
            <a:r>
              <a:rPr lang="sv-SE" dirty="0"/>
              <a:t> to </a:t>
            </a:r>
            <a:r>
              <a:rPr lang="sv-SE" dirty="0" err="1"/>
              <a:t>today’s</a:t>
            </a:r>
            <a:r>
              <a:rPr lang="sv-SE" dirty="0"/>
              <a:t> </a:t>
            </a:r>
            <a:r>
              <a:rPr lang="sv-SE" dirty="0" err="1"/>
              <a:t>meeting</a:t>
            </a:r>
            <a:endParaRPr lang="sv-SE" dirty="0"/>
          </a:p>
          <a:p>
            <a:endParaRPr lang="sv-SE" dirty="0"/>
          </a:p>
          <a:p>
            <a:r>
              <a:rPr lang="sv-SE" dirty="0"/>
              <a:t>I start and </a:t>
            </a:r>
            <a:r>
              <a:rPr lang="sv-SE" dirty="0" err="1"/>
              <a:t>then</a:t>
            </a:r>
            <a:r>
              <a:rPr lang="sv-SE" dirty="0"/>
              <a:t> I </a:t>
            </a:r>
            <a:r>
              <a:rPr lang="sv-SE" dirty="0" err="1"/>
              <a:t>will</a:t>
            </a:r>
            <a:r>
              <a:rPr lang="sv-SE" dirty="0"/>
              <a:t> make sure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time for your </a:t>
            </a:r>
            <a:r>
              <a:rPr lang="sv-SE" dirty="0" err="1"/>
              <a:t>questions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E170F0-624D-40DA-AFD4-A0BB8530942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59857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Kronologisk ålder ingen bra markör för behov-, risk/</a:t>
            </a:r>
            <a:r>
              <a:rPr lang="sv-SE" dirty="0" err="1"/>
              <a:t>nytto</a:t>
            </a:r>
            <a:r>
              <a:rPr lang="sv-SE" dirty="0"/>
              <a:t> stratifiering hos äldre 80+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4F57A-4F7F-461B-A72D-72143E545AD0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8970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sv-SE" dirty="0">
                <a:latin typeface="Arial" panose="020B0604020202020204" pitchFamily="34" charset="0"/>
                <a:ea typeface="ＭＳ Ｐゴシック" panose="020B0600070205080204" pitchFamily="34" charset="-128"/>
              </a:rPr>
              <a:t>364 hemmaboende 80+ (86 år) Italien 4 år uppföljning: Funktion viktigare än fler sjukdomar för överlevnad</a:t>
            </a:r>
          </a:p>
        </p:txBody>
      </p:sp>
      <p:sp>
        <p:nvSpPr>
          <p:cNvPr id="19460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562178-FCDE-46F9-8092-ACF8E8CC1FD4}" type="slidenum">
              <a:rPr lang="en-US" altLang="sv-SE" sz="1200" smtClean="0"/>
              <a:pPr/>
              <a:t>5</a:t>
            </a:fld>
            <a:endParaRPr lang="en-US" altLang="sv-SE" sz="1200"/>
          </a:p>
        </p:txBody>
      </p:sp>
    </p:spTree>
    <p:extLst>
      <p:ext uri="{BB962C8B-B14F-4D97-AF65-F5344CB8AC3E}">
        <p14:creationId xmlns:p14="http://schemas.microsoft.com/office/powerpoint/2010/main" val="642632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4F57A-4F7F-461B-A72D-72143E545AD0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919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Gör så här för att ändra text eller ta bort text i sidfoten: välj</a:t>
            </a:r>
            <a:r>
              <a:rPr lang="sv-SE" baseline="0" dirty="0"/>
              <a:t> menyfliken Infoga och klicka sedan på knappen Sidhuvud/sidfot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F57A-4F7F-461B-A72D-72143E545AD0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677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4F57A-4F7F-461B-A72D-72143E545AD0}" type="slidenum">
              <a:rPr lang="sv-SE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377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jpe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5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7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jpeg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8.e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76375" y="1844824"/>
            <a:ext cx="6191250" cy="1470025"/>
          </a:xfrm>
        </p:spPr>
        <p:txBody>
          <a:bodyPr anchor="b">
            <a:normAutofit/>
          </a:bodyPr>
          <a:lstStyle>
            <a:lvl1pPr algn="ctr">
              <a:defRPr sz="37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76374" y="3501008"/>
            <a:ext cx="6191251" cy="1296144"/>
          </a:xfr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pic>
        <p:nvPicPr>
          <p:cNvPr id="12" name="Picture 949" descr="Karolinska Swe RGB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592512" y="5943600"/>
            <a:ext cx="2467468" cy="552358"/>
          </a:xfrm>
          <a:prstGeom prst="rect">
            <a:avLst/>
          </a:prstGeom>
          <a:noFill/>
        </p:spPr>
      </p:pic>
      <p:cxnSp>
        <p:nvCxnSpPr>
          <p:cNvPr id="7" name="Rak 6"/>
          <p:cNvCxnSpPr/>
          <p:nvPr userDrawn="1"/>
        </p:nvCxnSpPr>
        <p:spPr>
          <a:xfrm>
            <a:off x="3472830" y="6066401"/>
            <a:ext cx="51759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objekt 12" descr="SLL_Logotyp_RGB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946328" y="6200441"/>
            <a:ext cx="705547" cy="2322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latshållare för text 11"/>
          <p:cNvSpPr>
            <a:spLocks noGrp="1"/>
          </p:cNvSpPr>
          <p:nvPr>
            <p:ph type="body" sz="quarter" idx="13" hasCustomPrompt="1"/>
          </p:nvPr>
        </p:nvSpPr>
        <p:spPr>
          <a:xfrm>
            <a:off x="917318" y="1027985"/>
            <a:ext cx="7309364" cy="421404"/>
          </a:xfrm>
        </p:spPr>
        <p:txBody>
          <a:bodyPr/>
          <a:lstStyle>
            <a:lvl1pPr marL="0" indent="0">
              <a:buNone/>
              <a:defRPr sz="2215" b="1" baseline="0"/>
            </a:lvl1pPr>
          </a:lstStyle>
          <a:p>
            <a:pPr lvl="0"/>
            <a:r>
              <a:rPr lang="sv-SE" dirty="0"/>
              <a:t>Ange om det är ”AGENDA” / ”INNEHÅLL”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912910" y="1449388"/>
            <a:ext cx="731818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153537" y="6345728"/>
            <a:ext cx="531692" cy="360000"/>
          </a:xfrm>
          <a:prstGeom prst="rect">
            <a:avLst/>
          </a:prstGeom>
        </p:spPr>
        <p:txBody>
          <a:bodyPr anchor="b"/>
          <a:lstStyle>
            <a:lvl1pPr algn="r">
              <a:defRPr sz="1108"/>
            </a:lvl1pPr>
          </a:lstStyle>
          <a:p>
            <a:fld id="{CDAD4FA0-497D-4619-B6A0-9A1F9C41666E}" type="slidenum">
              <a:rPr lang="sv-SE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828" y="3256813"/>
            <a:ext cx="1860923" cy="1341901"/>
          </a:xfrm>
          <a:prstGeom prst="rect">
            <a:avLst/>
          </a:prstGeom>
        </p:spPr>
      </p:pic>
      <p:pic>
        <p:nvPicPr>
          <p:cNvPr id="16" name="Picture 33" descr="G:\Kar\SSVP\Gemensamt_SSVP\- Mallar SSVP\Powerpoint-mall och bildbank\Förslag på ändringar\Gastro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8166" r="5524" b="8166"/>
          <a:stretch/>
        </p:blipFill>
        <p:spPr bwMode="auto">
          <a:xfrm>
            <a:off x="6394828" y="1856109"/>
            <a:ext cx="1860923" cy="13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H:\Dokument\Mallar\Akut_0061.jpg"/>
          <p:cNvPicPr>
            <a:picLocks noChangeAspect="1" noChangeArrowheads="1"/>
          </p:cNvPicPr>
          <p:nvPr userDrawn="1"/>
        </p:nvPicPr>
        <p:blipFill rotWithShape="1">
          <a:blip r:embed="rId8" cstate="screen"/>
          <a:srcRect l="12521" t="3751" r="6548" b="15456"/>
          <a:stretch/>
        </p:blipFill>
        <p:spPr bwMode="auto">
          <a:xfrm>
            <a:off x="6394828" y="4657517"/>
            <a:ext cx="1860923" cy="13419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Platshållare för text 5"/>
          <p:cNvSpPr>
            <a:spLocks noGrp="1"/>
          </p:cNvSpPr>
          <p:nvPr>
            <p:ph type="body" sz="quarter" idx="14" hasCustomPrompt="1"/>
          </p:nvPr>
        </p:nvSpPr>
        <p:spPr>
          <a:xfrm>
            <a:off x="917169" y="1855788"/>
            <a:ext cx="5259218" cy="4104000"/>
          </a:xfrm>
        </p:spPr>
        <p:txBody>
          <a:bodyPr/>
          <a:lstStyle>
            <a:lvl1pPr marL="166158" indent="-166158">
              <a:spcBef>
                <a:spcPts val="354"/>
              </a:spcBef>
              <a:spcAft>
                <a:spcPts val="532"/>
              </a:spcAft>
              <a:defRPr sz="1662" baseline="0"/>
            </a:lvl1pPr>
          </a:lstStyle>
          <a:p>
            <a:pPr lvl="0"/>
            <a:r>
              <a:rPr lang="sv-SE" dirty="0" err="1"/>
              <a:t>Xxx</a:t>
            </a:r>
            <a:r>
              <a:rPr lang="sv-SE" dirty="0"/>
              <a:t> (Kopiera </a:t>
            </a:r>
            <a:r>
              <a:rPr lang="sv-SE" dirty="0" err="1"/>
              <a:t>radmarkören</a:t>
            </a:r>
            <a:r>
              <a:rPr lang="sv-SE" dirty="0"/>
              <a:t>, dvs en blå bakgrundsruta för att markera aktuell agendapunkt, från SSVP Powerpoint-mall)</a:t>
            </a:r>
          </a:p>
        </p:txBody>
      </p:sp>
    </p:spTree>
    <p:extLst>
      <p:ext uri="{BB962C8B-B14F-4D97-AF65-F5344CB8AC3E}">
        <p14:creationId xmlns:p14="http://schemas.microsoft.com/office/powerpoint/2010/main" val="374723183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215"/>
            </a:lvl1pPr>
          </a:lstStyle>
          <a:p>
            <a:r>
              <a:rPr lang="sv-SE"/>
              <a:t>Rubrik</a:t>
            </a:r>
            <a:endParaRPr lang="sv-S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154831" y="6333152"/>
            <a:ext cx="531692" cy="360000"/>
          </a:xfrm>
          <a:prstGeom prst="rect">
            <a:avLst/>
          </a:prstGeom>
        </p:spPr>
        <p:txBody>
          <a:bodyPr anchor="b"/>
          <a:lstStyle>
            <a:lvl1pPr algn="r">
              <a:defRPr sz="110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DAD4FA0-497D-4619-B6A0-9A1F9C41666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969" y="6333152"/>
            <a:ext cx="7908923" cy="36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23" baseline="0"/>
            </a:lvl1pPr>
          </a:lstStyle>
          <a:p>
            <a:pPr lvl="0"/>
            <a:r>
              <a:rPr lang="sv-SE" dirty="0"/>
              <a:t>Källa:</a:t>
            </a:r>
          </a:p>
        </p:txBody>
      </p:sp>
    </p:spTree>
    <p:extLst>
      <p:ext uri="{BB962C8B-B14F-4D97-AF65-F5344CB8AC3E}">
        <p14:creationId xmlns:p14="http://schemas.microsoft.com/office/powerpoint/2010/main" val="317172255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7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97475" y="236382"/>
            <a:ext cx="8547587" cy="449419"/>
          </a:xfrm>
        </p:spPr>
        <p:txBody>
          <a:bodyPr/>
          <a:lstStyle>
            <a:lvl1pPr>
              <a:defRPr sz="2215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154831" y="6332400"/>
            <a:ext cx="531692" cy="360000"/>
          </a:xfrm>
          <a:prstGeom prst="rect">
            <a:avLst/>
          </a:prstGeom>
        </p:spPr>
        <p:txBody>
          <a:bodyPr anchor="b"/>
          <a:lstStyle>
            <a:lvl1pPr algn="r">
              <a:defRPr sz="110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DAD4FA0-497D-4619-B6A0-9A1F9C41666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innehåll 2"/>
          <p:cNvSpPr>
            <a:spLocks noGrp="1"/>
          </p:cNvSpPr>
          <p:nvPr>
            <p:ph idx="13" hasCustomPrompt="1"/>
          </p:nvPr>
        </p:nvSpPr>
        <p:spPr>
          <a:xfrm>
            <a:off x="300927" y="591672"/>
            <a:ext cx="8541726" cy="403412"/>
          </a:xfrm>
        </p:spPr>
        <p:txBody>
          <a:bodyPr/>
          <a:lstStyle>
            <a:lvl1pPr marL="16616" indent="0">
              <a:spcBef>
                <a:spcPts val="0"/>
              </a:spcBef>
              <a:spcAft>
                <a:spcPts val="0"/>
              </a:spcAft>
              <a:buNone/>
              <a:defRPr lang="sv-SE" sz="1477" b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165593" indent="0">
              <a:buNone/>
              <a:defRPr sz="1477"/>
            </a:lvl2pPr>
            <a:lvl3pPr>
              <a:defRPr sz="1477"/>
            </a:lvl3pPr>
            <a:lvl4pPr>
              <a:defRPr sz="1477"/>
            </a:lvl4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969" y="6332400"/>
            <a:ext cx="7908923" cy="36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23" baseline="0"/>
            </a:lvl1pPr>
          </a:lstStyle>
          <a:p>
            <a:pPr lvl="0"/>
            <a:r>
              <a:rPr lang="sv-SE" dirty="0"/>
              <a:t>Källa:</a:t>
            </a:r>
          </a:p>
        </p:txBody>
      </p:sp>
    </p:spTree>
    <p:extLst>
      <p:ext uri="{BB962C8B-B14F-4D97-AF65-F5344CB8AC3E}">
        <p14:creationId xmlns:p14="http://schemas.microsoft.com/office/powerpoint/2010/main" val="89965740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09202" y="1449389"/>
            <a:ext cx="8541726" cy="4695825"/>
          </a:xfrm>
        </p:spPr>
        <p:txBody>
          <a:bodyPr/>
          <a:lstStyle>
            <a:lvl1pPr>
              <a:defRPr sz="1477"/>
            </a:lvl1pPr>
            <a:lvl2pPr>
              <a:defRPr sz="1477"/>
            </a:lvl2pPr>
            <a:lvl3pPr>
              <a:defRPr sz="1477"/>
            </a:lvl3pPr>
            <a:lvl4pPr>
              <a:defRPr sz="1477"/>
            </a:lvl4pPr>
          </a:lstStyle>
          <a:p>
            <a:pPr lvl="0"/>
            <a:r>
              <a:rPr lang="sv-SE" dirty="0"/>
              <a:t>Nivå 1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154831" y="6332400"/>
            <a:ext cx="531692" cy="360000"/>
          </a:xfrm>
          <a:prstGeom prst="rect">
            <a:avLst/>
          </a:prstGeom>
        </p:spPr>
        <p:txBody>
          <a:bodyPr anchor="b"/>
          <a:lstStyle>
            <a:lvl1pPr algn="r">
              <a:defRPr sz="110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DAD4FA0-497D-4619-B6A0-9A1F9C41666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969" y="6332400"/>
            <a:ext cx="7908923" cy="36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23" baseline="0"/>
            </a:lvl1pPr>
          </a:lstStyle>
          <a:p>
            <a:pPr lvl="0"/>
            <a:r>
              <a:rPr lang="sv-SE" dirty="0"/>
              <a:t>Källa:</a:t>
            </a:r>
          </a:p>
        </p:txBody>
      </p:sp>
    </p:spTree>
    <p:extLst>
      <p:ext uri="{BB962C8B-B14F-4D97-AF65-F5344CB8AC3E}">
        <p14:creationId xmlns:p14="http://schemas.microsoft.com/office/powerpoint/2010/main" val="3274671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under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97475" y="236382"/>
            <a:ext cx="8547587" cy="449419"/>
          </a:xfrm>
        </p:spPr>
        <p:txBody>
          <a:bodyPr/>
          <a:lstStyle>
            <a:lvl1pPr>
              <a:defRPr sz="2215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154831" y="6332400"/>
            <a:ext cx="531692" cy="360000"/>
          </a:xfrm>
          <a:prstGeom prst="rect">
            <a:avLst/>
          </a:prstGeom>
        </p:spPr>
        <p:txBody>
          <a:bodyPr anchor="b"/>
          <a:lstStyle>
            <a:lvl1pPr algn="r">
              <a:defRPr sz="1108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DAD4FA0-497D-4619-B6A0-9A1F9C41666E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09202" y="1449389"/>
            <a:ext cx="8541726" cy="4695825"/>
          </a:xfrm>
        </p:spPr>
        <p:txBody>
          <a:bodyPr/>
          <a:lstStyle>
            <a:lvl1pPr>
              <a:defRPr sz="1477"/>
            </a:lvl1pPr>
            <a:lvl2pPr>
              <a:defRPr sz="1477"/>
            </a:lvl2pPr>
            <a:lvl3pPr>
              <a:defRPr sz="1477"/>
            </a:lvl3pPr>
            <a:lvl4pPr>
              <a:defRPr sz="1477"/>
            </a:lvl4pPr>
          </a:lstStyle>
          <a:p>
            <a:pPr lvl="0"/>
            <a:r>
              <a:rPr lang="sv-SE" dirty="0"/>
              <a:t>Nivå 1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idx="13" hasCustomPrompt="1"/>
          </p:nvPr>
        </p:nvSpPr>
        <p:spPr>
          <a:xfrm>
            <a:off x="300927" y="591672"/>
            <a:ext cx="8541726" cy="403412"/>
          </a:xfrm>
        </p:spPr>
        <p:txBody>
          <a:bodyPr/>
          <a:lstStyle>
            <a:lvl1pPr marL="16616" indent="0">
              <a:spcBef>
                <a:spcPts val="0"/>
              </a:spcBef>
              <a:spcAft>
                <a:spcPts val="0"/>
              </a:spcAft>
              <a:buNone/>
              <a:defRPr lang="sv-SE" sz="1477" b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165593" indent="0">
              <a:buNone/>
              <a:defRPr sz="1477"/>
            </a:lvl2pPr>
            <a:lvl3pPr>
              <a:defRPr sz="1477"/>
            </a:lvl3pPr>
            <a:lvl4pPr>
              <a:defRPr sz="1477"/>
            </a:lvl4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969" y="6332400"/>
            <a:ext cx="7908923" cy="36000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923" baseline="0"/>
            </a:lvl1pPr>
          </a:lstStyle>
          <a:p>
            <a:pPr lvl="0"/>
            <a:r>
              <a:rPr lang="sv-SE" dirty="0"/>
              <a:t>Källa:</a:t>
            </a:r>
          </a:p>
        </p:txBody>
      </p:sp>
    </p:spTree>
    <p:extLst>
      <p:ext uri="{BB962C8B-B14F-4D97-AF65-F5344CB8AC3E}">
        <p14:creationId xmlns:p14="http://schemas.microsoft.com/office/powerpoint/2010/main" val="145641798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hinkcell-agenda (använd ej själv, används endast av Thinkce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466" y="1589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6" y="1589"/>
                        <a:ext cx="1465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7169" y="1029600"/>
            <a:ext cx="7310769" cy="4212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912910" y="1449388"/>
            <a:ext cx="731818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828" y="3256813"/>
            <a:ext cx="1860923" cy="1341901"/>
          </a:xfrm>
          <a:prstGeom prst="rect">
            <a:avLst/>
          </a:prstGeom>
        </p:spPr>
      </p:pic>
      <p:pic>
        <p:nvPicPr>
          <p:cNvPr id="6" name="Picture 33" descr="G:\Kar\SSVP\Gemensamt_SSVP\- Mallar SSVP\Powerpoint-mall och bildbank\Förslag på ändringar\Gastro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2" t="8166" r="5524" b="8166"/>
          <a:stretch/>
        </p:blipFill>
        <p:spPr bwMode="auto">
          <a:xfrm>
            <a:off x="6394828" y="1856109"/>
            <a:ext cx="1860923" cy="134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H:\Dokument\Mallar\Akut_0061.jpg"/>
          <p:cNvPicPr>
            <a:picLocks noChangeAspect="1" noChangeArrowheads="1"/>
          </p:cNvPicPr>
          <p:nvPr userDrawn="1"/>
        </p:nvPicPr>
        <p:blipFill rotWithShape="1">
          <a:blip r:embed="rId8" cstate="screen"/>
          <a:srcRect l="12521" t="3751" r="6548" b="15456"/>
          <a:stretch/>
        </p:blipFill>
        <p:spPr bwMode="auto">
          <a:xfrm>
            <a:off x="6394828" y="4657517"/>
            <a:ext cx="1860923" cy="13419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3021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(punktli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(punktlist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1600200"/>
            <a:ext cx="3956050" cy="4291013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56050" cy="4291013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539750" y="1600200"/>
            <a:ext cx="3956050" cy="4291013"/>
          </a:xfrm>
        </p:spPr>
        <p:txBody>
          <a:bodyPr/>
          <a:lstStyle>
            <a:lvl1pPr marL="0" indent="0">
              <a:buFontTx/>
              <a:buNone/>
              <a:defRPr sz="2300"/>
            </a:lvl1pPr>
            <a:lvl2pPr>
              <a:buFontTx/>
              <a:buNone/>
              <a:defRPr sz="2100"/>
            </a:lvl2pPr>
            <a:lvl3pPr>
              <a:buFontTx/>
              <a:buNone/>
              <a:defRPr sz="18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56050" cy="4291013"/>
          </a:xfrm>
        </p:spPr>
        <p:txBody>
          <a:bodyPr/>
          <a:lstStyle>
            <a:lvl1pPr marL="0" indent="0">
              <a:buFontTx/>
              <a:buNone/>
              <a:defRPr sz="2300"/>
            </a:lvl1pPr>
            <a:lvl2pPr>
              <a:buFontTx/>
              <a:buNone/>
              <a:defRPr sz="2100"/>
            </a:lvl2pPr>
            <a:lvl3pPr>
              <a:buFontTx/>
              <a:buNone/>
              <a:defRPr sz="1800"/>
            </a:lvl3pPr>
            <a:lvl4pPr>
              <a:buFontTx/>
              <a:buNone/>
              <a:defRPr sz="1600"/>
            </a:lvl4pPr>
            <a:lvl5pPr>
              <a:buFontTx/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750" y="4800600"/>
            <a:ext cx="80645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39750" y="612775"/>
            <a:ext cx="80645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539750" y="5367338"/>
            <a:ext cx="8064500" cy="523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>
            <p:custDataLst>
              <p:tags r:id="rId2"/>
            </p:custDataLst>
            <p:extLst/>
          </p:nvPr>
        </p:nvGraphicFramePr>
        <p:xfrm>
          <a:off x="1467" y="1590"/>
          <a:ext cx="146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2" name="Object 1" hidden="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7" y="1590"/>
                        <a:ext cx="146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McK Title Elements" hidden="1"/>
          <p:cNvGrpSpPr>
            <a:grpSpLocks/>
          </p:cNvGrpSpPr>
          <p:nvPr/>
        </p:nvGrpSpPr>
        <p:grpSpPr bwMode="auto">
          <a:xfrm>
            <a:off x="677008" y="5575347"/>
            <a:ext cx="6106013" cy="481065"/>
            <a:chOff x="1663" y="3110"/>
            <a:chExt cx="3109" cy="297"/>
          </a:xfrm>
        </p:grpSpPr>
        <p:sp>
          <p:nvSpPr>
            <p:cNvPr id="9" name="McK Document type"/>
            <p:cNvSpPr txBox="1">
              <a:spLocks noChangeArrowheads="1"/>
            </p:cNvSpPr>
            <p:nvPr/>
          </p:nvSpPr>
          <p:spPr bwMode="auto">
            <a:xfrm>
              <a:off x="1663" y="3110"/>
              <a:ext cx="3109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1385">
                  <a:solidFill>
                    <a:srgbClr val="000000"/>
                  </a:solidFill>
                  <a:latin typeface="Arial"/>
                </a:rPr>
                <a:t>Document type</a:t>
              </a:r>
              <a:endParaRPr lang="sv-SE" sz="1385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McK Date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sv-SE" sz="1385">
                  <a:solidFill>
                    <a:srgbClr val="000000"/>
                  </a:solidFill>
                  <a:latin typeface="Arial"/>
                </a:rPr>
                <a:t>Date</a:t>
              </a:r>
              <a:endParaRPr lang="sv-SE" sz="1385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3314" name="Rectangle 1026"/>
          <p:cNvSpPr>
            <a:spLocks noGrp="1" noChangeArrowheads="1"/>
          </p:cNvSpPr>
          <p:nvPr>
            <p:ph type="ctrTitle" hasCustomPrompt="1"/>
          </p:nvPr>
        </p:nvSpPr>
        <p:spPr bwMode="auto">
          <a:xfrm>
            <a:off x="557960" y="2667600"/>
            <a:ext cx="7397169" cy="52286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769" b="0" baseline="0">
                <a:latin typeface="+mj-lt"/>
                <a:ea typeface="+mj-ea"/>
              </a:defRPr>
            </a:lvl1pPr>
          </a:lstStyle>
          <a:p>
            <a:pPr lvl="0"/>
            <a:r>
              <a:rPr lang="sv-SE" noProof="0" dirty="0"/>
              <a:t>Titel på presentation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 hasCustomPrompt="1"/>
          </p:nvPr>
        </p:nvSpPr>
        <p:spPr bwMode="auto">
          <a:xfrm>
            <a:off x="557960" y="4615201"/>
            <a:ext cx="7397169" cy="551331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477" baseline="0">
                <a:latin typeface="+mj-lt"/>
                <a:ea typeface="+mj-ea"/>
              </a:defRPr>
            </a:lvl1pPr>
          </a:lstStyle>
          <a:p>
            <a:pPr marL="0" indent="0">
              <a:buNone/>
            </a:pPr>
            <a:r>
              <a:rPr lang="sv-SE" dirty="0"/>
              <a:t>Fält för avsändare, </a:t>
            </a:r>
            <a:r>
              <a:rPr lang="sv-SE" dirty="0" err="1"/>
              <a:t>dokumenttyp</a:t>
            </a:r>
            <a:r>
              <a:rPr lang="sv-SE" dirty="0"/>
              <a:t> och datum. Se exempel på framsidan i SSVP Powerpoint-mall.</a:t>
            </a:r>
          </a:p>
        </p:txBody>
      </p:sp>
      <p:pic>
        <p:nvPicPr>
          <p:cNvPr id="11" name="Picture 949" descr="Karolinska Swe RGB"/>
          <p:cNvPicPr>
            <a:picLocks noChangeAspect="1" noChangeArrowheads="1"/>
          </p:cNvPicPr>
          <p:nvPr userDrawn="1"/>
        </p:nvPicPr>
        <p:blipFill>
          <a:blip r:embed="rId6" cstate="print"/>
          <a:stretch>
            <a:fillRect/>
          </a:stretch>
        </p:blipFill>
        <p:spPr bwMode="auto">
          <a:xfrm>
            <a:off x="546933" y="5943600"/>
            <a:ext cx="2277667" cy="552358"/>
          </a:xfrm>
          <a:prstGeom prst="rect">
            <a:avLst/>
          </a:prstGeom>
          <a:noFill/>
        </p:spPr>
      </p:pic>
      <p:cxnSp>
        <p:nvCxnSpPr>
          <p:cNvPr id="12" name="Rak 11"/>
          <p:cNvCxnSpPr/>
          <p:nvPr userDrawn="1"/>
        </p:nvCxnSpPr>
        <p:spPr>
          <a:xfrm>
            <a:off x="3205689" y="6066401"/>
            <a:ext cx="47778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objekt 12" descr="SLL_Logotyp_RGB.emf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271241" y="6200441"/>
            <a:ext cx="737796" cy="2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9874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3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12.xml"/><Relationship Id="rId9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39750" y="274638"/>
            <a:ext cx="80645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39750" y="1600201"/>
            <a:ext cx="80645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908062" y="6093296"/>
            <a:ext cx="698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04204" y="6093296"/>
            <a:ext cx="503858" cy="360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Open Sans" pitchFamily="34" charset="0"/>
                <a:ea typeface="Open Sans" pitchFamily="34" charset="0"/>
                <a:cs typeface="Open Sans" pitchFamily="34" charset="0"/>
              </a:defRPr>
            </a:lvl1pPr>
          </a:lstStyle>
          <a:p>
            <a:fld id="{6AAD93A6-52E8-4356-9CA3-73406FE6A396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Picture 528" descr="K RGB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8451764" y="6021288"/>
            <a:ext cx="348145" cy="493989"/>
          </a:xfrm>
          <a:prstGeom prst="rect">
            <a:avLst/>
          </a:prstGeom>
          <a:noFill/>
        </p:spPr>
      </p:pic>
      <p:cxnSp>
        <p:nvCxnSpPr>
          <p:cNvPr id="12" name="Rak 11"/>
          <p:cNvCxnSpPr/>
          <p:nvPr/>
        </p:nvCxnSpPr>
        <p:spPr>
          <a:xfrm>
            <a:off x="620435" y="6066401"/>
            <a:ext cx="747995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4" r:id="rId4"/>
    <p:sldLayoutId id="2147483673" r:id="rId5"/>
    <p:sldLayoutId id="2147483666" r:id="rId6"/>
    <p:sldLayoutId id="2147483667" r:id="rId7"/>
    <p:sldLayoutId id="2147483669" r:id="rId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Clr>
          <a:schemeClr val="accent1"/>
        </a:buClr>
        <a:buSzPct val="110000"/>
        <a:buFont typeface="Wingdings 2" pitchFamily="18" charset="2"/>
        <a:buChar char=""/>
        <a:defRPr sz="23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1pPr>
      <a:lvl2pPr marL="539750" indent="-269875" algn="l" defTabSz="914400" rtl="0" eaLnBrk="1" latinLnBrk="0" hangingPunct="1">
        <a:spcBef>
          <a:spcPct val="20000"/>
        </a:spcBef>
        <a:buClr>
          <a:schemeClr val="accent1"/>
        </a:buClr>
        <a:buSzPct val="110000"/>
        <a:buFont typeface="Wingdings 2" pitchFamily="18" charset="2"/>
        <a:buChar char=""/>
        <a:defRPr sz="23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2pPr>
      <a:lvl3pPr marL="809625" indent="-269875" algn="l" defTabSz="914400" rtl="0" eaLnBrk="1" latinLnBrk="0" hangingPunct="1">
        <a:spcBef>
          <a:spcPct val="20000"/>
        </a:spcBef>
        <a:buClr>
          <a:schemeClr val="accent1"/>
        </a:buClr>
        <a:buSzPct val="110000"/>
        <a:buFont typeface="Wingdings 2" pitchFamily="18" charset="2"/>
        <a:buChar char=""/>
        <a:defRPr sz="20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3pPr>
      <a:lvl4pPr marL="1079500" indent="-269875" algn="l" defTabSz="914400" rtl="0" eaLnBrk="1" latinLnBrk="0" hangingPunct="1">
        <a:spcBef>
          <a:spcPct val="20000"/>
        </a:spcBef>
        <a:buClr>
          <a:schemeClr val="accent1"/>
        </a:buClr>
        <a:buSzPct val="110000"/>
        <a:buFont typeface="Wingdings 2" pitchFamily="18" charset="2"/>
        <a:buChar char=""/>
        <a:defRPr sz="18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4pPr>
      <a:lvl5pPr marL="1341438" indent="-261938" algn="l" defTabSz="914400" rtl="0" eaLnBrk="1" latinLnBrk="0" hangingPunct="1">
        <a:spcBef>
          <a:spcPct val="20000"/>
        </a:spcBef>
        <a:buClr>
          <a:schemeClr val="accent1"/>
        </a:buClr>
        <a:buSzPct val="110000"/>
        <a:buFont typeface="Wingdings 2" pitchFamily="18" charset="2"/>
        <a:buChar char=""/>
        <a:defRPr sz="1800" kern="1200">
          <a:solidFill>
            <a:schemeClr val="tx1"/>
          </a:solidFill>
          <a:latin typeface="Open Sans" pitchFamily="34" charset="0"/>
          <a:ea typeface="Open Sans" pitchFamily="34" charset="0"/>
          <a:cs typeface="Open Sans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471" y="1595"/>
          <a:ext cx="146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1" y="1595"/>
                        <a:ext cx="1465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7475" y="236382"/>
            <a:ext cx="8547587" cy="75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84" tIns="47892" rIns="95784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Huvudbudskap</a:t>
            </a:r>
          </a:p>
        </p:txBody>
      </p:sp>
      <p:sp>
        <p:nvSpPr>
          <p:cNvPr id="1027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309202" y="1449389"/>
            <a:ext cx="8541726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84" tIns="47892" rIns="95784" bIns="47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Nivå 1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  <a:p>
            <a:pPr lvl="3"/>
            <a:r>
              <a:rPr lang="sv-SE" dirty="0"/>
              <a:t>Nivå 4</a:t>
            </a:r>
          </a:p>
        </p:txBody>
      </p:sp>
      <p:sp>
        <p:nvSpPr>
          <p:cNvPr id="1028" name="Line 463"/>
          <p:cNvSpPr>
            <a:spLocks noChangeShapeType="1"/>
          </p:cNvSpPr>
          <p:nvPr/>
        </p:nvSpPr>
        <p:spPr bwMode="auto">
          <a:xfrm>
            <a:off x="309202" y="6313499"/>
            <a:ext cx="8203223" cy="1587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sv-SE" sz="1534" dirty="0">
              <a:solidFill>
                <a:srgbClr val="000000"/>
              </a:solidFill>
            </a:endParaRPr>
          </a:p>
        </p:txBody>
      </p:sp>
      <p:pic>
        <p:nvPicPr>
          <p:cNvPr id="7" name="Picture 21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5239" y="6232420"/>
            <a:ext cx="332308" cy="50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82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hf hdr="0" ftr="0" dt="0"/>
  <p:txStyles>
    <p:titleStyle>
      <a:lvl1pPr algn="l" defTabSz="815696" rtl="0" eaLnBrk="1" fontAlgn="base" hangingPunct="1">
        <a:spcBef>
          <a:spcPct val="0"/>
        </a:spcBef>
        <a:spcAft>
          <a:spcPct val="0"/>
        </a:spcAft>
        <a:defRPr sz="2215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815696" rtl="0" eaLnBrk="1" fontAlgn="base" hangingPunct="1">
        <a:spcBef>
          <a:spcPct val="0"/>
        </a:spcBef>
        <a:spcAft>
          <a:spcPct val="0"/>
        </a:spcAft>
        <a:defRPr sz="2045">
          <a:solidFill>
            <a:schemeClr val="tx1"/>
          </a:solidFill>
          <a:latin typeface="Arial" charset="0"/>
        </a:defRPr>
      </a:lvl2pPr>
      <a:lvl3pPr algn="l" defTabSz="815696" rtl="0" eaLnBrk="1" fontAlgn="base" hangingPunct="1">
        <a:spcBef>
          <a:spcPct val="0"/>
        </a:spcBef>
        <a:spcAft>
          <a:spcPct val="0"/>
        </a:spcAft>
        <a:defRPr sz="2045">
          <a:solidFill>
            <a:schemeClr val="tx1"/>
          </a:solidFill>
          <a:latin typeface="Arial" charset="0"/>
        </a:defRPr>
      </a:lvl3pPr>
      <a:lvl4pPr algn="l" defTabSz="815696" rtl="0" eaLnBrk="1" fontAlgn="base" hangingPunct="1">
        <a:spcBef>
          <a:spcPct val="0"/>
        </a:spcBef>
        <a:spcAft>
          <a:spcPct val="0"/>
        </a:spcAft>
        <a:defRPr sz="2045">
          <a:solidFill>
            <a:schemeClr val="tx1"/>
          </a:solidFill>
          <a:latin typeface="Arial" charset="0"/>
        </a:defRPr>
      </a:lvl4pPr>
      <a:lvl5pPr algn="l" defTabSz="815696" rtl="0" eaLnBrk="1" fontAlgn="base" hangingPunct="1">
        <a:spcBef>
          <a:spcPct val="0"/>
        </a:spcBef>
        <a:spcAft>
          <a:spcPct val="0"/>
        </a:spcAft>
        <a:defRPr sz="2045">
          <a:solidFill>
            <a:schemeClr val="tx1"/>
          </a:solidFill>
          <a:latin typeface="Arial" charset="0"/>
        </a:defRPr>
      </a:lvl5pPr>
      <a:lvl6pPr marL="389586" algn="l" defTabSz="815696" rtl="0" eaLnBrk="1" fontAlgn="base" hangingPunct="1">
        <a:spcBef>
          <a:spcPct val="0"/>
        </a:spcBef>
        <a:spcAft>
          <a:spcPct val="0"/>
        </a:spcAft>
        <a:defRPr sz="3152">
          <a:solidFill>
            <a:schemeClr val="tx1"/>
          </a:solidFill>
          <a:latin typeface="Arial" charset="0"/>
        </a:defRPr>
      </a:lvl6pPr>
      <a:lvl7pPr marL="779173" algn="l" defTabSz="815696" rtl="0" eaLnBrk="1" fontAlgn="base" hangingPunct="1">
        <a:spcBef>
          <a:spcPct val="0"/>
        </a:spcBef>
        <a:spcAft>
          <a:spcPct val="0"/>
        </a:spcAft>
        <a:defRPr sz="3152">
          <a:solidFill>
            <a:schemeClr val="tx1"/>
          </a:solidFill>
          <a:latin typeface="Arial" charset="0"/>
        </a:defRPr>
      </a:lvl7pPr>
      <a:lvl8pPr marL="1168759" algn="l" defTabSz="815696" rtl="0" eaLnBrk="1" fontAlgn="base" hangingPunct="1">
        <a:spcBef>
          <a:spcPct val="0"/>
        </a:spcBef>
        <a:spcAft>
          <a:spcPct val="0"/>
        </a:spcAft>
        <a:defRPr sz="3152">
          <a:solidFill>
            <a:schemeClr val="tx1"/>
          </a:solidFill>
          <a:latin typeface="Arial" charset="0"/>
        </a:defRPr>
      </a:lvl8pPr>
      <a:lvl9pPr marL="1558345" algn="l" defTabSz="815696" rtl="0" eaLnBrk="1" fontAlgn="base" hangingPunct="1">
        <a:spcBef>
          <a:spcPct val="0"/>
        </a:spcBef>
        <a:spcAft>
          <a:spcPct val="0"/>
        </a:spcAft>
        <a:defRPr sz="3152">
          <a:solidFill>
            <a:schemeClr val="tx1"/>
          </a:solidFill>
          <a:latin typeface="Arial" charset="0"/>
        </a:defRPr>
      </a:lvl9pPr>
    </p:titleStyle>
    <p:bodyStyle>
      <a:lvl1pPr marL="165593" indent="-165593" algn="l" defTabSz="815696" rtl="0" eaLnBrk="1" fontAlgn="base" hangingPunct="1">
        <a:spcBef>
          <a:spcPct val="20000"/>
        </a:spcBef>
        <a:spcAft>
          <a:spcPct val="30000"/>
        </a:spcAft>
        <a:buFont typeface="Arial" panose="020B0604020202020204" pitchFamily="34" charset="0"/>
        <a:buChar char="•"/>
        <a:defRPr lang="en-US" sz="1477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9720" indent="-164127" algn="l" defTabSz="815696" rtl="0" eaLnBrk="1" fontAlgn="base" hangingPunct="1">
        <a:spcBef>
          <a:spcPct val="0"/>
        </a:spcBef>
        <a:spcAft>
          <a:spcPct val="5000"/>
        </a:spcAft>
        <a:buClrTx/>
        <a:buChar char="•"/>
        <a:defRPr lang="en-US" sz="1477" dirty="0" smtClean="0">
          <a:solidFill>
            <a:schemeClr val="tx1"/>
          </a:solidFill>
          <a:latin typeface="+mn-lt"/>
        </a:defRPr>
      </a:lvl2pPr>
      <a:lvl3pPr marL="495312" indent="-165593" algn="l" defTabSz="815696" rtl="0" eaLnBrk="1" fontAlgn="base" hangingPunct="1">
        <a:spcBef>
          <a:spcPct val="20000"/>
        </a:spcBef>
        <a:spcAft>
          <a:spcPct val="0"/>
        </a:spcAft>
        <a:buClrTx/>
        <a:buChar char="•"/>
        <a:defRPr lang="en-US" sz="1477" baseline="0" dirty="0" smtClean="0">
          <a:solidFill>
            <a:schemeClr val="tx1"/>
          </a:solidFill>
          <a:latin typeface="+mn-lt"/>
        </a:defRPr>
      </a:lvl3pPr>
      <a:lvl4pPr marL="659440" indent="-165593" algn="l" defTabSz="815696" rtl="0" eaLnBrk="1" fontAlgn="base" hangingPunct="1">
        <a:spcBef>
          <a:spcPct val="20000"/>
        </a:spcBef>
        <a:spcAft>
          <a:spcPct val="0"/>
        </a:spcAft>
        <a:buChar char="–"/>
        <a:defRPr sz="1477">
          <a:solidFill>
            <a:schemeClr val="tx1"/>
          </a:solidFill>
          <a:latin typeface="+mn-lt"/>
        </a:defRPr>
      </a:lvl4pPr>
      <a:lvl5pPr marL="1835655" indent="-202909" algn="l" defTabSz="815696" rtl="0" eaLnBrk="1" fontAlgn="base" hangingPunct="1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5pPr>
      <a:lvl6pPr marL="2225241" indent="-202909" algn="l" defTabSz="815696" rtl="0" eaLnBrk="1" fontAlgn="base" hangingPunct="1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6pPr>
      <a:lvl7pPr marL="2614828" indent="-202909" algn="l" defTabSz="815696" rtl="0" eaLnBrk="1" fontAlgn="base" hangingPunct="1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7pPr>
      <a:lvl8pPr marL="3004414" indent="-202909" algn="l" defTabSz="815696" rtl="0" eaLnBrk="1" fontAlgn="base" hangingPunct="1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8pPr>
      <a:lvl9pPr marL="3394001" indent="-202909" algn="l" defTabSz="815696" rtl="0" eaLnBrk="1" fontAlgn="base" hangingPunct="1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9pPr>
    </p:bodyStyle>
    <p:otherStyle>
      <a:defPPr>
        <a:defRPr lang="sv-SE"/>
      </a:defPPr>
      <a:lvl1pPr marL="0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1pPr>
      <a:lvl2pPr marL="389586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2pPr>
      <a:lvl3pPr marL="779173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3pPr>
      <a:lvl4pPr marL="1168759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4pPr>
      <a:lvl5pPr marL="1558345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5pPr>
      <a:lvl6pPr marL="1947932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6pPr>
      <a:lvl7pPr marL="2337518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7pPr>
      <a:lvl8pPr marL="2727104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8pPr>
      <a:lvl9pPr marL="3116691" algn="l" defTabSz="779173" rtl="0" eaLnBrk="1" latinLnBrk="0" hangingPunct="1">
        <a:defRPr sz="15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036">
          <p15:clr>
            <a:srgbClr val="A4A3A4"/>
          </p15:clr>
        </p15:guide>
        <p15:guide id="2" pos="203">
          <p15:clr>
            <a:srgbClr val="A4A3A4"/>
          </p15:clr>
        </p15:guide>
        <p15:guide id="3" orient="horz" pos="3871">
          <p15:clr>
            <a:srgbClr val="A4A3A4"/>
          </p15:clr>
        </p15:guide>
        <p15:guide id="4" pos="312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934307" y="4194458"/>
            <a:ext cx="5275386" cy="1104407"/>
          </a:xfrm>
        </p:spPr>
        <p:txBody>
          <a:bodyPr>
            <a:normAutofit/>
          </a:bodyPr>
          <a:lstStyle/>
          <a:p>
            <a:endParaRPr lang="sv-SE" dirty="0">
              <a:solidFill>
                <a:schemeClr val="tx2"/>
              </a:solidFill>
            </a:endParaRPr>
          </a:p>
          <a:p>
            <a:r>
              <a:rPr lang="sv-SE" dirty="0">
                <a:solidFill>
                  <a:schemeClr val="tx2"/>
                </a:solidFill>
              </a:rPr>
              <a:t>Tema Åldrande</a:t>
            </a:r>
          </a:p>
          <a:p>
            <a:endParaRPr lang="sv-SE" dirty="0">
              <a:solidFill>
                <a:schemeClr val="tx2"/>
              </a:solidFill>
            </a:endParaRPr>
          </a:p>
        </p:txBody>
      </p:sp>
      <p:grpSp>
        <p:nvGrpSpPr>
          <p:cNvPr id="2" name="Grupp 1"/>
          <p:cNvGrpSpPr/>
          <p:nvPr/>
        </p:nvGrpSpPr>
        <p:grpSpPr>
          <a:xfrm>
            <a:off x="986574" y="913407"/>
            <a:ext cx="7170853" cy="3157660"/>
            <a:chOff x="687789" y="703774"/>
            <a:chExt cx="7768424" cy="4469768"/>
          </a:xfrm>
        </p:grpSpPr>
        <p:sp>
          <p:nvSpPr>
            <p:cNvPr id="12" name="Rektangel 11"/>
            <p:cNvSpPr/>
            <p:nvPr/>
          </p:nvSpPr>
          <p:spPr>
            <a:xfrm>
              <a:off x="687789" y="2980104"/>
              <a:ext cx="7768424" cy="219343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53373" bIns="0" rtlCol="0" anchor="ctr"/>
            <a:lstStyle/>
            <a:p>
              <a:pPr marL="0" marR="0" lvl="0" indent="0" algn="ctr" defTabSz="77917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5454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Patienten först</a:t>
              </a:r>
              <a:br>
                <a:rPr kumimoji="0" lang="sv-SE" sz="613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</a:br>
              <a:r>
                <a:rPr kumimoji="0" lang="sv-SE" sz="2215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tillsammans skapar vi den bästa vården</a:t>
              </a:r>
            </a:p>
          </p:txBody>
        </p:sp>
        <p:pic>
          <p:nvPicPr>
            <p:cNvPr id="13" name="Picture 2" descr="heart_man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3155" y="703774"/>
              <a:ext cx="2797691" cy="2797691"/>
            </a:xfrm>
            <a:prstGeom prst="rect">
              <a:avLst/>
            </a:prstGeom>
          </p:spPr>
        </p:pic>
      </p:grpSp>
      <p:sp>
        <p:nvSpPr>
          <p:cNvPr id="6" name="Text Placeholder 1"/>
          <p:cNvSpPr txBox="1">
            <a:spLocks/>
          </p:cNvSpPr>
          <p:nvPr/>
        </p:nvSpPr>
        <p:spPr>
          <a:xfrm>
            <a:off x="611560" y="4365104"/>
            <a:ext cx="8064896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v-SE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v-SE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/>
                <a:cs typeface="Times New Roman"/>
              </a:rPr>
              <a:t>Geriatrisk Universitetssjukvård på Karolinska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v-SE" sz="29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Calibri"/>
                <a:cs typeface="Times New Roman"/>
              </a:rPr>
              <a:t>Navet i den Geriatriska Universitetssjukvården i regionen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1161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6330" y="476672"/>
            <a:ext cx="7125559" cy="5322517"/>
          </a:xfrm>
          <a:prstGeom prst="rect">
            <a:avLst/>
          </a:prstGeo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D93A6-52E8-4356-9CA3-73406FE6A396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6649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398588"/>
            <a:ext cx="5622925" cy="4505325"/>
          </a:xfrm>
        </p:spPr>
      </p:pic>
      <p:sp>
        <p:nvSpPr>
          <p:cNvPr id="2" name="textruta 1"/>
          <p:cNvSpPr txBox="1"/>
          <p:nvPr/>
        </p:nvSpPr>
        <p:spPr>
          <a:xfrm>
            <a:off x="1475656" y="1167755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- Någon typ av </a:t>
            </a:r>
            <a:r>
              <a:rPr lang="sv-S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nivåstratifiering?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475656" y="760668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Hur ska vi ta hand om alla (multisjuka) äldre</a:t>
            </a:r>
            <a:r>
              <a:rPr lang="sv-SE" sz="2400" dirty="0"/>
              <a:t>?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6378203" y="2497088"/>
            <a:ext cx="648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u="sng" dirty="0">
                <a:solidFill>
                  <a:srgbClr val="FF0000"/>
                </a:solidFill>
              </a:rPr>
              <a:t>CFS</a:t>
            </a:r>
          </a:p>
          <a:p>
            <a:r>
              <a:rPr lang="sv-SE" sz="1600" dirty="0">
                <a:solidFill>
                  <a:srgbClr val="FF0000"/>
                </a:solidFill>
              </a:rPr>
              <a:t>8-9</a:t>
            </a:r>
          </a:p>
          <a:p>
            <a:r>
              <a:rPr lang="sv-SE" sz="1600" dirty="0">
                <a:solidFill>
                  <a:srgbClr val="FF0000"/>
                </a:solidFill>
              </a:rPr>
              <a:t>5-7</a:t>
            </a:r>
          </a:p>
          <a:p>
            <a:endParaRPr lang="sv-SE" sz="1600" dirty="0">
              <a:solidFill>
                <a:srgbClr val="FF0000"/>
              </a:solidFill>
            </a:endParaRPr>
          </a:p>
          <a:p>
            <a:r>
              <a:rPr lang="sv-SE" sz="1600" dirty="0">
                <a:solidFill>
                  <a:srgbClr val="FF0000"/>
                </a:solidFill>
              </a:rPr>
              <a:t>4</a:t>
            </a:r>
          </a:p>
          <a:p>
            <a:r>
              <a:rPr lang="sv-SE" sz="1600" dirty="0">
                <a:solidFill>
                  <a:srgbClr val="FF0000"/>
                </a:solidFill>
              </a:rPr>
              <a:t>3</a:t>
            </a:r>
          </a:p>
          <a:p>
            <a:endParaRPr lang="sv-SE" sz="1600" dirty="0">
              <a:solidFill>
                <a:srgbClr val="FF0000"/>
              </a:solidFill>
            </a:endParaRPr>
          </a:p>
          <a:p>
            <a:endParaRPr lang="sv-SE" sz="1600" dirty="0">
              <a:solidFill>
                <a:srgbClr val="FF0000"/>
              </a:solidFill>
            </a:endParaRPr>
          </a:p>
          <a:p>
            <a:r>
              <a:rPr lang="sv-SE" sz="1600" dirty="0">
                <a:solidFill>
                  <a:srgbClr val="FF0000"/>
                </a:solidFill>
              </a:rPr>
              <a:t>1-2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7695476" y="2497088"/>
            <a:ext cx="14485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u="sng" dirty="0">
                <a:solidFill>
                  <a:srgbClr val="FF0000"/>
                </a:solidFill>
              </a:rPr>
              <a:t>Palliativ vård</a:t>
            </a:r>
            <a:endParaRPr lang="sv-SE" sz="1600" dirty="0">
              <a:solidFill>
                <a:srgbClr val="FF0000"/>
              </a:solidFill>
            </a:endParaRPr>
          </a:p>
          <a:p>
            <a:r>
              <a:rPr lang="sv-SE" sz="1600" dirty="0">
                <a:solidFill>
                  <a:srgbClr val="FF0000"/>
                </a:solidFill>
              </a:rPr>
              <a:t>X</a:t>
            </a:r>
          </a:p>
          <a:p>
            <a:endParaRPr lang="sv-SE" sz="1600" dirty="0">
              <a:solidFill>
                <a:srgbClr val="FF0000"/>
              </a:solidFill>
            </a:endParaRPr>
          </a:p>
          <a:p>
            <a:endParaRPr lang="sv-SE" sz="1600" dirty="0">
              <a:solidFill>
                <a:srgbClr val="FF0000"/>
              </a:solidFill>
            </a:endParaRPr>
          </a:p>
          <a:p>
            <a:r>
              <a:rPr lang="sv-SE" sz="1600" dirty="0">
                <a:solidFill>
                  <a:srgbClr val="FF0000"/>
                </a:solidFill>
              </a:rPr>
              <a:t> </a:t>
            </a:r>
          </a:p>
          <a:p>
            <a:endParaRPr lang="sv-SE" sz="1600" dirty="0">
              <a:solidFill>
                <a:srgbClr val="FF0000"/>
              </a:solidFill>
            </a:endParaRPr>
          </a:p>
          <a:p>
            <a:endParaRPr lang="sv-SE" sz="1600" dirty="0">
              <a:solidFill>
                <a:srgbClr val="FF0000"/>
              </a:solidFill>
            </a:endParaRPr>
          </a:p>
          <a:p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7036839" y="2497088"/>
            <a:ext cx="648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u="sng" dirty="0">
                <a:solidFill>
                  <a:srgbClr val="FF0000"/>
                </a:solidFill>
              </a:rPr>
              <a:t>CGA</a:t>
            </a:r>
          </a:p>
          <a:p>
            <a:endParaRPr lang="sv-SE" sz="1600" dirty="0">
              <a:solidFill>
                <a:srgbClr val="FF0000"/>
              </a:solidFill>
            </a:endParaRPr>
          </a:p>
          <a:p>
            <a:r>
              <a:rPr lang="sv-SE" sz="1600" dirty="0">
                <a:solidFill>
                  <a:srgbClr val="FF0000"/>
                </a:solidFill>
              </a:rPr>
              <a:t>X</a:t>
            </a:r>
          </a:p>
          <a:p>
            <a:endParaRPr lang="sv-SE" sz="1600" dirty="0">
              <a:solidFill>
                <a:srgbClr val="FF0000"/>
              </a:solidFill>
            </a:endParaRPr>
          </a:p>
          <a:p>
            <a:r>
              <a:rPr lang="sv-SE" sz="1600" dirty="0">
                <a:solidFill>
                  <a:srgbClr val="FF0000"/>
                </a:solidFill>
              </a:rPr>
              <a:t>X</a:t>
            </a:r>
          </a:p>
          <a:p>
            <a:r>
              <a:rPr lang="sv-SE" sz="1600" dirty="0">
                <a:solidFill>
                  <a:srgbClr val="FF0000"/>
                </a:solidFill>
              </a:rPr>
              <a:t> </a:t>
            </a:r>
          </a:p>
          <a:p>
            <a:endParaRPr lang="sv-SE" sz="1600" dirty="0">
              <a:solidFill>
                <a:srgbClr val="FF0000"/>
              </a:solidFill>
            </a:endParaRPr>
          </a:p>
          <a:p>
            <a:endParaRPr lang="sv-SE" sz="1600" dirty="0">
              <a:solidFill>
                <a:srgbClr val="FF0000"/>
              </a:solidFill>
            </a:endParaRPr>
          </a:p>
          <a:p>
            <a:endParaRPr lang="sv-S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6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Vad måste göras i akutskedet på sjukhus?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31639" y="1615714"/>
            <a:ext cx="8280722" cy="4277072"/>
          </a:xfrm>
        </p:spPr>
        <p:txBody>
          <a:bodyPr>
            <a:normAutofit lnSpcReduction="10000"/>
          </a:bodyPr>
          <a:lstStyle/>
          <a:p>
            <a:r>
              <a:rPr lang="sv-SE" dirty="0"/>
              <a:t>Vårdtiderna på sjukhusen är mycket korta</a:t>
            </a:r>
          </a:p>
          <a:p>
            <a:endParaRPr lang="sv-SE" dirty="0"/>
          </a:p>
          <a:p>
            <a:r>
              <a:rPr lang="sv-SE" dirty="0"/>
              <a:t>10:e percentil på akutgeriatrisk vårdavdelning är 2 dagar</a:t>
            </a:r>
          </a:p>
          <a:p>
            <a:endParaRPr lang="sv-SE" dirty="0"/>
          </a:p>
          <a:p>
            <a:r>
              <a:rPr lang="sv-SE" dirty="0"/>
              <a:t>Vad är önskvärt och rimligt att göra för alla </a:t>
            </a:r>
          </a:p>
          <a:p>
            <a:pPr marL="0" indent="0">
              <a:buNone/>
            </a:pPr>
            <a:r>
              <a:rPr lang="sv-SE" dirty="0"/>
              <a:t>	utöver ta hand om de akuta problemen?</a:t>
            </a:r>
          </a:p>
          <a:p>
            <a:endParaRPr lang="sv-SE" dirty="0"/>
          </a:p>
          <a:p>
            <a:r>
              <a:rPr lang="sv-SE" dirty="0"/>
              <a:t>Vad kan göras i öppenvård?</a:t>
            </a:r>
          </a:p>
          <a:p>
            <a:endParaRPr lang="sv-SE" dirty="0"/>
          </a:p>
          <a:p>
            <a:r>
              <a:rPr lang="sv-SE" dirty="0"/>
              <a:t>Olika logik: 	akut 		– mäta förbättring</a:t>
            </a:r>
          </a:p>
          <a:p>
            <a:pPr marL="0" indent="0">
              <a:buNone/>
            </a:pPr>
            <a:r>
              <a:rPr lang="sv-SE" dirty="0"/>
              <a:t>			kronisk 	– mäta försämring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461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2" y="9925"/>
            <a:ext cx="8064500" cy="1143000"/>
          </a:xfrm>
        </p:spPr>
        <p:txBody>
          <a:bodyPr/>
          <a:lstStyle/>
          <a:p>
            <a:r>
              <a:rPr lang="sv-SE" dirty="0"/>
              <a:t>Äldre med </a:t>
            </a:r>
            <a:r>
              <a:rPr lang="sv-SE" dirty="0" err="1"/>
              <a:t>xxxx</a:t>
            </a:r>
            <a:r>
              <a:rPr lang="sv-SE" dirty="0"/>
              <a:t> i akutskede på sjukhus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13</a:t>
            </a:fld>
            <a:endParaRPr lang="sv-SE"/>
          </a:p>
        </p:txBody>
      </p:sp>
      <p:graphicFrame>
        <p:nvGraphicFramePr>
          <p:cNvPr id="5" name="Platshållare för innehåll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8011745"/>
              </p:ext>
            </p:extLst>
          </p:nvPr>
        </p:nvGraphicFramePr>
        <p:xfrm>
          <a:off x="539552" y="1152925"/>
          <a:ext cx="8336455" cy="4791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5009">
                  <a:extLst>
                    <a:ext uri="{9D8B030D-6E8A-4147-A177-3AD203B41FA5}">
                      <a16:colId xmlns:a16="http://schemas.microsoft.com/office/drawing/2014/main" val="3047730213"/>
                    </a:ext>
                  </a:extLst>
                </a:gridCol>
                <a:gridCol w="741275">
                  <a:extLst>
                    <a:ext uri="{9D8B030D-6E8A-4147-A177-3AD203B41FA5}">
                      <a16:colId xmlns:a16="http://schemas.microsoft.com/office/drawing/2014/main" val="38137983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72747995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698398890"/>
                    </a:ext>
                  </a:extLst>
                </a:gridCol>
                <a:gridCol w="1264036">
                  <a:extLst>
                    <a:ext uri="{9D8B030D-6E8A-4147-A177-3AD203B41FA5}">
                      <a16:colId xmlns:a16="http://schemas.microsoft.com/office/drawing/2014/main" val="414676823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694980729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994797557"/>
                    </a:ext>
                  </a:extLst>
                </a:gridCol>
                <a:gridCol w="1999751">
                  <a:extLst>
                    <a:ext uri="{9D8B030D-6E8A-4147-A177-3AD203B41FA5}">
                      <a16:colId xmlns:a16="http://schemas.microsoft.com/office/drawing/2014/main" val="4012233065"/>
                    </a:ext>
                  </a:extLst>
                </a:gridCol>
              </a:tblGrid>
              <a:tr h="1410177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PAL</a:t>
                      </a:r>
                      <a:br>
                        <a:rPr lang="sv-SE" dirty="0"/>
                      </a:b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ESAS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RMI</a:t>
                      </a:r>
                      <a:br>
                        <a:rPr lang="sv-SE" dirty="0"/>
                      </a:b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aseline="0" dirty="0"/>
                        <a:t>CGA akut skede*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CGA uppföljande besök**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Typ av uppföljning </a:t>
                      </a:r>
                      <a:br>
                        <a:rPr lang="sv-SE" dirty="0"/>
                      </a:br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830057"/>
                  </a:ext>
                </a:extLst>
              </a:tr>
              <a:tr h="375693">
                <a:tc>
                  <a:txBody>
                    <a:bodyPr/>
                    <a:lstStyle/>
                    <a:p>
                      <a:r>
                        <a:rPr lang="sv-SE" dirty="0"/>
                        <a:t>CFS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Primärvård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516811"/>
                  </a:ext>
                </a:extLst>
              </a:tr>
              <a:tr h="375693">
                <a:tc>
                  <a:txBody>
                    <a:bodyPr/>
                    <a:lstStyle/>
                    <a:p>
                      <a:r>
                        <a:rPr lang="sv-SE" dirty="0"/>
                        <a:t>CFS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Primärvård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791873"/>
                  </a:ext>
                </a:extLst>
              </a:tr>
              <a:tr h="375693">
                <a:tc>
                  <a:txBody>
                    <a:bodyPr/>
                    <a:lstStyle/>
                    <a:p>
                      <a:r>
                        <a:rPr lang="sv-SE" dirty="0"/>
                        <a:t>CFS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Primärvård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724569"/>
                  </a:ext>
                </a:extLst>
              </a:tr>
              <a:tr h="375693">
                <a:tc>
                  <a:txBody>
                    <a:bodyPr/>
                    <a:lstStyle/>
                    <a:p>
                      <a:r>
                        <a:rPr lang="sv-SE" dirty="0"/>
                        <a:t>CFS</a:t>
                      </a:r>
                      <a:r>
                        <a:rPr lang="sv-SE" baseline="0" dirty="0"/>
                        <a:t> 4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Äldremott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24916"/>
                  </a:ext>
                </a:extLst>
              </a:tr>
              <a:tr h="375693">
                <a:tc>
                  <a:txBody>
                    <a:bodyPr/>
                    <a:lstStyle/>
                    <a:p>
                      <a:r>
                        <a:rPr lang="sv-SE" dirty="0"/>
                        <a:t>CFS</a:t>
                      </a:r>
                      <a:r>
                        <a:rPr lang="sv-SE" baseline="0" dirty="0"/>
                        <a:t> 5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x*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x**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Ger</a:t>
                      </a:r>
                      <a:r>
                        <a:rPr lang="sv-SE" baseline="0" dirty="0"/>
                        <a:t> mott </a:t>
                      </a:r>
                      <a:endParaRPr lang="sv-S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7190"/>
                  </a:ext>
                </a:extLst>
              </a:tr>
              <a:tr h="375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CFS</a:t>
                      </a:r>
                      <a:r>
                        <a:rPr lang="sv-SE" baseline="0" dirty="0"/>
                        <a:t> 6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x*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Ger</a:t>
                      </a:r>
                      <a:r>
                        <a:rPr lang="sv-SE" baseline="0" dirty="0"/>
                        <a:t> mott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662508"/>
                  </a:ext>
                </a:extLst>
              </a:tr>
              <a:tr h="375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CFS</a:t>
                      </a:r>
                      <a:r>
                        <a:rPr lang="sv-SE" baseline="0" dirty="0"/>
                        <a:t> 7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x*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Ger</a:t>
                      </a:r>
                      <a:r>
                        <a:rPr lang="sv-SE" baseline="0" dirty="0"/>
                        <a:t> mott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831080"/>
                  </a:ext>
                </a:extLst>
              </a:tr>
              <a:tr h="375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CFS</a:t>
                      </a:r>
                      <a:r>
                        <a:rPr lang="sv-SE" baseline="0" dirty="0"/>
                        <a:t> 8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Palliativ vård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41793"/>
                  </a:ext>
                </a:extLst>
              </a:tr>
              <a:tr h="3756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CFS</a:t>
                      </a:r>
                      <a:r>
                        <a:rPr lang="sv-SE" baseline="0" dirty="0"/>
                        <a:t> 9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Palliativ vård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395138"/>
                  </a:ext>
                </a:extLst>
              </a:tr>
            </a:tbl>
          </a:graphicData>
        </a:graphic>
      </p:graphicFrame>
      <p:sp>
        <p:nvSpPr>
          <p:cNvPr id="3" name="textruta 2"/>
          <p:cNvSpPr txBox="1"/>
          <p:nvPr/>
        </p:nvSpPr>
        <p:spPr>
          <a:xfrm>
            <a:off x="2267744" y="8316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Utfallsmått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827584" y="6220459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*fallskadeprevention, konfusion, läkemedel, nätverk</a:t>
            </a:r>
          </a:p>
          <a:p>
            <a:r>
              <a:rPr lang="sv-SE" dirty="0"/>
              <a:t>**kognition, depression, balans, styrka, gånghastighet, nutrition, aktivitet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3656315" y="78282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Aktiviteter</a:t>
            </a:r>
          </a:p>
        </p:txBody>
      </p:sp>
      <p:cxnSp>
        <p:nvCxnSpPr>
          <p:cNvPr id="13" name="Rak koppling 12"/>
          <p:cNvCxnSpPr/>
          <p:nvPr/>
        </p:nvCxnSpPr>
        <p:spPr>
          <a:xfrm flipV="1">
            <a:off x="8460432" y="3861048"/>
            <a:ext cx="0" cy="11521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pilkoppling 14"/>
          <p:cNvCxnSpPr/>
          <p:nvPr/>
        </p:nvCxnSpPr>
        <p:spPr>
          <a:xfrm flipH="1">
            <a:off x="8100392" y="3861048"/>
            <a:ext cx="36004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/>
          <p:cNvCxnSpPr/>
          <p:nvPr/>
        </p:nvCxnSpPr>
        <p:spPr>
          <a:xfrm>
            <a:off x="8172400" y="5013176"/>
            <a:ext cx="2880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17"/>
          <p:cNvCxnSpPr/>
          <p:nvPr/>
        </p:nvCxnSpPr>
        <p:spPr>
          <a:xfrm>
            <a:off x="8172400" y="4653136"/>
            <a:ext cx="2880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/>
          <p:cNvCxnSpPr/>
          <p:nvPr/>
        </p:nvCxnSpPr>
        <p:spPr>
          <a:xfrm>
            <a:off x="8172400" y="4293096"/>
            <a:ext cx="2880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027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Diskussionsfrågor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Kan CFS vara ett verktyg för att hitta äldre som gynnas av CGA? </a:t>
            </a:r>
          </a:p>
          <a:p>
            <a:endParaRPr lang="sv-SE" dirty="0"/>
          </a:p>
          <a:p>
            <a:r>
              <a:rPr lang="sv-SE" dirty="0"/>
              <a:t>Kan man dela upp CGA i ett akut skede och i ett för uppföljande komplettering?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6650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1936"/>
            <a:ext cx="7859372" cy="483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>
                <a:solidFill>
                  <a:prstClr val="black"/>
                </a:solidFill>
              </a:rPr>
              <a:pPr/>
              <a:t>2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490685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 b="1" dirty="0"/>
              <a:t>Den demografiska utmaningen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4201621"/>
            <a:ext cx="2353260" cy="128636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6147457" y="3284984"/>
            <a:ext cx="122413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/>
          <p:cNvSpPr/>
          <p:nvPr/>
        </p:nvSpPr>
        <p:spPr>
          <a:xfrm>
            <a:off x="7347014" y="3356991"/>
            <a:ext cx="514992" cy="504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/>
          <p:cNvSpPr/>
          <p:nvPr/>
        </p:nvSpPr>
        <p:spPr>
          <a:xfrm>
            <a:off x="7668344" y="3661310"/>
            <a:ext cx="387325" cy="1277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7343994" y="3638496"/>
            <a:ext cx="249322" cy="123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/>
          <p:cNvSpPr/>
          <p:nvPr/>
        </p:nvSpPr>
        <p:spPr>
          <a:xfrm>
            <a:off x="7862006" y="3356991"/>
            <a:ext cx="94370" cy="18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/>
          <p:cNvSpPr/>
          <p:nvPr/>
        </p:nvSpPr>
        <p:spPr>
          <a:xfrm>
            <a:off x="7668344" y="3356991"/>
            <a:ext cx="72008" cy="1521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/>
          <p:cNvSpPr/>
          <p:nvPr/>
        </p:nvSpPr>
        <p:spPr>
          <a:xfrm>
            <a:off x="7236296" y="3638496"/>
            <a:ext cx="232359" cy="150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/>
          <p:cNvSpPr/>
          <p:nvPr/>
        </p:nvSpPr>
        <p:spPr>
          <a:xfrm>
            <a:off x="5604132" y="2173211"/>
            <a:ext cx="2287921" cy="20164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Ellips 1"/>
          <p:cNvSpPr/>
          <p:nvPr/>
        </p:nvSpPr>
        <p:spPr>
          <a:xfrm>
            <a:off x="6084168" y="4149080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/>
          <p:cNvSpPr/>
          <p:nvPr/>
        </p:nvSpPr>
        <p:spPr>
          <a:xfrm>
            <a:off x="7468655" y="4149080"/>
            <a:ext cx="5567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Ellips 6"/>
          <p:cNvSpPr/>
          <p:nvPr/>
        </p:nvSpPr>
        <p:spPr>
          <a:xfrm>
            <a:off x="7006855" y="4211071"/>
            <a:ext cx="144016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/>
          <p:cNvSpPr/>
          <p:nvPr/>
        </p:nvSpPr>
        <p:spPr>
          <a:xfrm>
            <a:off x="6516216" y="4221088"/>
            <a:ext cx="72008" cy="619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/>
          <p:cNvSpPr txBox="1"/>
          <p:nvPr/>
        </p:nvSpPr>
        <p:spPr>
          <a:xfrm>
            <a:off x="2187017" y="959751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- hur ska vi ta hand om alla multisjuka äldre</a:t>
            </a:r>
            <a:r>
              <a:rPr lang="sv-S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1851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398588"/>
            <a:ext cx="5622925" cy="4505325"/>
          </a:xfrm>
        </p:spPr>
      </p:pic>
      <p:sp>
        <p:nvSpPr>
          <p:cNvPr id="2" name="textruta 1"/>
          <p:cNvSpPr txBox="1"/>
          <p:nvPr/>
        </p:nvSpPr>
        <p:spPr>
          <a:xfrm>
            <a:off x="1475656" y="1167755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/>
              <a:t>- Någon typ av </a:t>
            </a:r>
            <a:r>
              <a:rPr lang="sv-SE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nivåstratifiering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475656" y="760668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Hur ska vi ta hand om alla (multisjuka) äldre</a:t>
            </a:r>
            <a:r>
              <a:rPr lang="sv-SE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3972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475656" y="250805"/>
            <a:ext cx="6192688" cy="562074"/>
          </a:xfrm>
        </p:spPr>
        <p:txBody>
          <a:bodyPr>
            <a:noAutofit/>
          </a:bodyPr>
          <a:lstStyle/>
          <a:p>
            <a:pPr algn="ctr"/>
            <a:r>
              <a:rPr lang="sv-SE" sz="2800" dirty="0"/>
              <a:t> </a:t>
            </a:r>
            <a:r>
              <a:rPr lang="sv-SE" sz="2800" b="1" dirty="0"/>
              <a:t>Kronologisk ålder en dålig markör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>
                <a:solidFill>
                  <a:prstClr val="black"/>
                </a:solidFill>
              </a:rPr>
              <a:pPr/>
              <a:t>4</a:t>
            </a:fld>
            <a:endParaRPr lang="sv-SE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3533" y="735942"/>
            <a:ext cx="7084219" cy="4882747"/>
          </a:xfr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1766" y="5618689"/>
            <a:ext cx="6219328" cy="37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6195591"/>
            <a:ext cx="3595687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4229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4875"/>
            <a:ext cx="6700838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647700" y="5649624"/>
            <a:ext cx="7620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 Fig. 3. Survival curves of subjects according to their combined disability and </a:t>
            </a:r>
            <a:r>
              <a:rPr lang="en-US" altLang="en-US" sz="1000" dirty="0" err="1"/>
              <a:t>multimorbidity</a:t>
            </a:r>
            <a:r>
              <a:rPr lang="en-US" altLang="en-US" sz="1000" dirty="0"/>
              <a:t> (two or more diseases) status at baseline (log-rank test, P &amp;</a:t>
            </a:r>
            <a:r>
              <a:rPr lang="en-US" altLang="en-US" sz="1000" dirty="0" err="1"/>
              <a:t>lt</a:t>
            </a:r>
            <a:r>
              <a:rPr lang="en-US" altLang="en-US" sz="1000" dirty="0"/>
              <a:t>; 0.001). Francesco </a:t>
            </a:r>
            <a:r>
              <a:rPr lang="en-US" altLang="en-US" sz="1000" dirty="0" err="1"/>
              <a:t>Landi</a:t>
            </a:r>
            <a:r>
              <a:rPr lang="en-US" altLang="en-US" sz="1000" dirty="0"/>
              <a:t> et al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578923" y="6102498"/>
            <a:ext cx="5273675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dirty="0"/>
              <a:t> Disability, more than </a:t>
            </a:r>
            <a:r>
              <a:rPr lang="en-US" altLang="en-US" sz="1000" b="1" dirty="0" err="1"/>
              <a:t>multimorbidity</a:t>
            </a:r>
            <a:r>
              <a:rPr lang="en-US" altLang="en-US" sz="1000" b="1" dirty="0"/>
              <a:t>, was predictive of mortality among older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b="1" dirty="0"/>
              <a:t> persons aged 80 years and older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10855" y="6453336"/>
            <a:ext cx="7620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Journal of Clinical Epidemiology, Volume 63, Issue 7, 2010, 752–759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1043946" y="313968"/>
            <a:ext cx="698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Multisjuklighet är också en dålig markör </a:t>
            </a:r>
          </a:p>
        </p:txBody>
      </p:sp>
    </p:spTree>
    <p:extLst>
      <p:ext uri="{BB962C8B-B14F-4D97-AF65-F5344CB8AC3E}">
        <p14:creationId xmlns:p14="http://schemas.microsoft.com/office/powerpoint/2010/main" val="2869492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3" name="textruta 2"/>
          <p:cNvSpPr txBox="1"/>
          <p:nvPr/>
        </p:nvSpPr>
        <p:spPr>
          <a:xfrm>
            <a:off x="908062" y="620688"/>
            <a:ext cx="748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Om både ålder och multisjuklighet är dåliga markörer för vårdbehov hos äldre </a:t>
            </a:r>
          </a:p>
          <a:p>
            <a:r>
              <a:rPr lang="sv-SE" sz="3200" dirty="0"/>
              <a:t>– vad ska man då använda?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2485280"/>
            <a:ext cx="5031487" cy="33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6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750" y="348544"/>
            <a:ext cx="8064500" cy="1143000"/>
          </a:xfrm>
        </p:spPr>
        <p:txBody>
          <a:bodyPr/>
          <a:lstStyle/>
          <a:p>
            <a:r>
              <a:rPr lang="sv-SE" dirty="0"/>
              <a:t>Clinical Frailty Scale?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750" y="1816224"/>
            <a:ext cx="8064500" cy="4277072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sv-SE" dirty="0"/>
              <a:t>Validerat, översatt</a:t>
            </a:r>
          </a:p>
          <a:p>
            <a:pPr marL="342900" indent="-342900">
              <a:buFontTx/>
              <a:buChar char="-"/>
            </a:pPr>
            <a:r>
              <a:rPr lang="sv-SE" dirty="0"/>
              <a:t>Går snabbt att göra (passar även akutmottagningar)</a:t>
            </a:r>
          </a:p>
          <a:p>
            <a:pPr marL="342900" indent="-342900">
              <a:buFontTx/>
              <a:buChar char="-"/>
            </a:pPr>
            <a:r>
              <a:rPr lang="sv-SE" dirty="0"/>
              <a:t>Ej binärt</a:t>
            </a:r>
          </a:p>
          <a:p>
            <a:pPr marL="342900" indent="-342900">
              <a:buFontTx/>
              <a:buChar char="-"/>
            </a:pPr>
            <a:r>
              <a:rPr lang="sv-SE" dirty="0"/>
              <a:t>Internationellt spridd (viktigt för benchmarking)</a:t>
            </a:r>
          </a:p>
          <a:p>
            <a:pPr marL="342900" indent="-342900">
              <a:buFontTx/>
              <a:buChar char="-"/>
            </a:pPr>
            <a:r>
              <a:rPr lang="sv-SE" dirty="0"/>
              <a:t>Accepterad och används redan av andra specialiteter (särskilt viktigt i en Tematisk organisation)</a:t>
            </a:r>
          </a:p>
          <a:p>
            <a:pPr marL="342900" indent="-342900">
              <a:buFontTx/>
              <a:buChar char="-"/>
            </a:pPr>
            <a:r>
              <a:rPr lang="sv-SE" dirty="0"/>
              <a:t>Finns i journalsystemet (</a:t>
            </a:r>
            <a:r>
              <a:rPr lang="sv-SE" dirty="0" err="1"/>
              <a:t>TakeCare</a:t>
            </a:r>
            <a:r>
              <a:rPr lang="sv-SE" dirty="0"/>
              <a:t>)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7293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8285" y="696197"/>
            <a:ext cx="8064500" cy="778098"/>
          </a:xfrm>
        </p:spPr>
        <p:txBody>
          <a:bodyPr>
            <a:normAutofit fontScale="90000"/>
          </a:bodyPr>
          <a:lstStyle/>
          <a:p>
            <a:r>
              <a:rPr lang="sv-SE" dirty="0"/>
              <a:t>Skörhet enligt CFS (Clinical Frailty Scale)</a:t>
            </a:r>
            <a:br>
              <a:rPr lang="sv-SE" dirty="0"/>
            </a:br>
            <a:endParaRPr lang="sv-SE" i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79513" y="1588271"/>
            <a:ext cx="8064896" cy="427707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sv-SE" dirty="0"/>
              <a:t>Mycket vital 	– motionerar regelbundet</a:t>
            </a:r>
          </a:p>
          <a:p>
            <a:pPr marL="457200" indent="-457200">
              <a:buAutoNum type="arabicPeriod"/>
            </a:pPr>
            <a:r>
              <a:rPr lang="sv-SE" dirty="0"/>
              <a:t>Vital</a:t>
            </a:r>
            <a:br>
              <a:rPr lang="sv-SE" dirty="0"/>
            </a:br>
            <a:endParaRPr lang="sv-SE" dirty="0"/>
          </a:p>
          <a:p>
            <a:pPr marL="457200" indent="-457200">
              <a:buAutoNum type="arabicPeriod"/>
            </a:pPr>
            <a:r>
              <a:rPr lang="sv-SE" dirty="0"/>
              <a:t>Klarar sig bra 	– kronisk sjukdom</a:t>
            </a:r>
          </a:p>
          <a:p>
            <a:pPr marL="457200" indent="-457200">
              <a:buAutoNum type="arabicPeriod"/>
            </a:pPr>
            <a:r>
              <a:rPr lang="sv-SE" dirty="0"/>
              <a:t>Sårbar             	– kronisk sjukdom, påverkan i vardagen</a:t>
            </a:r>
            <a:br>
              <a:rPr lang="sv-SE" dirty="0"/>
            </a:br>
            <a:endParaRPr lang="sv-SE" dirty="0"/>
          </a:p>
          <a:p>
            <a:pPr marL="457200" indent="-457200">
              <a:buAutoNum type="arabicPeriod"/>
            </a:pPr>
            <a:r>
              <a:rPr lang="sv-SE" dirty="0"/>
              <a:t>Lindrigt skör 	– hjälp med I-ADL</a:t>
            </a:r>
          </a:p>
          <a:p>
            <a:pPr marL="457200" indent="-457200">
              <a:buAutoNum type="arabicPeriod"/>
            </a:pPr>
            <a:r>
              <a:rPr lang="sv-SE" dirty="0"/>
              <a:t>Måttligt skör 	– hjälp med P-ADL</a:t>
            </a:r>
          </a:p>
          <a:p>
            <a:pPr marL="457200" indent="-457200">
              <a:buAutoNum type="arabicPeriod"/>
            </a:pPr>
            <a:r>
              <a:rPr lang="sv-SE" dirty="0"/>
              <a:t>Allvarligt skör 	– hjälp med allt, totalt beroende</a:t>
            </a:r>
            <a:br>
              <a:rPr lang="sv-SE" dirty="0"/>
            </a:br>
            <a:endParaRPr lang="sv-SE" dirty="0"/>
          </a:p>
          <a:p>
            <a:pPr marL="457200" indent="-457200">
              <a:buAutoNum type="arabicPeriod"/>
            </a:pPr>
            <a:r>
              <a:rPr lang="sv-SE" dirty="0"/>
              <a:t>Mycket allvarligt skör 	– livets slutskede</a:t>
            </a:r>
          </a:p>
          <a:p>
            <a:pPr marL="457200" indent="-457200">
              <a:buAutoNum type="arabicPeriod"/>
            </a:pPr>
            <a:r>
              <a:rPr lang="sv-SE" dirty="0"/>
              <a:t>Terminalt sjuk 		– i livets slutskede &lt; 6 månader 				   men övrigt ej skör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D93A6-52E8-4356-9CA3-73406FE6A396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503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sv-SE"/>
              <a:t> 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88913"/>
            <a:ext cx="4248150" cy="6278562"/>
          </a:xfrm>
        </p:spPr>
      </p:pic>
      <p:sp>
        <p:nvSpPr>
          <p:cNvPr id="2" name="textruta 1"/>
          <p:cNvSpPr txBox="1"/>
          <p:nvPr/>
        </p:nvSpPr>
        <p:spPr>
          <a:xfrm>
            <a:off x="5050004" y="27463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Clinical Frailty Scale</a:t>
            </a:r>
          </a:p>
          <a:p>
            <a:endParaRPr lang="sv-SE" sz="2800" b="1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26" y="846138"/>
            <a:ext cx="3471573" cy="51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585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_Presentation_vit en">
  <a:themeElements>
    <a:clrScheme name="Karolinska">
      <a:dk1>
        <a:sysClr val="windowText" lastClr="000000"/>
      </a:dk1>
      <a:lt1>
        <a:srgbClr val="FFFFFF"/>
      </a:lt1>
      <a:dk2>
        <a:srgbClr val="005883"/>
      </a:dk2>
      <a:lt2>
        <a:srgbClr val="F2F2F2"/>
      </a:lt2>
      <a:accent1>
        <a:srgbClr val="00A3E0"/>
      </a:accent1>
      <a:accent2>
        <a:srgbClr val="97999B"/>
      </a:accent2>
      <a:accent3>
        <a:srgbClr val="53565A"/>
      </a:accent3>
      <a:accent4>
        <a:srgbClr val="FFCE00"/>
      </a:accent4>
      <a:accent5>
        <a:srgbClr val="E54800"/>
      </a:accent5>
      <a:accent6>
        <a:srgbClr val="9E1B34"/>
      </a:accent6>
      <a:hlink>
        <a:srgbClr val="000000"/>
      </a:hlink>
      <a:folHlink>
        <a:srgbClr val="000000"/>
      </a:folHlink>
    </a:clrScheme>
    <a:fontScheme name="Karolins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arolinska">
  <a:themeElements>
    <a:clrScheme name="Karolinska_grafisk_profil_1.1">
      <a:dk1>
        <a:srgbClr val="000000"/>
      </a:dk1>
      <a:lt1>
        <a:srgbClr val="FFFFFF"/>
      </a:lt1>
      <a:dk2>
        <a:srgbClr val="94887C"/>
      </a:dk2>
      <a:lt2>
        <a:srgbClr val="B0B3B6"/>
      </a:lt2>
      <a:accent1>
        <a:srgbClr val="205F84"/>
      </a:accent1>
      <a:accent2>
        <a:srgbClr val="5BAEC6"/>
      </a:accent2>
      <a:accent3>
        <a:srgbClr val="9FB127"/>
      </a:accent3>
      <a:accent4>
        <a:srgbClr val="EFDB32"/>
      </a:accent4>
      <a:accent5>
        <a:srgbClr val="CF7327"/>
      </a:accent5>
      <a:accent6>
        <a:srgbClr val="BA313B"/>
      </a:accent6>
      <a:hlink>
        <a:srgbClr val="0000FF"/>
      </a:hlink>
      <a:folHlink>
        <a:srgbClr val="8A003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0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bg1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FF6600"/>
        </a:dk2>
        <a:lt2>
          <a:srgbClr val="8E9295"/>
        </a:lt2>
        <a:accent1>
          <a:srgbClr val="0000CC"/>
        </a:accent1>
        <a:accent2>
          <a:srgbClr val="FFFF00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00"/>
        </a:accent6>
        <a:hlink>
          <a:srgbClr val="CC0000"/>
        </a:hlink>
        <a:folHlink>
          <a:srgbClr val="0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SVP Powerpoint-mall_Thinkcell_Agenda_2016-11-11_v2.pptx" id="{509666A9-E27A-454A-B523-009A68786EB2}" vid="{5679ADE9-6A9B-4B69-9FC8-03D9F2BD981F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rolins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rolins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K_Presentation_vit en</Template>
  <TotalTime>409</TotalTime>
  <Words>508</Words>
  <Application>Microsoft Office PowerPoint</Application>
  <PresentationFormat>Bildspel på skärmen (4:3)</PresentationFormat>
  <Paragraphs>159</Paragraphs>
  <Slides>14</Slides>
  <Notes>6</Notes>
  <HiddenSlides>0</HiddenSlides>
  <MMClips>0</MMClips>
  <ScaleCrop>false</ScaleCrop>
  <HeadingPairs>
    <vt:vector size="8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2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25" baseType="lpstr">
      <vt:lpstr>Wingdings 2</vt:lpstr>
      <vt:lpstr>Times New Roman</vt:lpstr>
      <vt:lpstr>Calibri</vt:lpstr>
      <vt:lpstr>Open Sans Extrabold</vt:lpstr>
      <vt:lpstr>ＭＳ Ｐゴシック</vt:lpstr>
      <vt:lpstr>Open Sans Semibold</vt:lpstr>
      <vt:lpstr>Arial</vt:lpstr>
      <vt:lpstr>Open Sans</vt:lpstr>
      <vt:lpstr>K_Presentation_vit en</vt:lpstr>
      <vt:lpstr>1_Karolinska</vt:lpstr>
      <vt:lpstr>think-cell Slide</vt:lpstr>
      <vt:lpstr>PowerPoint-presentation</vt:lpstr>
      <vt:lpstr>PowerPoint-presentation</vt:lpstr>
      <vt:lpstr>PowerPoint-presentation</vt:lpstr>
      <vt:lpstr> Kronologisk ålder en dålig markör</vt:lpstr>
      <vt:lpstr>PowerPoint-presentation</vt:lpstr>
      <vt:lpstr>PowerPoint-presentation</vt:lpstr>
      <vt:lpstr>Clinical Frailty Scale?</vt:lpstr>
      <vt:lpstr>Skörhet enligt CFS (Clinical Frailty Scale) </vt:lpstr>
      <vt:lpstr> </vt:lpstr>
      <vt:lpstr> </vt:lpstr>
      <vt:lpstr>PowerPoint-presentation</vt:lpstr>
      <vt:lpstr>Vad måste göras i akutskedet på sjukhus?</vt:lpstr>
      <vt:lpstr>Äldre med xxxx i akutskede på sjukhus </vt:lpstr>
      <vt:lpstr>Diskussionsfrågor</vt:lpstr>
    </vt:vector>
  </TitlesOfParts>
  <Company>SLL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Martin Annetorp</dc:creator>
  <cp:lastModifiedBy>Martin Annetorp</cp:lastModifiedBy>
  <cp:revision>74</cp:revision>
  <dcterms:created xsi:type="dcterms:W3CDTF">2018-04-06T11:36:49Z</dcterms:created>
  <dcterms:modified xsi:type="dcterms:W3CDTF">2018-04-11T08:42:23Z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4C3FD7C9-CBC0-40F7-B388-6BFE1BC4CD12</vt:lpwstr>
  </property>
  <property fmtid="{D5CDD505-2E9C-101B-9397-08002B2CF9AE}" pid="3" name="ArticulatePath">
    <vt:lpwstr>Presentation2</vt:lpwstr>
  </property>
</Properties>
</file>