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1"/>
  </p:notesMasterIdLst>
  <p:sldIdLst>
    <p:sldId id="315" r:id="rId2"/>
    <p:sldId id="314" r:id="rId3"/>
    <p:sldId id="1760" r:id="rId4"/>
    <p:sldId id="1763" r:id="rId5"/>
    <p:sldId id="1772" r:id="rId6"/>
    <p:sldId id="1766" r:id="rId7"/>
    <p:sldId id="1765" r:id="rId8"/>
    <p:sldId id="1764" r:id="rId9"/>
    <p:sldId id="1773" r:id="rId10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76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86037" autoAdjust="0"/>
  </p:normalViewPr>
  <p:slideViewPr>
    <p:cSldViewPr snapToGrid="0">
      <p:cViewPr varScale="1">
        <p:scale>
          <a:sx n="76" d="100"/>
          <a:sy n="76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A3501-9212-4EE0-AA87-504BFCD2165B}" type="datetimeFigureOut">
              <a:rPr lang="sv-SE" smtClean="0"/>
              <a:t>2023-03-27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33108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8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8850F-1A51-4266-AF0C-227FA03C90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6853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>
                <a:latin typeface="Alrial"/>
                <a:ea typeface="+mn-ea"/>
                <a:cs typeface="+mn-cs"/>
              </a:rPr>
              <a:t>Myndigheten ansvarar för administration, beredning och föredragning av ärenden </a:t>
            </a:r>
            <a:r>
              <a:rPr lang="sv-SE" sz="1200">
                <a:latin typeface="Alrial"/>
                <a:ea typeface="+mn-ea"/>
                <a:cs typeface="+mn-cs"/>
              </a:rPr>
              <a:t>och sammanhängande </a:t>
            </a:r>
            <a:r>
              <a:rPr lang="sv-SE" sz="1200" dirty="0">
                <a:latin typeface="Alrial"/>
                <a:ea typeface="+mn-ea"/>
                <a:cs typeface="+mn-cs"/>
              </a:rPr>
              <a:t>uppgifter. 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endParaRPr lang="sv-SE" sz="1200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C8635-0972-4A8E-AE40-2CFFE87E9FFD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2108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100000"/>
              </a:lnSpc>
              <a:spcAft>
                <a:spcPts val="600"/>
              </a:spcAft>
              <a:buAutoNum type="arabicPeriod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C8635-0972-4A8E-AE40-2CFFE87E9FFD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354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100000"/>
              </a:lnSpc>
              <a:spcAft>
                <a:spcPts val="600"/>
              </a:spcAft>
              <a:buAutoNum type="arabicPeriod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C8635-0972-4A8E-AE40-2CFFE87E9FFD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154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100000"/>
              </a:lnSpc>
              <a:spcAft>
                <a:spcPts val="600"/>
              </a:spcAft>
              <a:buAutoNum type="arabicPeriod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C8635-0972-4A8E-AE40-2CFFE87E9FFD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35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600"/>
              </a:spcAft>
            </a:pPr>
            <a:r>
              <a:rPr lang="sv-SE" sz="1200" dirty="0"/>
              <a:t>För att personalen är vårdens viktigaste resurs, samtidigt är kompetensförsörjningen en av vårdens stora utmaningar med stora svårigheter att både attrahera, rekrytera och behålla personal (utmaningarna är särskilt stora i gles- och landsbygd)</a:t>
            </a:r>
          </a:p>
          <a:p>
            <a:pPr>
              <a:lnSpc>
                <a:spcPct val="100000"/>
              </a:lnSpc>
              <a:spcAft>
                <a:spcPts val="1600"/>
              </a:spcAft>
            </a:pPr>
            <a:endParaRPr lang="sv-SE" sz="1200" dirty="0"/>
          </a:p>
          <a:p>
            <a:pPr>
              <a:lnSpc>
                <a:spcPct val="100000"/>
              </a:lnSpc>
              <a:spcAft>
                <a:spcPts val="1600"/>
              </a:spcAft>
            </a:pPr>
            <a:r>
              <a:rPr lang="sv-SE" sz="1200" dirty="0"/>
              <a:t>Det är av stor vikt att säkerställa bemanning av fast personal med rätt kompetens i hela vården då brist på detta kan innebära patientsäkerhetsrisker och riskera att äventyra kontinuitet, trygghet, kvalitet och effektivitet i vården</a:t>
            </a:r>
          </a:p>
          <a:p>
            <a:pPr marL="228600" indent="-228600">
              <a:lnSpc>
                <a:spcPct val="100000"/>
              </a:lnSpc>
              <a:spcAft>
                <a:spcPts val="600"/>
              </a:spcAft>
              <a:buAutoNum type="arabicPeriod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C8635-0972-4A8E-AE40-2CFFE87E9FFD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713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100000"/>
              </a:lnSpc>
              <a:spcAft>
                <a:spcPts val="600"/>
              </a:spcAft>
              <a:buAutoNum type="arabicPeriod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C8635-0972-4A8E-AE40-2CFFE87E9FFD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9963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100000"/>
              </a:lnSpc>
              <a:spcAft>
                <a:spcPts val="600"/>
              </a:spcAft>
              <a:buAutoNum type="arabicPeriod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C8635-0972-4A8E-AE40-2CFFE87E9FFD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8120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Centralen/HD1/Vastra%20Gotalandsregionen/VGR%2015-2735%20Utveckling%20grafisk%20profil/Mallar%202015/Powerpoint/Dekor_powerpoint/Blue/Dekor_ppt_start_blue_5.pn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Centralen/HD1/Vastra%20Gotalandsregionen/VGR%2015-2735%20Utveckling%20grafisk%20profil/Mallar%202015/Powerpoint/Dekor_powerpoint/Blue/Dekor_ppt_start_blue_5.pn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0" y="1208366"/>
            <a:ext cx="12192000" cy="1403927"/>
          </a:xfrm>
        </p:spPr>
        <p:txBody>
          <a:bodyPr lIns="0" tIns="0" rIns="0" bIns="0" anchor="b" anchorCtr="0">
            <a:noAutofit/>
          </a:bodyPr>
          <a:lstStyle>
            <a:lvl1pPr algn="ctr">
              <a:lnSpc>
                <a:spcPts val="6000"/>
              </a:lnSpc>
              <a:defRPr sz="6000" spc="-27" baseline="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 föreläsning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0" y="3793019"/>
            <a:ext cx="12192000" cy="682948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spcAft>
                <a:spcPts val="0"/>
              </a:spcAft>
              <a:buNone/>
              <a:defRPr sz="2133" b="0"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Förnamn Efternamn </a:t>
            </a:r>
            <a:br>
              <a:rPr lang="sv-SE" dirty="0"/>
            </a:br>
            <a:r>
              <a:rPr lang="sv-SE" dirty="0"/>
              <a:t>Datum</a:t>
            </a:r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10" hasCustomPrompt="1"/>
          </p:nvPr>
        </p:nvSpPr>
        <p:spPr>
          <a:xfrm>
            <a:off x="1" y="2756588"/>
            <a:ext cx="12192000" cy="730169"/>
          </a:xfrm>
        </p:spPr>
        <p:txBody>
          <a:bodyPr lIns="0" tIns="72000" rIns="0" bIns="0">
            <a:noAutofit/>
          </a:bodyPr>
          <a:lstStyle>
            <a:lvl1pPr marL="0" indent="0" algn="ctr">
              <a:lnSpc>
                <a:spcPts val="4000"/>
              </a:lnSpc>
              <a:buNone/>
              <a:defRPr sz="4000">
                <a:solidFill>
                  <a:schemeClr val="tx1"/>
                </a:solidFill>
              </a:defRPr>
            </a:lvl1pPr>
            <a:lvl2pPr>
              <a:defRPr sz="4267"/>
            </a:lvl2pPr>
            <a:lvl3pPr>
              <a:defRPr sz="4267"/>
            </a:lvl3pPr>
            <a:lvl4pPr>
              <a:defRPr sz="4267"/>
            </a:lvl4pPr>
            <a:lvl5pPr>
              <a:defRPr sz="4267"/>
            </a:lvl5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164552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tartbild_A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833280"/>
            <a:ext cx="12196799" cy="323163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38200" y="2554171"/>
            <a:ext cx="10791767" cy="1536000"/>
          </a:xfrm>
        </p:spPr>
        <p:txBody>
          <a:bodyPr lIns="0" tIns="0" rIns="0" bIns="0" anchor="ctr" anchorCtr="0"/>
          <a:lstStyle>
            <a:lvl1pPr algn="l">
              <a:defRPr sz="5333" baseline="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072" y="4620485"/>
            <a:ext cx="2668969" cy="176708"/>
          </a:xfrm>
          <a:prstGeom prst="rect">
            <a:avLst/>
          </a:prstGeom>
        </p:spPr>
      </p:pic>
      <p:pic>
        <p:nvPicPr>
          <p:cNvPr id="7" name="Bildobjekt 6" descr="G:\SU.SDStab.GemAdm.HRKomm.InfoAvd\#1Nya mappstrukturen\Projekt\Omarbetning mallar 2016\Logotyp light\Logotyper\VGR WMF\VG_Ne.wmf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6579" y="2098971"/>
            <a:ext cx="1039461" cy="2109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667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vslutning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569951" y="2331600"/>
            <a:ext cx="11052099" cy="1382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000" y="3930911"/>
            <a:ext cx="5760000" cy="1068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980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_A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4967817"/>
          </a:xfrm>
          <a:noFill/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10" name="Bildobjekt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67818"/>
            <a:ext cx="12196800" cy="1918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719999" y="5356800"/>
            <a:ext cx="7815131" cy="1142400"/>
          </a:xfrm>
        </p:spPr>
        <p:txBody>
          <a:bodyPr lIns="0" tIns="0" rIns="0" bIns="0" anchor="ctr" anchorCtr="0"/>
          <a:lstStyle>
            <a:lvl1pPr algn="l">
              <a:defRPr sz="5333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754" y="5971200"/>
            <a:ext cx="2847343" cy="5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038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_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12192000" cy="6624000"/>
          </a:xfrm>
          <a:noFill/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Rubrik 1"/>
          <p:cNvSpPr>
            <a:spLocks noGrp="1"/>
          </p:cNvSpPr>
          <p:nvPr>
            <p:ph type="ctrTitle" hasCustomPrompt="1"/>
          </p:nvPr>
        </p:nvSpPr>
        <p:spPr>
          <a:xfrm>
            <a:off x="787200" y="1051200"/>
            <a:ext cx="10972800" cy="1142400"/>
          </a:xfrm>
        </p:spPr>
        <p:txBody>
          <a:bodyPr lIns="0" tIns="0" rIns="0" bIns="0" anchor="ctr" anchorCtr="0"/>
          <a:lstStyle>
            <a:lvl1pPr algn="l">
              <a:defRPr sz="5333" baseline="0"/>
            </a:lvl1pPr>
          </a:lstStyle>
          <a:p>
            <a:r>
              <a:rPr lang="sv-SE" dirty="0"/>
              <a:t>Välj vit eller svart text för kontrast</a:t>
            </a:r>
          </a:p>
        </p:txBody>
      </p:sp>
    </p:spTree>
    <p:extLst>
      <p:ext uri="{BB962C8B-B14F-4D97-AF65-F5344CB8AC3E}">
        <p14:creationId xmlns:p14="http://schemas.microsoft.com/office/powerpoint/2010/main" val="3923432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_A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6800" cy="686679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719999" y="4296000"/>
            <a:ext cx="10793180" cy="1344000"/>
          </a:xfrm>
        </p:spPr>
        <p:txBody>
          <a:bodyPr lIns="0" tIns="0" rIns="0" bIns="0" anchor="ctr" anchorCtr="0"/>
          <a:lstStyle>
            <a:lvl1pPr algn="l">
              <a:defRPr sz="5333" baseline="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5"/>
          </p:nvPr>
        </p:nvSpPr>
        <p:spPr>
          <a:xfrm>
            <a:off x="-3" y="1828152"/>
            <a:ext cx="12192000" cy="2112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754" y="5971200"/>
            <a:ext cx="2847343" cy="5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695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bild_A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1815"/>
            <a:ext cx="12196800" cy="323564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0654" y="2015691"/>
            <a:ext cx="10830695" cy="1536000"/>
          </a:xfrm>
        </p:spPr>
        <p:txBody>
          <a:bodyPr lIns="0" tIns="0" rIns="0" bIns="0" anchor="ctr" anchorCtr="0"/>
          <a:lstStyle>
            <a:lvl1pPr algn="ctr">
              <a:defRPr sz="5333" baseline="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754" y="4315120"/>
            <a:ext cx="2847343" cy="528000"/>
          </a:xfrm>
          <a:prstGeom prst="rect">
            <a:avLst/>
          </a:prstGeom>
        </p:spPr>
      </p:pic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680654" y="3613327"/>
            <a:ext cx="10830695" cy="632883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15103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bild_Al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64251"/>
            <a:ext cx="12196800" cy="733733"/>
          </a:xfrm>
          <a:prstGeom prst="rect">
            <a:avLst/>
          </a:prstGeom>
        </p:spPr>
      </p:pic>
      <p:sp>
        <p:nvSpPr>
          <p:cNvPr id="8" name="Platshållare för bild 9"/>
          <p:cNvSpPr>
            <a:spLocks noGrp="1"/>
          </p:cNvSpPr>
          <p:nvPr>
            <p:ph type="pic" sz="quarter" idx="15"/>
          </p:nvPr>
        </p:nvSpPr>
        <p:spPr>
          <a:xfrm>
            <a:off x="0" y="1828152"/>
            <a:ext cx="3888000" cy="2112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bild 9"/>
          <p:cNvSpPr>
            <a:spLocks noGrp="1"/>
          </p:cNvSpPr>
          <p:nvPr>
            <p:ph type="pic" sz="quarter" idx="16"/>
          </p:nvPr>
        </p:nvSpPr>
        <p:spPr>
          <a:xfrm>
            <a:off x="4152000" y="1828152"/>
            <a:ext cx="3888000" cy="2112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7"/>
          </p:nvPr>
        </p:nvSpPr>
        <p:spPr>
          <a:xfrm>
            <a:off x="8304000" y="1828152"/>
            <a:ext cx="3888000" cy="2112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1" name="Rubrik 1"/>
          <p:cNvSpPr>
            <a:spLocks noGrp="1"/>
          </p:cNvSpPr>
          <p:nvPr>
            <p:ph type="ctrTitle" hasCustomPrompt="1"/>
          </p:nvPr>
        </p:nvSpPr>
        <p:spPr>
          <a:xfrm>
            <a:off x="712348" y="4222070"/>
            <a:ext cx="8309393" cy="835260"/>
          </a:xfrm>
        </p:spPr>
        <p:txBody>
          <a:bodyPr lIns="0" tIns="0" rIns="0" bIns="0" anchor="t" anchorCtr="0">
            <a:normAutofit/>
          </a:bodyPr>
          <a:lstStyle>
            <a:lvl1pPr algn="l">
              <a:defRPr sz="4267" baseline="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199" y="4278544"/>
            <a:ext cx="2847343" cy="5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742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650901" y="6599740"/>
            <a:ext cx="1628905" cy="276999"/>
          </a:xfrm>
          <a:prstGeom prst="rect">
            <a:avLst/>
          </a:prstGeom>
        </p:spPr>
        <p:txBody>
          <a:bodyPr/>
          <a:lstStyle/>
          <a:p>
            <a:fld id="{AA95BF68-F7C3-4374-B98F-9A947063803C}" type="datetime1">
              <a:rPr lang="sv-SE" smtClean="0"/>
              <a:t>2023-03-27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2321106" y="6578396"/>
            <a:ext cx="5955577" cy="31810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710400" y="1555200"/>
            <a:ext cx="10771200" cy="4636800"/>
          </a:xfrm>
        </p:spPr>
        <p:txBody>
          <a:bodyPr numCol="2" spcCol="18000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36364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och hög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0400" y="321600"/>
            <a:ext cx="6345600" cy="13824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0400" y="1555200"/>
            <a:ext cx="6345600" cy="4636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7488000" y="0"/>
            <a:ext cx="4704000" cy="6624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>
          <a:xfrm>
            <a:off x="650901" y="6599740"/>
            <a:ext cx="1628905" cy="276999"/>
          </a:xfrm>
          <a:prstGeom prst="rect">
            <a:avLst/>
          </a:prstGeom>
        </p:spPr>
        <p:txBody>
          <a:bodyPr/>
          <a:lstStyle/>
          <a:p>
            <a:fld id="{62BC72F9-170A-4571-B284-E1E98ED7AD55}" type="datetime1">
              <a:rPr lang="sv-SE" smtClean="0"/>
              <a:t>2023-03-27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>
          <a:xfrm>
            <a:off x="2321106" y="6578396"/>
            <a:ext cx="5955577" cy="3181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85137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0400" y="960000"/>
            <a:ext cx="5385600" cy="13824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0400" y="2400000"/>
            <a:ext cx="5385600" cy="360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864000" y="1315200"/>
            <a:ext cx="5328000" cy="3648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>
          <a:xfrm>
            <a:off x="650901" y="6599740"/>
            <a:ext cx="1628905" cy="276999"/>
          </a:xfrm>
          <a:prstGeom prst="rect">
            <a:avLst/>
          </a:prstGeom>
        </p:spPr>
        <p:txBody>
          <a:bodyPr/>
          <a:lstStyle/>
          <a:p>
            <a:fld id="{782E8026-D93F-4B60-B31F-1B010BED6BD8}" type="datetime1">
              <a:rPr lang="sv-SE" smtClean="0"/>
              <a:t>2023-03-27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>
          <a:xfrm>
            <a:off x="2321106" y="6578396"/>
            <a:ext cx="5955577" cy="3181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4753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601" y="406818"/>
            <a:ext cx="9402529" cy="110316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3601" y="1798818"/>
            <a:ext cx="9379527" cy="3754388"/>
          </a:xfrm>
        </p:spPr>
        <p:txBody>
          <a:bodyPr/>
          <a:lstStyle>
            <a:lvl1pPr>
              <a:lnSpc>
                <a:spcPts val="2933"/>
              </a:lnSpc>
              <a:spcAft>
                <a:spcPts val="1333"/>
              </a:spcAft>
              <a:buClr>
                <a:schemeClr val="tx2"/>
              </a:buClr>
              <a:defRPr/>
            </a:lvl1pPr>
            <a:lvl2pPr>
              <a:lnSpc>
                <a:spcPts val="2933"/>
              </a:lnSpc>
              <a:spcAft>
                <a:spcPts val="1333"/>
              </a:spcAft>
              <a:buClr>
                <a:schemeClr val="tx2"/>
              </a:buClr>
              <a:defRPr/>
            </a:lvl2pPr>
            <a:lvl3pPr>
              <a:lnSpc>
                <a:spcPts val="2933"/>
              </a:lnSpc>
              <a:spcAft>
                <a:spcPts val="1333"/>
              </a:spcAft>
              <a:buClr>
                <a:schemeClr val="tx2"/>
              </a:buClr>
              <a:defRPr/>
            </a:lvl3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7580332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och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0400" y="960000"/>
            <a:ext cx="7038717" cy="13824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0400" y="2400000"/>
            <a:ext cx="7038717" cy="360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208000" y="441600"/>
            <a:ext cx="3984000" cy="2688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8208000" y="3331149"/>
            <a:ext cx="3984000" cy="2688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5"/>
          </p:nvPr>
        </p:nvSpPr>
        <p:spPr>
          <a:xfrm>
            <a:off x="650901" y="6599740"/>
            <a:ext cx="1628905" cy="276999"/>
          </a:xfrm>
          <a:prstGeom prst="rect">
            <a:avLst/>
          </a:prstGeom>
        </p:spPr>
        <p:txBody>
          <a:bodyPr/>
          <a:lstStyle/>
          <a:p>
            <a:fld id="{8759E893-721C-4AE9-BF29-6A02926D5962}" type="datetime1">
              <a:rPr lang="sv-SE" smtClean="0"/>
              <a:t>2023-03-27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6"/>
          </p:nvPr>
        </p:nvSpPr>
        <p:spPr>
          <a:xfrm>
            <a:off x="2321106" y="6578396"/>
            <a:ext cx="5955577" cy="3181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99958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650901" y="6599740"/>
            <a:ext cx="1628905" cy="276999"/>
          </a:xfrm>
          <a:prstGeom prst="rect">
            <a:avLst/>
          </a:prstGeom>
        </p:spPr>
        <p:txBody>
          <a:bodyPr/>
          <a:lstStyle/>
          <a:p>
            <a:fld id="{FFF974A9-B24A-4DE9-AB14-F735219F129B}" type="datetime1">
              <a:rPr lang="sv-SE" smtClean="0"/>
              <a:t>2023-03-27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2321106" y="6578396"/>
            <a:ext cx="5955577" cy="3181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1130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Avslutning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569951" y="2331600"/>
            <a:ext cx="11052099" cy="1382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000" y="3930911"/>
            <a:ext cx="5760000" cy="1068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7715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Startbild_A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833280"/>
            <a:ext cx="12196799" cy="323163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38200" y="2554171"/>
            <a:ext cx="10791767" cy="1536000"/>
          </a:xfrm>
        </p:spPr>
        <p:txBody>
          <a:bodyPr lIns="0" tIns="0" rIns="0" bIns="0" anchor="ctr" anchorCtr="0"/>
          <a:lstStyle>
            <a:lvl1pPr algn="l">
              <a:defRPr sz="5333" baseline="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072" y="4620485"/>
            <a:ext cx="2668969" cy="176708"/>
          </a:xfrm>
          <a:prstGeom prst="rect">
            <a:avLst/>
          </a:prstGeom>
        </p:spPr>
      </p:pic>
      <p:pic>
        <p:nvPicPr>
          <p:cNvPr id="7" name="Bildobjekt 6" descr="G:\SU.SDStab.GemAdm.HRKomm.InfoAvd\#1Nya mappstrukturen\Projekt\Omarbetning mallar 2016\Logotyp light\Logotyper\VGR WMF\VG_Ne.wmf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6579" y="2098971"/>
            <a:ext cx="1039461" cy="2109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1899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603" y="816001"/>
            <a:ext cx="4641272" cy="1103169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3603" y="2208001"/>
            <a:ext cx="4641271" cy="3333433"/>
          </a:xfrm>
        </p:spPr>
        <p:txBody>
          <a:bodyPr/>
          <a:lstStyle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5920509" y="830784"/>
            <a:ext cx="5440708" cy="471064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096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3603" y="816000"/>
            <a:ext cx="4641271" cy="4729741"/>
          </a:xfrm>
        </p:spPr>
        <p:txBody>
          <a:bodyPr/>
          <a:lstStyle>
            <a:lvl1pPr>
              <a:lnSpc>
                <a:spcPts val="2933"/>
              </a:lnSpc>
              <a:spcAft>
                <a:spcPts val="1333"/>
              </a:spcAft>
              <a:defRPr/>
            </a:lvl1pPr>
            <a:lvl2pPr>
              <a:lnSpc>
                <a:spcPts val="2933"/>
              </a:lnSpc>
              <a:spcAft>
                <a:spcPts val="1333"/>
              </a:spcAft>
              <a:defRPr/>
            </a:lvl2pPr>
            <a:lvl3pPr>
              <a:lnSpc>
                <a:spcPts val="2933"/>
              </a:lnSpc>
              <a:spcAft>
                <a:spcPts val="1333"/>
              </a:spcAft>
              <a:buClr>
                <a:schemeClr val="tx2"/>
              </a:buClr>
              <a:defRPr/>
            </a:lvl3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5920509" y="830401"/>
            <a:ext cx="5403272" cy="471103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578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601" y="406818"/>
            <a:ext cx="10395527" cy="1103169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3600" y="1798818"/>
            <a:ext cx="4927599" cy="3754388"/>
          </a:xfrm>
        </p:spPr>
        <p:txBody>
          <a:bodyPr/>
          <a:lstStyle>
            <a:lvl1pPr>
              <a:lnSpc>
                <a:spcPts val="2933"/>
              </a:lnSpc>
              <a:spcAft>
                <a:spcPts val="1333"/>
              </a:spcAft>
              <a:defRPr/>
            </a:lvl1pPr>
            <a:lvl2pPr>
              <a:lnSpc>
                <a:spcPts val="2933"/>
              </a:lnSpc>
              <a:spcAft>
                <a:spcPts val="1333"/>
              </a:spcAft>
              <a:defRPr/>
            </a:lvl2pPr>
            <a:lvl3pPr>
              <a:lnSpc>
                <a:spcPts val="2933"/>
              </a:lnSpc>
              <a:spcAft>
                <a:spcPts val="1333"/>
              </a:spcAft>
              <a:buClr>
                <a:schemeClr val="tx2"/>
              </a:buClr>
              <a:defRPr/>
            </a:lvl3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innehåll 2"/>
          <p:cNvSpPr>
            <a:spLocks noGrp="1"/>
          </p:cNvSpPr>
          <p:nvPr>
            <p:ph idx="10"/>
          </p:nvPr>
        </p:nvSpPr>
        <p:spPr>
          <a:xfrm>
            <a:off x="6354619" y="1798818"/>
            <a:ext cx="4922984" cy="3754388"/>
          </a:xfrm>
        </p:spPr>
        <p:txBody>
          <a:bodyPr/>
          <a:lstStyle>
            <a:lvl1pPr>
              <a:lnSpc>
                <a:spcPts val="2933"/>
              </a:lnSpc>
              <a:spcAft>
                <a:spcPts val="1333"/>
              </a:spcAft>
              <a:defRPr/>
            </a:lvl1pPr>
            <a:lvl2pPr>
              <a:lnSpc>
                <a:spcPts val="2933"/>
              </a:lnSpc>
              <a:spcAft>
                <a:spcPts val="1333"/>
              </a:spcAft>
              <a:defRPr/>
            </a:lvl2pPr>
            <a:lvl3pPr>
              <a:lnSpc>
                <a:spcPts val="2933"/>
              </a:lnSpc>
              <a:spcAft>
                <a:spcPts val="1333"/>
              </a:spcAft>
              <a:buClr>
                <a:schemeClr val="tx2"/>
              </a:buClr>
              <a:defRPr/>
            </a:lvl3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4133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3600" y="816000"/>
            <a:ext cx="4927599" cy="4725433"/>
          </a:xfrm>
        </p:spPr>
        <p:txBody>
          <a:bodyPr/>
          <a:lstStyle>
            <a:lvl1pPr>
              <a:lnSpc>
                <a:spcPts val="2933"/>
              </a:lnSpc>
              <a:spcAft>
                <a:spcPts val="1333"/>
              </a:spcAft>
              <a:defRPr/>
            </a:lvl1pPr>
            <a:lvl2pPr>
              <a:lnSpc>
                <a:spcPts val="2933"/>
              </a:lnSpc>
              <a:spcAft>
                <a:spcPts val="1333"/>
              </a:spcAft>
              <a:defRPr/>
            </a:lvl2pPr>
            <a:lvl3pPr>
              <a:lnSpc>
                <a:spcPts val="2933"/>
              </a:lnSpc>
              <a:spcAft>
                <a:spcPts val="1333"/>
              </a:spcAft>
              <a:buClr>
                <a:schemeClr val="tx2"/>
              </a:buClr>
              <a:defRPr/>
            </a:lvl3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innehåll 2"/>
          <p:cNvSpPr>
            <a:spLocks noGrp="1"/>
          </p:cNvSpPr>
          <p:nvPr>
            <p:ph idx="10"/>
          </p:nvPr>
        </p:nvSpPr>
        <p:spPr>
          <a:xfrm>
            <a:off x="6354619" y="816001"/>
            <a:ext cx="4922984" cy="4725433"/>
          </a:xfrm>
        </p:spPr>
        <p:txBody>
          <a:bodyPr/>
          <a:lstStyle>
            <a:lvl1pPr>
              <a:lnSpc>
                <a:spcPts val="2933"/>
              </a:lnSpc>
              <a:spcAft>
                <a:spcPts val="1333"/>
              </a:spcAft>
              <a:defRPr/>
            </a:lvl1pPr>
            <a:lvl2pPr>
              <a:lnSpc>
                <a:spcPts val="2933"/>
              </a:lnSpc>
              <a:spcAft>
                <a:spcPts val="1333"/>
              </a:spcAft>
              <a:defRPr/>
            </a:lvl2pPr>
            <a:lvl3pPr>
              <a:lnSpc>
                <a:spcPts val="2933"/>
              </a:lnSpc>
              <a:spcAft>
                <a:spcPts val="1333"/>
              </a:spcAft>
              <a:buClr>
                <a:schemeClr val="tx2"/>
              </a:buClr>
              <a:defRPr/>
            </a:lvl3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00440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0"/>
          </p:nvPr>
        </p:nvSpPr>
        <p:spPr>
          <a:xfrm>
            <a:off x="867834" y="816001"/>
            <a:ext cx="8460317" cy="472543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3894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iagram 2"/>
          <p:cNvSpPr>
            <a:spLocks noGrp="1"/>
          </p:cNvSpPr>
          <p:nvPr>
            <p:ph type="chart" sz="quarter" idx="11"/>
          </p:nvPr>
        </p:nvSpPr>
        <p:spPr>
          <a:xfrm>
            <a:off x="868026" y="812031"/>
            <a:ext cx="8460700" cy="47294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ett diagram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569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40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3601" y="406818"/>
            <a:ext cx="9402529" cy="1103169"/>
          </a:xfrm>
          <a:prstGeom prst="rect">
            <a:avLst/>
          </a:prstGeom>
        </p:spPr>
        <p:txBody>
          <a:bodyPr vert="horz" lIns="0" tIns="0" rIns="91440" bIns="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600" y="1798818"/>
            <a:ext cx="9410296" cy="3754388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1"/>
            <a:r>
              <a:rPr lang="sv-SE" dirty="0"/>
              <a:t>Nivå tre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5805213"/>
            <a:ext cx="2400000" cy="571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43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3" r:id="rId10"/>
    <p:sldLayoutId id="2147483704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3" r:id="rId17"/>
    <p:sldLayoutId id="2147483684" r:id="rId18"/>
    <p:sldLayoutId id="2147483685" r:id="rId19"/>
    <p:sldLayoutId id="2147483686" r:id="rId20"/>
    <p:sldLayoutId id="2147483688" r:id="rId21"/>
    <p:sldLayoutId id="2147483689" r:id="rId22"/>
    <p:sldLayoutId id="2147483675" r:id="rId23"/>
  </p:sldLayoutIdLst>
  <p:txStyles>
    <p:titleStyle>
      <a:lvl1pPr algn="l" defTabSz="457189" rtl="0" eaLnBrk="1" latinLnBrk="0" hangingPunct="1">
        <a:lnSpc>
          <a:spcPts val="4400"/>
        </a:lnSpc>
        <a:spcBef>
          <a:spcPct val="0"/>
        </a:spcBef>
        <a:buNone/>
        <a:defRPr sz="3733" b="1" i="0" kern="1200">
          <a:solidFill>
            <a:schemeClr val="tx2"/>
          </a:solidFill>
          <a:latin typeface="Arial" charset="0"/>
          <a:ea typeface="Arial" charset="0"/>
          <a:cs typeface="Arial" charset="0"/>
        </a:defRPr>
      </a:lvl1pPr>
    </p:titleStyle>
    <p:bodyStyle>
      <a:lvl1pPr marL="239994" indent="-239994" algn="l" defTabSz="457189" rtl="0" eaLnBrk="1" latinLnBrk="0" hangingPunct="1">
        <a:lnSpc>
          <a:spcPts val="2933"/>
        </a:lnSpc>
        <a:spcBef>
          <a:spcPts val="0"/>
        </a:spcBef>
        <a:spcAft>
          <a:spcPts val="1333"/>
        </a:spcAft>
        <a:buClr>
          <a:schemeClr val="tx2"/>
        </a:buClr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27987" indent="-239994" algn="l" defTabSz="457189" rtl="0" eaLnBrk="1" latinLnBrk="0" hangingPunct="1">
        <a:lnSpc>
          <a:spcPts val="2933"/>
        </a:lnSpc>
        <a:spcBef>
          <a:spcPts val="0"/>
        </a:spcBef>
        <a:spcAft>
          <a:spcPts val="1333"/>
        </a:spcAft>
        <a:buClr>
          <a:schemeClr val="tx2"/>
        </a:buClr>
        <a:buFont typeface=".AppleSystemUIFont" charset="-120"/>
        <a:buChar char="–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527987" indent="-239994" algn="l" defTabSz="457189" rtl="0" eaLnBrk="1" latinLnBrk="0" hangingPunct="1">
        <a:lnSpc>
          <a:spcPts val="2800"/>
        </a:lnSpc>
        <a:spcBef>
          <a:spcPts val="0"/>
        </a:spcBef>
        <a:spcAft>
          <a:spcPts val="800"/>
        </a:spcAft>
        <a:buClr>
          <a:schemeClr val="tx1"/>
        </a:buClr>
        <a:buFont typeface=".AppleSystemUIFont" charset="-120"/>
        <a:buChar char="–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527987" indent="-239994" algn="l" defTabSz="457189" rtl="0" eaLnBrk="1" latinLnBrk="0" hangingPunct="1">
        <a:lnSpc>
          <a:spcPts val="2800"/>
        </a:lnSpc>
        <a:spcBef>
          <a:spcPts val="0"/>
        </a:spcBef>
        <a:spcAft>
          <a:spcPts val="800"/>
        </a:spcAft>
        <a:buFont typeface=".AppleSystemUIFont" charset="-120"/>
        <a:buChar char="–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527987" indent="-239994" algn="l" defTabSz="457189" rtl="0" eaLnBrk="1" latinLnBrk="0" hangingPunct="1">
        <a:lnSpc>
          <a:spcPts val="2800"/>
        </a:lnSpc>
        <a:spcBef>
          <a:spcPts val="0"/>
        </a:spcBef>
        <a:spcAft>
          <a:spcPts val="800"/>
        </a:spcAft>
        <a:buFont typeface=".AppleSystemUIFont" charset="-120"/>
        <a:buChar char="–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261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0" y="2363017"/>
            <a:ext cx="12192000" cy="1403927"/>
          </a:xfrm>
        </p:spPr>
        <p:txBody>
          <a:bodyPr/>
          <a:lstStyle/>
          <a:p>
            <a:br>
              <a:rPr lang="sv-SE" dirty="0"/>
            </a:br>
            <a:br>
              <a:rPr lang="sv-SE" dirty="0"/>
            </a:br>
            <a:r>
              <a:rPr lang="sv-SE" sz="5400" dirty="0"/>
              <a:t>Nationella vårdkompetensrådet </a:t>
            </a:r>
            <a:br>
              <a:rPr lang="sv-SE" sz="5400" dirty="0"/>
            </a:br>
            <a:endParaRPr lang="sv-SE" dirty="0"/>
          </a:p>
        </p:txBody>
      </p:sp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0" y="3213491"/>
            <a:ext cx="12192000" cy="709023"/>
          </a:xfrm>
        </p:spPr>
        <p:txBody>
          <a:bodyPr/>
          <a:lstStyle/>
          <a:p>
            <a:r>
              <a:rPr lang="sv-SE" sz="25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Malin Nylén Bolinder och Cajsa Krabbe</a:t>
            </a:r>
          </a:p>
          <a:p>
            <a:r>
              <a:rPr lang="sv-SE" sz="25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Nationella vårdkompetensrådets kansli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2244A8ED-AC20-4C8C-97C2-DF9D58AAFA21}"/>
              </a:ext>
            </a:extLst>
          </p:cNvPr>
          <p:cNvSpPr txBox="1"/>
          <p:nvPr/>
        </p:nvSpPr>
        <p:spPr>
          <a:xfrm>
            <a:off x="8125326" y="5995918"/>
            <a:ext cx="4066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Läkarförbundet 2022-03-23</a:t>
            </a:r>
          </a:p>
        </p:txBody>
      </p:sp>
    </p:spTree>
    <p:extLst>
      <p:ext uri="{BB962C8B-B14F-4D97-AF65-F5344CB8AC3E}">
        <p14:creationId xmlns:p14="http://schemas.microsoft.com/office/powerpoint/2010/main" val="1159903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601" y="598737"/>
            <a:ext cx="10395527" cy="1103169"/>
          </a:xfrm>
        </p:spPr>
        <p:txBody>
          <a:bodyPr/>
          <a:lstStyle/>
          <a:p>
            <a:r>
              <a:rPr lang="sv-SE" dirty="0"/>
              <a:t>Nationella vårdkompetensrådets uppdrag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3600" y="1521701"/>
            <a:ext cx="9215120" cy="3822460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1600"/>
              </a:spcAft>
              <a:buNone/>
            </a:pPr>
            <a:r>
              <a:rPr lang="sv-SE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§ 17 a* Inom myndigheten (Socialstyrelsen) finns ett rådgivande organ (NVKR) som ska bidra till en god planering av vårdens kompetensförsörjning genom att </a:t>
            </a:r>
          </a:p>
          <a:p>
            <a:pPr marL="304792" indent="-304792">
              <a:lnSpc>
                <a:spcPct val="100000"/>
              </a:lnSpc>
              <a:spcAft>
                <a:spcPts val="1600"/>
              </a:spcAft>
              <a:buFont typeface="+mj-lt"/>
              <a:buAutoNum type="arabicPeriod"/>
            </a:pPr>
            <a:r>
              <a:rPr lang="sv-SE" sz="2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göra samlade bedömningar av kompetensförsörjningsbehoven </a:t>
            </a:r>
            <a:r>
              <a:rPr lang="sv-SE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och tillgängliggöra sammanställningar av kunskapsunderlag, </a:t>
            </a:r>
          </a:p>
          <a:p>
            <a:pPr marL="304792" indent="-304792">
              <a:lnSpc>
                <a:spcPct val="100000"/>
              </a:lnSpc>
              <a:spcAft>
                <a:spcPts val="1600"/>
              </a:spcAft>
              <a:buFont typeface="+mj-lt"/>
              <a:buAutoNum type="arabicPeriod"/>
            </a:pPr>
            <a:r>
              <a:rPr lang="sv-SE" sz="2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stödja beslutsfattare och andra berörda aktörer på nationell och regionalnivå </a:t>
            </a:r>
            <a:r>
              <a:rPr lang="sv-SE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frågor av betydelse för kompetensförsörjningen när det gäller hälso- och sjukvårdspersonal, </a:t>
            </a:r>
          </a:p>
          <a:p>
            <a:pPr marL="304792" indent="-304792">
              <a:lnSpc>
                <a:spcPct val="100000"/>
              </a:lnSpc>
              <a:spcAft>
                <a:spcPts val="1600"/>
              </a:spcAft>
              <a:buFont typeface="+mj-lt"/>
              <a:buAutoNum type="arabicPeriod"/>
            </a:pPr>
            <a:r>
              <a:rPr lang="sv-SE" sz="2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åstadkomma samverkan </a:t>
            </a:r>
            <a:r>
              <a:rPr lang="sv-SE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mellan och föra dialog med berörda aktörer, och </a:t>
            </a:r>
          </a:p>
          <a:p>
            <a:pPr marL="304792" indent="-304792">
              <a:lnSpc>
                <a:spcPct val="100000"/>
              </a:lnSpc>
              <a:spcAft>
                <a:spcPts val="1600"/>
              </a:spcAft>
              <a:buFont typeface="+mj-lt"/>
              <a:buAutoNum type="arabicPeriod"/>
            </a:pPr>
            <a:r>
              <a:rPr lang="sv-SE" sz="2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stödja de sjukvårdsregionala råden</a:t>
            </a:r>
            <a:r>
              <a:rPr lang="sv-SE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marL="0" indent="0">
              <a:lnSpc>
                <a:spcPct val="100000"/>
              </a:lnSpc>
              <a:spcAft>
                <a:spcPts val="1600"/>
              </a:spcAft>
              <a:buNone/>
            </a:pPr>
            <a:r>
              <a:rPr lang="sv-SE" sz="1600" dirty="0"/>
              <a:t>* </a:t>
            </a:r>
            <a:r>
              <a:rPr lang="sv-SE" sz="1067" dirty="0"/>
              <a:t>Förordning om ändring i förordningen (2015:284) med instruktion för Socialstyrelsen</a:t>
            </a:r>
          </a:p>
        </p:txBody>
      </p:sp>
      <p:pic>
        <p:nvPicPr>
          <p:cNvPr id="1026" name="Picture 2" descr="https://im11.inviewer.se/info/73/73AHSLXY6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2800" y="4099560"/>
            <a:ext cx="2489200" cy="248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614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601" y="214757"/>
            <a:ext cx="10395527" cy="1103169"/>
          </a:xfrm>
        </p:spPr>
        <p:txBody>
          <a:bodyPr/>
          <a:lstStyle/>
          <a:p>
            <a:pPr lvl="0">
              <a:defRPr/>
            </a:pPr>
            <a:r>
              <a:rPr lang="sv-SE" sz="3600" dirty="0"/>
              <a:t>På vilket sätt har rådet arbetat utifrån sitt uppdrag?</a:t>
            </a:r>
            <a:endParaRPr lang="sv-SE" sz="3600" dirty="0">
              <a:solidFill>
                <a:srgbClr val="0696AE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3601" y="1429305"/>
            <a:ext cx="10785060" cy="4199449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600"/>
              </a:spcAft>
            </a:pPr>
            <a:r>
              <a:rPr lang="sv-SE" sz="2000" b="1" dirty="0"/>
              <a:t>Verksamhetsplaner</a:t>
            </a:r>
            <a:r>
              <a:rPr lang="sv-SE" sz="2000" dirty="0"/>
              <a:t> 2020-2022</a:t>
            </a:r>
          </a:p>
          <a:p>
            <a:pPr>
              <a:lnSpc>
                <a:spcPct val="100000"/>
              </a:lnSpc>
              <a:spcAft>
                <a:spcPts val="1600"/>
              </a:spcAft>
            </a:pPr>
            <a:r>
              <a:rPr lang="sv-SE" sz="2000" b="1" dirty="0"/>
              <a:t>Kunskapsunderlag</a:t>
            </a:r>
            <a:r>
              <a:rPr lang="sv-SE" sz="2000" dirty="0"/>
              <a:t>: statistikbaserade flöden, prognoser, pandemianalys x 2, flera PM etc.</a:t>
            </a:r>
          </a:p>
          <a:p>
            <a:pPr>
              <a:lnSpc>
                <a:spcPct val="100000"/>
              </a:lnSpc>
              <a:spcAft>
                <a:spcPts val="1600"/>
              </a:spcAft>
            </a:pPr>
            <a:r>
              <a:rPr lang="sv-SE" sz="2000" b="1" dirty="0"/>
              <a:t>Arbetsgrupper</a:t>
            </a:r>
            <a:r>
              <a:rPr lang="sv-SE" sz="2000" dirty="0"/>
              <a:t>: Fortbildning, Klinisk forskning, AT/BT-gruppen och VFU/Klinisk praktik</a:t>
            </a:r>
          </a:p>
          <a:p>
            <a:pPr>
              <a:lnSpc>
                <a:spcPct val="100000"/>
              </a:lnSpc>
              <a:spcAft>
                <a:spcPts val="1600"/>
              </a:spcAft>
            </a:pPr>
            <a:r>
              <a:rPr lang="sv-SE" sz="2000" b="1" dirty="0"/>
              <a:t>De sex regionala </a:t>
            </a:r>
            <a:r>
              <a:rPr lang="sv-SE" sz="2000" b="1" dirty="0" err="1"/>
              <a:t>vårdkompetensråden</a:t>
            </a:r>
            <a:r>
              <a:rPr lang="sv-SE" sz="2000" dirty="0"/>
              <a:t>:</a:t>
            </a:r>
            <a:r>
              <a:rPr lang="sv-SE" sz="2000" b="1" dirty="0"/>
              <a:t> </a:t>
            </a:r>
            <a:r>
              <a:rPr lang="sv-SE" sz="2000" dirty="0"/>
              <a:t>Södra, Mellansverige, Norra, Västra, Sydöstra och Stockholm/Gotland</a:t>
            </a:r>
          </a:p>
          <a:p>
            <a:pPr>
              <a:lnSpc>
                <a:spcPct val="100000"/>
              </a:lnSpc>
              <a:spcAft>
                <a:spcPts val="1600"/>
              </a:spcAft>
            </a:pPr>
            <a:r>
              <a:rPr lang="sv-SE" sz="2000" b="1" dirty="0"/>
              <a:t>Samverkan med berörda aktörer </a:t>
            </a:r>
          </a:p>
          <a:p>
            <a:pPr>
              <a:lnSpc>
                <a:spcPct val="100000"/>
              </a:lnSpc>
              <a:spcAft>
                <a:spcPts val="1600"/>
              </a:spcAft>
            </a:pPr>
            <a:r>
              <a:rPr lang="sv-SE" sz="2000" b="1" dirty="0"/>
              <a:t>Deltagande i konferenser, workshops, paneldebatter, etc.</a:t>
            </a:r>
          </a:p>
          <a:p>
            <a:pPr>
              <a:lnSpc>
                <a:spcPct val="100000"/>
              </a:lnSpc>
              <a:spcAft>
                <a:spcPts val="1600"/>
              </a:spcAft>
            </a:pPr>
            <a:r>
              <a:rPr lang="sv-SE" sz="2000" b="1" dirty="0"/>
              <a:t>Regeringsuppdrag x 3</a:t>
            </a:r>
            <a:r>
              <a:rPr lang="sv-SE" sz="2000" dirty="0"/>
              <a:t>: kompetensförsörjning inom primärvården, kompetensförsörjning inom förlossningsvården (pågående), nationell plan för kompetensförsörjningen i vården</a:t>
            </a:r>
          </a:p>
          <a:p>
            <a:pPr>
              <a:lnSpc>
                <a:spcPct val="100000"/>
              </a:lnSpc>
              <a:spcAft>
                <a:spcPts val="1600"/>
              </a:spcAft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00272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7970" y="166532"/>
            <a:ext cx="10565794" cy="1107102"/>
          </a:xfrm>
        </p:spPr>
        <p:txBody>
          <a:bodyPr/>
          <a:lstStyle/>
          <a:p>
            <a:pPr lvl="0">
              <a:defRPr/>
            </a:pPr>
            <a:r>
              <a:rPr lang="sv-SE" sz="3600" dirty="0">
                <a:solidFill>
                  <a:srgbClr val="0696AE"/>
                </a:solidFill>
              </a:rPr>
              <a:t>Rådets övergripande bedömningar och rekommendationer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27970" y="1384300"/>
            <a:ext cx="9215120" cy="416560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sv-SE" sz="2000" dirty="0"/>
              <a:t>Tillvarata professionernas kompetens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sv-SE" sz="2000" dirty="0"/>
              <a:t>Ge förutsättningar till stärkt ledarskap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sv-SE" sz="2000" dirty="0"/>
              <a:t>Stärk kompetensförsörjningen inom kommunal hälso- och sjukvård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sv-SE" sz="2000" dirty="0"/>
              <a:t>Öka personalens möjlighet att delta i fortbildning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sv-SE" sz="2000" dirty="0"/>
              <a:t>Stärk förutsättningarna för klinisk forskningsverksamhet och för förenade anställningar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sv-SE" sz="2000" dirty="0"/>
              <a:t>Teamets roll är central både inom sluten- och öppenvården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sv-SE" sz="2000" dirty="0"/>
              <a:t>Tre rekommendationer för att hantera övergången till den nya läkarutbildningen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sv-SE" sz="2000" dirty="0"/>
              <a:t>Avtal mellan kommuner, regioner och lärosäten om VFU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sv-SE" sz="2000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sv-SE" sz="2000" dirty="0"/>
          </a:p>
        </p:txBody>
      </p:sp>
      <p:pic>
        <p:nvPicPr>
          <p:cNvPr id="1026" name="Picture 2" descr="https://im11.inviewer.se/info/73/73AHSLXY6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4324" y="3886200"/>
            <a:ext cx="2489200" cy="248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593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36502" y="868290"/>
            <a:ext cx="12448768" cy="649480"/>
          </a:xfrm>
        </p:spPr>
        <p:txBody>
          <a:bodyPr/>
          <a:lstStyle/>
          <a:p>
            <a:pPr lvl="0">
              <a:lnSpc>
                <a:spcPts val="4300"/>
              </a:lnSpc>
              <a:defRPr/>
            </a:pPr>
            <a:r>
              <a:rPr lang="sv-SE" sz="3000" dirty="0">
                <a:solidFill>
                  <a:srgbClr val="0696AE"/>
                </a:solidFill>
              </a:rPr>
              <a:t>Ta fram förslag till en nationell plan för </a:t>
            </a:r>
            <a:br>
              <a:rPr lang="sv-SE" sz="3000" dirty="0">
                <a:solidFill>
                  <a:srgbClr val="0696AE"/>
                </a:solidFill>
              </a:rPr>
            </a:br>
            <a:r>
              <a:rPr lang="sv-SE" sz="3000" dirty="0">
                <a:solidFill>
                  <a:srgbClr val="0696AE"/>
                </a:solidFill>
              </a:rPr>
              <a:t>hälso- och sjukvårdens kompetensförsörjning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36502" y="1517770"/>
            <a:ext cx="10478510" cy="382246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600"/>
              </a:spcAft>
            </a:pPr>
            <a:endParaRPr lang="sv-SE" dirty="0"/>
          </a:p>
          <a:p>
            <a:pPr>
              <a:lnSpc>
                <a:spcPct val="100000"/>
              </a:lnSpc>
              <a:spcAft>
                <a:spcPts val="1600"/>
              </a:spcAft>
            </a:pPr>
            <a:r>
              <a:rPr lang="sv-SE" dirty="0"/>
              <a:t>Regeringen ger Socialstyrelsen i uppdrag att ta fram förslag till en nationell plan för att förbättra hälso- och sjukvårdens kompetensförsörjning.</a:t>
            </a:r>
          </a:p>
          <a:p>
            <a:pPr>
              <a:lnSpc>
                <a:spcPct val="100000"/>
              </a:lnSpc>
              <a:spcAft>
                <a:spcPts val="1600"/>
              </a:spcAft>
            </a:pPr>
            <a:r>
              <a:rPr lang="sv-SE" dirty="0"/>
              <a:t> Förslaget till plan ska utarbetas av Nationella vårdkompetensrådet</a:t>
            </a:r>
          </a:p>
          <a:p>
            <a:pPr>
              <a:lnSpc>
                <a:spcPct val="100000"/>
              </a:lnSpc>
              <a:spcAft>
                <a:spcPts val="1600"/>
              </a:spcAft>
            </a:pPr>
            <a:r>
              <a:rPr lang="sv-SE" dirty="0"/>
              <a:t>Delredovisning (Socialdepartementet) 30 juni och 7 december 2023</a:t>
            </a:r>
          </a:p>
          <a:p>
            <a:pPr>
              <a:lnSpc>
                <a:spcPct val="100000"/>
              </a:lnSpc>
              <a:spcAft>
                <a:spcPts val="1600"/>
              </a:spcAft>
            </a:pPr>
            <a:r>
              <a:rPr lang="sv-SE" dirty="0"/>
              <a:t>Slutredovisning 31 maj 2024</a:t>
            </a:r>
          </a:p>
          <a:p>
            <a:pPr>
              <a:lnSpc>
                <a:spcPct val="100000"/>
              </a:lnSpc>
              <a:spcAft>
                <a:spcPts val="1600"/>
              </a:spcAft>
            </a:pPr>
            <a:endParaRPr lang="sv-SE" dirty="0"/>
          </a:p>
          <a:p>
            <a:pPr marL="0" indent="0">
              <a:lnSpc>
                <a:spcPct val="100000"/>
              </a:lnSpc>
              <a:spcAft>
                <a:spcPts val="1600"/>
              </a:spcAft>
              <a:buNone/>
            </a:pPr>
            <a:endParaRPr lang="sv-SE" sz="18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B24CD9B-E059-46DB-B177-17544FF34F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1254" y="4559300"/>
            <a:ext cx="1909938" cy="1881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899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7970" y="417320"/>
            <a:ext cx="10565794" cy="1107102"/>
          </a:xfrm>
        </p:spPr>
        <p:txBody>
          <a:bodyPr/>
          <a:lstStyle/>
          <a:p>
            <a:pPr lvl="0">
              <a:defRPr/>
            </a:pPr>
            <a:r>
              <a:rPr lang="sv-SE" sz="3000" dirty="0">
                <a:solidFill>
                  <a:srgbClr val="0696AE"/>
                </a:solidFill>
              </a:rPr>
              <a:t>Regeringsuppdrag att ta fram förslag till en nationell plan för hälso- och sjukvårdens kompetensförsörjning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27970" y="1677530"/>
            <a:ext cx="9868910" cy="3822460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1600"/>
              </a:spcAft>
              <a:buNone/>
            </a:pPr>
            <a:r>
              <a:rPr lang="sv-SE" sz="2000" b="1" u="sng" dirty="0"/>
              <a:t>Motiv från regeringen, varför ska ett förslag till plan tas fram?</a:t>
            </a:r>
            <a:endParaRPr lang="sv-SE" sz="2000" dirty="0"/>
          </a:p>
          <a:p>
            <a:pPr>
              <a:lnSpc>
                <a:spcPct val="100000"/>
              </a:lnSpc>
              <a:spcAft>
                <a:spcPts val="1600"/>
              </a:spcAft>
            </a:pPr>
            <a:r>
              <a:rPr lang="sv-SE" sz="2000" dirty="0"/>
              <a:t>För att </a:t>
            </a:r>
            <a:r>
              <a:rPr lang="sv-SE" sz="2000" i="1" dirty="0"/>
              <a:t>långsiktigt klara vårdens behov</a:t>
            </a:r>
            <a:r>
              <a:rPr lang="sv-SE" sz="2000" dirty="0"/>
              <a:t> i hela landet behöver det nationella åtagandet för kompetensförsörjningen stärkas</a:t>
            </a:r>
          </a:p>
          <a:p>
            <a:pPr>
              <a:lnSpc>
                <a:spcPct val="100000"/>
              </a:lnSpc>
              <a:spcAft>
                <a:spcPts val="1600"/>
              </a:spcAft>
            </a:pPr>
            <a:r>
              <a:rPr lang="sv-SE" sz="2000" dirty="0"/>
              <a:t>För att förbättra kompetensförsörjningen</a:t>
            </a:r>
          </a:p>
          <a:p>
            <a:pPr>
              <a:lnSpc>
                <a:spcPct val="100000"/>
              </a:lnSpc>
              <a:spcAft>
                <a:spcPts val="1600"/>
              </a:spcAft>
            </a:pPr>
            <a:r>
              <a:rPr lang="sv-SE" sz="2000" dirty="0"/>
              <a:t>En stor utmaning att både attrahera, rekrytera och behålla personal </a:t>
            </a:r>
            <a:r>
              <a:rPr lang="sv-SE" sz="2000" dirty="0">
                <a:sym typeface="Wingdings" panose="05000000000000000000" pitchFamily="2" charset="2"/>
              </a:rPr>
              <a:t> </a:t>
            </a:r>
            <a:r>
              <a:rPr lang="sv-SE" sz="2000" dirty="0"/>
              <a:t>särskilt stora i gles- och landsbygd</a:t>
            </a:r>
          </a:p>
          <a:p>
            <a:pPr>
              <a:lnSpc>
                <a:spcPct val="100000"/>
              </a:lnSpc>
              <a:spcAft>
                <a:spcPts val="1600"/>
              </a:spcAft>
            </a:pPr>
            <a:r>
              <a:rPr lang="sv-SE" sz="2000" dirty="0"/>
              <a:t>Säkerställa bemanning av fast personal med rätt kompetens i hela vården. Brist </a:t>
            </a:r>
            <a:r>
              <a:rPr lang="sv-SE" sz="2000" dirty="0">
                <a:sym typeface="Wingdings" panose="05000000000000000000" pitchFamily="2" charset="2"/>
              </a:rPr>
              <a:t></a:t>
            </a:r>
            <a:r>
              <a:rPr lang="sv-SE" sz="2000" dirty="0"/>
              <a:t> patientsäkerhetsrisker, äventyrar kontinuitet, trygghet, kvalitet och effektivitet i vården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B24CD9B-E059-46DB-B177-17544FF34F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0016" y="4971548"/>
            <a:ext cx="1566990" cy="154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954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7970" y="417320"/>
            <a:ext cx="10565794" cy="1107102"/>
          </a:xfrm>
        </p:spPr>
        <p:txBody>
          <a:bodyPr/>
          <a:lstStyle/>
          <a:p>
            <a:pPr lvl="0">
              <a:defRPr/>
            </a:pPr>
            <a:r>
              <a:rPr lang="sv-SE" sz="3000" dirty="0">
                <a:solidFill>
                  <a:srgbClr val="0696AE"/>
                </a:solidFill>
              </a:rPr>
              <a:t>Regeringsuppdrag att ta fram förslag till en nationell plan för hälso- och sjukvårdens kompetensförsörjning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27970" y="1680626"/>
            <a:ext cx="10565794" cy="3822460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1600"/>
              </a:spcAft>
              <a:buNone/>
            </a:pPr>
            <a:r>
              <a:rPr lang="sv-SE" sz="2000" b="1" u="sng" dirty="0"/>
              <a:t>Vad ska förslag till plan innehålla?</a:t>
            </a:r>
          </a:p>
          <a:p>
            <a:pPr>
              <a:lnSpc>
                <a:spcPct val="100000"/>
              </a:lnSpc>
              <a:spcAft>
                <a:spcPts val="1600"/>
              </a:spcAft>
            </a:pPr>
            <a:r>
              <a:rPr lang="sv-SE" sz="2000" dirty="0"/>
              <a:t>Ändamålsenliga och kostnadseffektiva insatser för befintlig och ny vårdpersonal för att förbättra kompetensförsörjningen inom hälso- och vården</a:t>
            </a:r>
          </a:p>
          <a:p>
            <a:pPr>
              <a:lnSpc>
                <a:spcPct val="100000"/>
              </a:lnSpc>
              <a:spcAft>
                <a:spcPts val="1600"/>
              </a:spcAft>
            </a:pPr>
            <a:r>
              <a:rPr lang="sv-SE" sz="2000" b="1" dirty="0"/>
              <a:t>Insatser för att utveckla, motivera och behålla </a:t>
            </a:r>
            <a:r>
              <a:rPr lang="sv-SE" sz="2000" dirty="0"/>
              <a:t>de medarbetare som arbetar inom vården + </a:t>
            </a:r>
            <a:r>
              <a:rPr lang="sv-SE" sz="2000" b="1" dirty="0"/>
              <a:t>insatser för att locka tillbaka </a:t>
            </a:r>
            <a:r>
              <a:rPr lang="sv-SE" sz="2000" dirty="0"/>
              <a:t>vårdpersonal + </a:t>
            </a:r>
            <a:r>
              <a:rPr lang="sv-SE" sz="2000" b="1" dirty="0"/>
              <a:t>attrahera</a:t>
            </a:r>
            <a:r>
              <a:rPr lang="sv-SE" sz="2000" dirty="0"/>
              <a:t> nya medarbetare </a:t>
            </a:r>
            <a:r>
              <a:rPr lang="sv-SE" sz="2000" dirty="0">
                <a:sym typeface="Wingdings" panose="05000000000000000000" pitchFamily="2" charset="2"/>
              </a:rPr>
              <a:t> </a:t>
            </a:r>
            <a:r>
              <a:rPr lang="sv-SE" sz="2000" b="1" dirty="0"/>
              <a:t>personalens arbetsmiljö</a:t>
            </a:r>
            <a:r>
              <a:rPr lang="sv-SE" sz="2000" dirty="0"/>
              <a:t>, trygghet. Fördelning av administrativ börda + insatser inom andra relevanta områden</a:t>
            </a:r>
          </a:p>
          <a:p>
            <a:pPr>
              <a:lnSpc>
                <a:spcPct val="100000"/>
              </a:lnSpc>
              <a:spcAft>
                <a:spcPts val="1600"/>
              </a:spcAft>
            </a:pPr>
            <a:r>
              <a:rPr lang="sv-SE" sz="2000" dirty="0"/>
              <a:t>En nationell kartläggning av behovsläget nu och framgent </a:t>
            </a:r>
          </a:p>
          <a:p>
            <a:pPr>
              <a:lnSpc>
                <a:spcPct val="100000"/>
              </a:lnSpc>
              <a:spcAft>
                <a:spcPts val="1600"/>
              </a:spcAft>
            </a:pPr>
            <a:r>
              <a:rPr lang="sv-SE" sz="2000" dirty="0"/>
              <a:t>Redogörelse för ansvarsfördelningen för kompetensförsörjningsfrågor mellan vårdhuvudman och staten</a:t>
            </a:r>
          </a:p>
          <a:p>
            <a:pPr marL="0" indent="0">
              <a:lnSpc>
                <a:spcPct val="100000"/>
              </a:lnSpc>
              <a:spcAft>
                <a:spcPts val="1600"/>
              </a:spcAft>
              <a:buNone/>
            </a:pPr>
            <a:endParaRPr lang="sv-SE" sz="18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B24CD9B-E059-46DB-B177-17544FF34F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1450" y="4851950"/>
            <a:ext cx="1639190" cy="161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403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7970" y="417320"/>
            <a:ext cx="10565794" cy="1107102"/>
          </a:xfrm>
        </p:spPr>
        <p:txBody>
          <a:bodyPr/>
          <a:lstStyle/>
          <a:p>
            <a:pPr lvl="0">
              <a:defRPr/>
            </a:pPr>
            <a:r>
              <a:rPr lang="sv-SE" sz="3000" dirty="0">
                <a:solidFill>
                  <a:srgbClr val="0696AE"/>
                </a:solidFill>
              </a:rPr>
              <a:t>Regeringsuppdrag att ta fram förslag till en nationell plan för hälso- och sjukvårdens kompetensförsörjning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27970" y="1982243"/>
            <a:ext cx="10478510" cy="382246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600"/>
              </a:spcAft>
            </a:pPr>
            <a:r>
              <a:rPr lang="sv-SE" dirty="0"/>
              <a:t>Digitalisering, demografisk utveckling och förändrade arbetssätt</a:t>
            </a:r>
          </a:p>
          <a:p>
            <a:pPr>
              <a:lnSpc>
                <a:spcPct val="100000"/>
              </a:lnSpc>
              <a:spcAft>
                <a:spcPts val="1600"/>
              </a:spcAft>
            </a:pPr>
            <a:r>
              <a:rPr lang="sv-SE" dirty="0"/>
              <a:t>Uppdraget omfattar offentliga och privata vårdgivare, regionalt och kommunalt finansierad hälso- och sjukvård</a:t>
            </a:r>
          </a:p>
          <a:p>
            <a:pPr>
              <a:lnSpc>
                <a:spcPct val="100000"/>
              </a:lnSpc>
              <a:spcAft>
                <a:spcPts val="1600"/>
              </a:spcAft>
            </a:pPr>
            <a:r>
              <a:rPr lang="sv-SE" dirty="0"/>
              <a:t>Inhämta synpunkter i arbetet från kommuner, regioner, privata aktörer, arbetsgivarorganisationer, universitet, högskolor och andra utbildningsanordnare, samt patient- och professionsorganisationer</a:t>
            </a:r>
          </a:p>
          <a:p>
            <a:pPr>
              <a:lnSpc>
                <a:spcPct val="100000"/>
              </a:lnSpc>
              <a:spcAft>
                <a:spcPts val="1600"/>
              </a:spcAft>
            </a:pPr>
            <a:endParaRPr lang="sv-SE" sz="18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B24CD9B-E059-46DB-B177-17544FF34F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1254" y="4559300"/>
            <a:ext cx="1909938" cy="1881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424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0" y="2363017"/>
            <a:ext cx="12192000" cy="1403927"/>
          </a:xfrm>
        </p:spPr>
        <p:txBody>
          <a:bodyPr/>
          <a:lstStyle/>
          <a:p>
            <a:br>
              <a:rPr lang="sv-SE" dirty="0"/>
            </a:br>
            <a:br>
              <a:rPr lang="sv-SE" dirty="0"/>
            </a:br>
            <a:r>
              <a:rPr lang="sv-SE" sz="5400" dirty="0"/>
              <a:t>Tack! </a:t>
            </a:r>
            <a:br>
              <a:rPr lang="sv-SE" sz="5400" dirty="0"/>
            </a:br>
            <a:endParaRPr lang="sv-SE" dirty="0"/>
          </a:p>
        </p:txBody>
      </p:sp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0" y="3213491"/>
            <a:ext cx="12192000" cy="709023"/>
          </a:xfrm>
        </p:spPr>
        <p:txBody>
          <a:bodyPr/>
          <a:lstStyle/>
          <a:p>
            <a:r>
              <a:rPr lang="sv-SE" sz="25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nationellavardkompetensradet.se</a:t>
            </a:r>
          </a:p>
          <a:p>
            <a:r>
              <a:rPr lang="sv-SE" sz="25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info@nationellavardkompetensradet.se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2244A8ED-AC20-4C8C-97C2-DF9D58AAFA21}"/>
              </a:ext>
            </a:extLst>
          </p:cNvPr>
          <p:cNvSpPr txBox="1"/>
          <p:nvPr/>
        </p:nvSpPr>
        <p:spPr>
          <a:xfrm>
            <a:off x="8125326" y="5995918"/>
            <a:ext cx="4066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Läkarförbundet 2022-03-23</a:t>
            </a:r>
          </a:p>
        </p:txBody>
      </p:sp>
    </p:spTree>
    <p:extLst>
      <p:ext uri="{BB962C8B-B14F-4D97-AF65-F5344CB8AC3E}">
        <p14:creationId xmlns:p14="http://schemas.microsoft.com/office/powerpoint/2010/main" val="861688177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tema">
  <a:themeElements>
    <a:clrScheme name="Framtidens vårdkompetens">
      <a:dk1>
        <a:srgbClr val="000000"/>
      </a:dk1>
      <a:lt1>
        <a:srgbClr val="FFFFFF"/>
      </a:lt1>
      <a:dk2>
        <a:srgbClr val="0696AE"/>
      </a:dk2>
      <a:lt2>
        <a:srgbClr val="6CBC89"/>
      </a:lt2>
      <a:accent1>
        <a:srgbClr val="004451"/>
      </a:accent1>
      <a:accent2>
        <a:srgbClr val="438054"/>
      </a:accent2>
      <a:accent3>
        <a:srgbClr val="8CC0CE"/>
      </a:accent3>
      <a:accent4>
        <a:srgbClr val="BDD5B0"/>
      </a:accent4>
      <a:accent5>
        <a:srgbClr val="A66434"/>
      </a:accent5>
      <a:accent6>
        <a:srgbClr val="BD4651"/>
      </a:accent6>
      <a:hlink>
        <a:srgbClr val="004451"/>
      </a:hlink>
      <a:folHlink>
        <a:srgbClr val="C2916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ationellaVårdkompetensrådet-PPT-mall" id="{516E1FBA-3DC9-45EF-8781-137322DDFEB8}" vid="{1BA9169F-0EA9-4D99-860D-F5DB562D09B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5670</TotalTime>
  <Words>683</Words>
  <Application>Microsoft Office PowerPoint</Application>
  <PresentationFormat>Bredbild</PresentationFormat>
  <Paragraphs>65</Paragraphs>
  <Slides>9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.AppleSystemUIFont</vt:lpstr>
      <vt:lpstr>Alrial</vt:lpstr>
      <vt:lpstr>Arial</vt:lpstr>
      <vt:lpstr>Calibri</vt:lpstr>
      <vt:lpstr>Standardtema</vt:lpstr>
      <vt:lpstr>  Nationella vårdkompetensrådet  </vt:lpstr>
      <vt:lpstr>Nationella vårdkompetensrådets uppdrag </vt:lpstr>
      <vt:lpstr>På vilket sätt har rådet arbetat utifrån sitt uppdrag?</vt:lpstr>
      <vt:lpstr>Rådets övergripande bedömningar och rekommendationer</vt:lpstr>
      <vt:lpstr>Ta fram förslag till en nationell plan för  hälso- och sjukvårdens kompetensförsörjning</vt:lpstr>
      <vt:lpstr>Regeringsuppdrag att ta fram förslag till en nationell plan för hälso- och sjukvårdens kompetensförsörjning</vt:lpstr>
      <vt:lpstr>Regeringsuppdrag att ta fram förslag till en nationell plan för hälso- och sjukvårdens kompetensförsörjning</vt:lpstr>
      <vt:lpstr>Regeringsuppdrag att ta fram förslag till en nationell plan för hälso- och sjukvårdens kompetensförsörjning</vt:lpstr>
      <vt:lpstr>  Tack!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Olof Sjölin</dc:creator>
  <cp:lastModifiedBy>Elin Johansson</cp:lastModifiedBy>
  <cp:revision>373</cp:revision>
  <cp:lastPrinted>2022-09-15T11:06:57Z</cp:lastPrinted>
  <dcterms:created xsi:type="dcterms:W3CDTF">2020-04-30T08:38:29Z</dcterms:created>
  <dcterms:modified xsi:type="dcterms:W3CDTF">2023-03-27T12:44:26Z</dcterms:modified>
</cp:coreProperties>
</file>