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Lst>
  <p:notesMasterIdLst>
    <p:notesMasterId r:id="rId25"/>
  </p:notesMasterIdLst>
  <p:sldIdLst>
    <p:sldId id="257" r:id="rId6"/>
    <p:sldId id="293" r:id="rId7"/>
    <p:sldId id="256" r:id="rId8"/>
    <p:sldId id="260" r:id="rId9"/>
    <p:sldId id="266" r:id="rId10"/>
    <p:sldId id="274" r:id="rId11"/>
    <p:sldId id="275" r:id="rId12"/>
    <p:sldId id="276" r:id="rId13"/>
    <p:sldId id="294" r:id="rId14"/>
    <p:sldId id="291" r:id="rId15"/>
    <p:sldId id="289" r:id="rId16"/>
    <p:sldId id="286" r:id="rId17"/>
    <p:sldId id="287" r:id="rId18"/>
    <p:sldId id="285" r:id="rId19"/>
    <p:sldId id="292" r:id="rId20"/>
    <p:sldId id="288" r:id="rId21"/>
    <p:sldId id="272" r:id="rId22"/>
    <p:sldId id="278" r:id="rId23"/>
    <p:sldId id="279"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Verdana" panose="020B060403050404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6" roundtripDataSignature="AMtx7mhW4ke2Z7g4sZzSK/iAGjpKhrJi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5A2510-6B91-CCF7-F294-ED6C43DEC435}" v="1236" dt="2023-03-13T16:40:18.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46"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ja Schuten-Huitink" userId="S::nadja.schuten-huitink@slf.se::b46d2bd9-c3bc-4340-b755-d64ecb626803" providerId="AD" clId="Web-{D050091A-1FD9-99E1-2B45-9EF1206DD9FE}"/>
    <pc:docChg chg="modSld">
      <pc:chgData name="Nadja Schuten-Huitink" userId="S::nadja.schuten-huitink@slf.se::b46d2bd9-c3bc-4340-b755-d64ecb626803" providerId="AD" clId="Web-{D050091A-1FD9-99E1-2B45-9EF1206DD9FE}" dt="2023-03-15T07:10:16.927" v="9"/>
      <pc:docMkLst>
        <pc:docMk/>
      </pc:docMkLst>
      <pc:sldChg chg="modNotes">
        <pc:chgData name="Nadja Schuten-Huitink" userId="S::nadja.schuten-huitink@slf.se::b46d2bd9-c3bc-4340-b755-d64ecb626803" providerId="AD" clId="Web-{D050091A-1FD9-99E1-2B45-9EF1206DD9FE}" dt="2023-03-15T07:10:16.927" v="9"/>
        <pc:sldMkLst>
          <pc:docMk/>
          <pc:sldMk cId="0" sldId="272"/>
        </pc:sldMkLst>
      </pc:sldChg>
      <pc:sldChg chg="modNotes">
        <pc:chgData name="Nadja Schuten-Huitink" userId="S::nadja.schuten-huitink@slf.se::b46d2bd9-c3bc-4340-b755-d64ecb626803" providerId="AD" clId="Web-{D050091A-1FD9-99E1-2B45-9EF1206DD9FE}" dt="2023-03-15T07:07:24.660" v="6"/>
        <pc:sldMkLst>
          <pc:docMk/>
          <pc:sldMk cId="1340433362" sldId="287"/>
        </pc:sldMkLst>
      </pc:sldChg>
      <pc:sldChg chg="modNotes">
        <pc:chgData name="Nadja Schuten-Huitink" userId="S::nadja.schuten-huitink@slf.se::b46d2bd9-c3bc-4340-b755-d64ecb626803" providerId="AD" clId="Web-{D050091A-1FD9-99E1-2B45-9EF1206DD9FE}" dt="2023-03-15T07:07:00.550" v="0"/>
        <pc:sldMkLst>
          <pc:docMk/>
          <pc:sldMk cId="1289444404" sldId="289"/>
        </pc:sldMkLst>
      </pc:sldChg>
      <pc:sldChg chg="modNotes">
        <pc:chgData name="Nadja Schuten-Huitink" userId="S::nadja.schuten-huitink@slf.se::b46d2bd9-c3bc-4340-b755-d64ecb626803" providerId="AD" clId="Web-{D050091A-1FD9-99E1-2B45-9EF1206DD9FE}" dt="2023-03-15T07:07:05.269" v="1"/>
        <pc:sldMkLst>
          <pc:docMk/>
          <pc:sldMk cId="2225652613"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sv-SE"/>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a:p>
            <a:endParaRPr lang="en-US"/>
          </a:p>
          <a:p>
            <a:endParaRPr lang="en-US"/>
          </a:p>
          <a:p>
            <a:endParaRPr lang="en-US"/>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13</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2988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lvl="0" algn="l" rtl="0">
              <a:spcBef>
                <a:spcPts val="0"/>
              </a:spcBef>
              <a:spcAft>
                <a:spcPts val="0"/>
              </a:spcAft>
              <a:buNone/>
            </a:pPr>
            <a:br>
              <a:rPr lang="sv-SE" dirty="0"/>
            </a:br>
            <a:endParaRPr lang="sv-SE" b="0">
              <a:effectLst/>
            </a:endParaRPr>
          </a:p>
          <a:p>
            <a:br>
              <a:rPr lang="sv-SE" dirty="0"/>
            </a:br>
            <a:endParaRPr/>
          </a:p>
        </p:txBody>
      </p:sp>
      <p:sp>
        <p:nvSpPr>
          <p:cNvPr id="245" name="Google Shape;24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sv-SE"/>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sv-SE"/>
          </a:p>
        </p:txBody>
      </p:sp>
      <p:sp>
        <p:nvSpPr>
          <p:cNvPr id="155" name="Google Shape;1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p>
        </p:txBody>
      </p:sp>
      <p:sp>
        <p:nvSpPr>
          <p:cNvPr id="4" name="Platshållare för bildnumm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Calibri"/>
                <a:ea typeface="Calibri"/>
                <a:cs typeface="Calibri"/>
                <a:sym typeface="Calibri"/>
              </a:rPr>
              <a:t>6</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205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Calibri"/>
                <a:ea typeface="Calibri"/>
                <a:cs typeface="Calibri"/>
                <a:sym typeface="Calibri"/>
              </a:rPr>
              <a:t>7</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085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t>https://slf.se/dlf/app/uploads/2022/05/Fast-lakare-i-praktiken.pdf</a:t>
            </a:r>
            <a:endParaRPr lang="sv-SE"/>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9</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302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10</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4390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a:p>
            <a:endParaRPr lang="en-US"/>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11</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1007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4530"/>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3F3F3F"/>
              </a:buClr>
              <a:buSzPts val="2400"/>
              <a:buNone/>
              <a:defRPr sz="2400">
                <a:solidFill>
                  <a:srgbClr val="3F3F3F"/>
                </a:solidFill>
              </a:defRPr>
            </a:lvl1pPr>
            <a:lvl2pPr lvl="1" algn="ctr">
              <a:lnSpc>
                <a:spcPct val="90000"/>
              </a:lnSpc>
              <a:spcBef>
                <a:spcPts val="500"/>
              </a:spcBef>
              <a:spcAft>
                <a:spcPts val="0"/>
              </a:spcAft>
              <a:buClr>
                <a:schemeClr val="dk1"/>
              </a:buClr>
              <a:buSzPts val="2800"/>
              <a:buNone/>
              <a:defRPr sz="2800"/>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000"/>
              <a:buNone/>
              <a:defRPr sz="2000"/>
            </a:lvl4pPr>
            <a:lvl5pPr lvl="4" algn="ctr">
              <a:lnSpc>
                <a:spcPct val="90000"/>
              </a:lnSpc>
              <a:spcBef>
                <a:spcPts val="500"/>
              </a:spcBef>
              <a:spcAft>
                <a:spcPts val="0"/>
              </a:spcAft>
              <a:buClr>
                <a:schemeClr val="dk1"/>
              </a:buClr>
              <a:buSzPts val="2000"/>
              <a:buNone/>
              <a:defRPr sz="2000"/>
            </a:lvl5pPr>
            <a:lvl6pPr lvl="5" algn="ctr">
              <a:spcBef>
                <a:spcPts val="400"/>
              </a:spcBef>
              <a:spcAft>
                <a:spcPts val="0"/>
              </a:spcAft>
              <a:buClr>
                <a:schemeClr val="dk1"/>
              </a:buClr>
              <a:buSzPts val="2000"/>
              <a:buNone/>
              <a:defRPr sz="2000"/>
            </a:lvl6pPr>
            <a:lvl7pPr lvl="6" algn="ctr">
              <a:spcBef>
                <a:spcPts val="400"/>
              </a:spcBef>
              <a:spcAft>
                <a:spcPts val="0"/>
              </a:spcAft>
              <a:buClr>
                <a:schemeClr val="dk1"/>
              </a:buClr>
              <a:buSzPts val="2000"/>
              <a:buNone/>
              <a:defRPr sz="2000"/>
            </a:lvl7pPr>
            <a:lvl8pPr lvl="7" algn="ctr">
              <a:spcBef>
                <a:spcPts val="400"/>
              </a:spcBef>
              <a:spcAft>
                <a:spcPts val="0"/>
              </a:spcAft>
              <a:buClr>
                <a:schemeClr val="dk1"/>
              </a:buClr>
              <a:buSzPts val="2000"/>
              <a:buNone/>
              <a:defRPr sz="2000"/>
            </a:lvl8pPr>
            <a:lvl9pPr lvl="8" algn="ctr">
              <a:spcBef>
                <a:spcPts val="400"/>
              </a:spcBef>
              <a:spcAft>
                <a:spcPts val="0"/>
              </a:spcAft>
              <a:buClr>
                <a:schemeClr val="dk1"/>
              </a:buClr>
              <a:buSzPts val="2000"/>
              <a:buNone/>
              <a:defRPr sz="20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7259" y="-1253332"/>
            <a:ext cx="4351337"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1831"/>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600869"/>
            <a:ext cx="5811837"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Skapare och datum"/>
          <p:cNvSpPr txBox="1">
            <a:spLocks noGrp="1"/>
          </p:cNvSpPr>
          <p:nvPr>
            <p:ph type="body" sz="quarter" idx="21" hasCustomPrompt="1"/>
          </p:nvPr>
        </p:nvSpPr>
        <p:spPr>
          <a:xfrm>
            <a:off x="654844" y="6087296"/>
            <a:ext cx="10882313" cy="324183"/>
          </a:xfrm>
          <a:prstGeom prst="rect">
            <a:avLst/>
          </a:prstGeom>
        </p:spPr>
        <p:txBody>
          <a:bodyPr anchor="b"/>
          <a:lstStyle>
            <a:lvl1pPr marL="0" indent="0" defTabSz="396226">
              <a:lnSpc>
                <a:spcPct val="100000"/>
              </a:lnSpc>
              <a:spcBef>
                <a:spcPts val="0"/>
              </a:spcBef>
              <a:buSzTx/>
              <a:buNone/>
              <a:defRPr sz="1620" b="1"/>
            </a:lvl1pPr>
          </a:lstStyle>
          <a:p>
            <a:r>
              <a:t>Skapare och datum</a:t>
            </a:r>
          </a:p>
        </p:txBody>
      </p:sp>
      <p:sp>
        <p:nvSpPr>
          <p:cNvPr id="12" name="Presentationstitel"/>
          <p:cNvSpPr txBox="1">
            <a:spLocks noGrp="1"/>
          </p:cNvSpPr>
          <p:nvPr>
            <p:ph type="title" hasCustomPrompt="1"/>
          </p:nvPr>
        </p:nvSpPr>
        <p:spPr>
          <a:xfrm>
            <a:off x="654844" y="1303734"/>
            <a:ext cx="10883491" cy="2321719"/>
          </a:xfrm>
          <a:prstGeom prst="rect">
            <a:avLst/>
          </a:prstGeom>
        </p:spPr>
        <p:txBody>
          <a:bodyPr anchor="b"/>
          <a:lstStyle>
            <a:lvl1pPr>
              <a:defRPr sz="5765" spc="-115"/>
            </a:lvl1pPr>
          </a:lstStyle>
          <a:p>
            <a:r>
              <a:t>Presentations­titel</a:t>
            </a:r>
          </a:p>
        </p:txBody>
      </p:sp>
      <p:sp>
        <p:nvSpPr>
          <p:cNvPr id="13" name="Brödtext nivå ett…"/>
          <p:cNvSpPr txBox="1">
            <a:spLocks noGrp="1"/>
          </p:cNvSpPr>
          <p:nvPr>
            <p:ph type="body" sz="quarter" idx="1" hasCustomPrompt="1"/>
          </p:nvPr>
        </p:nvSpPr>
        <p:spPr>
          <a:xfrm>
            <a:off x="654844" y="3589735"/>
            <a:ext cx="10882313" cy="1024031"/>
          </a:xfrm>
          <a:prstGeom prst="rect">
            <a:avLst/>
          </a:prstGeom>
        </p:spPr>
        <p:txBody>
          <a:bodyPr/>
          <a:lstStyle>
            <a:lvl1pPr marL="0" indent="0" defTabSz="412735">
              <a:lnSpc>
                <a:spcPct val="100000"/>
              </a:lnSpc>
              <a:spcBef>
                <a:spcPts val="0"/>
              </a:spcBef>
              <a:buSzTx/>
              <a:buNone/>
              <a:defRPr sz="2672" b="1"/>
            </a:lvl1pPr>
            <a:lvl2pPr marL="0" indent="321457" defTabSz="412735">
              <a:lnSpc>
                <a:spcPct val="100000"/>
              </a:lnSpc>
              <a:spcBef>
                <a:spcPts val="0"/>
              </a:spcBef>
              <a:buSzTx/>
              <a:buNone/>
              <a:defRPr sz="2672" b="1"/>
            </a:lvl2pPr>
            <a:lvl3pPr marL="0" indent="642915" defTabSz="412735">
              <a:lnSpc>
                <a:spcPct val="100000"/>
              </a:lnSpc>
              <a:spcBef>
                <a:spcPts val="0"/>
              </a:spcBef>
              <a:buSzTx/>
              <a:buNone/>
              <a:defRPr sz="2672" b="1"/>
            </a:lvl3pPr>
            <a:lvl4pPr marL="0" indent="964372" defTabSz="412735">
              <a:lnSpc>
                <a:spcPct val="100000"/>
              </a:lnSpc>
              <a:spcBef>
                <a:spcPts val="0"/>
              </a:spcBef>
              <a:buSzTx/>
              <a:buNone/>
              <a:defRPr sz="2672" b="1"/>
            </a:lvl4pPr>
            <a:lvl5pPr marL="0" indent="1285829" defTabSz="412735">
              <a:lnSpc>
                <a:spcPct val="100000"/>
              </a:lnSpc>
              <a:spcBef>
                <a:spcPts val="0"/>
              </a:spcBef>
              <a:buSzTx/>
              <a:buNone/>
              <a:defRPr sz="2672" b="1"/>
            </a:lvl5pPr>
          </a:lstStyle>
          <a:p>
            <a:r>
              <a:t>Presentations­undertitel</a:t>
            </a:r>
          </a:p>
          <a:p>
            <a:pPr lvl="1"/>
            <a:endParaRPr/>
          </a:p>
          <a:p>
            <a:pPr lvl="2"/>
            <a:endParaRPr/>
          </a:p>
          <a:p>
            <a:pPr lvl="3"/>
            <a:endParaRPr/>
          </a:p>
          <a:p>
            <a:pPr lvl="4"/>
            <a:endParaRPr/>
          </a:p>
        </p:txBody>
      </p:sp>
      <p:sp>
        <p:nvSpPr>
          <p:cNvPr id="14" name="Diabildsnummer"/>
          <p:cNvSpPr txBox="1">
            <a:spLocks noGrp="1"/>
          </p:cNvSpPr>
          <p:nvPr>
            <p:ph type="sldNum" sz="quarter" idx="2"/>
          </p:nvPr>
        </p:nvSpPr>
        <p:spPr>
          <a:xfrm>
            <a:off x="5956363" y="6441815"/>
            <a:ext cx="245260" cy="24327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117344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och bild">
    <p:spTree>
      <p:nvGrpSpPr>
        <p:cNvPr id="1" name=""/>
        <p:cNvGrpSpPr/>
        <p:nvPr/>
      </p:nvGrpSpPr>
      <p:grpSpPr>
        <a:xfrm>
          <a:off x="0" y="0"/>
          <a:ext cx="0" cy="0"/>
          <a:chOff x="0" y="0"/>
          <a:chExt cx="0" cy="0"/>
        </a:xfrm>
      </p:grpSpPr>
      <p:sp>
        <p:nvSpPr>
          <p:cNvPr id="21" name="Bild"/>
          <p:cNvSpPr>
            <a:spLocks noGrp="1"/>
          </p:cNvSpPr>
          <p:nvPr>
            <p:ph type="pic" idx="21"/>
          </p:nvPr>
        </p:nvSpPr>
        <p:spPr>
          <a:xfrm>
            <a:off x="-353219" y="-643987"/>
            <a:ext cx="16720924" cy="7510918"/>
          </a:xfrm>
          <a:prstGeom prst="rect">
            <a:avLst/>
          </a:prstGeom>
        </p:spPr>
        <p:txBody>
          <a:bodyPr lIns="91439" tIns="45719" rIns="91439" bIns="45719">
            <a:noAutofit/>
          </a:bodyPr>
          <a:lstStyle/>
          <a:p>
            <a:endParaRPr/>
          </a:p>
        </p:txBody>
      </p:sp>
      <p:sp>
        <p:nvSpPr>
          <p:cNvPr id="22" name="Presentationstitel"/>
          <p:cNvSpPr txBox="1">
            <a:spLocks noGrp="1"/>
          </p:cNvSpPr>
          <p:nvPr>
            <p:ph type="title" hasCustomPrompt="1"/>
          </p:nvPr>
        </p:nvSpPr>
        <p:spPr>
          <a:xfrm>
            <a:off x="654844" y="3643312"/>
            <a:ext cx="10882313" cy="2321719"/>
          </a:xfrm>
          <a:prstGeom prst="rect">
            <a:avLst/>
          </a:prstGeom>
        </p:spPr>
        <p:txBody>
          <a:bodyPr anchor="b"/>
          <a:lstStyle>
            <a:lvl1pPr>
              <a:defRPr sz="5765" spc="-115"/>
            </a:lvl1pPr>
          </a:lstStyle>
          <a:p>
            <a:r>
              <a:t>Presentations­titel</a:t>
            </a:r>
          </a:p>
        </p:txBody>
      </p:sp>
      <p:sp>
        <p:nvSpPr>
          <p:cNvPr id="23" name="Brödtext nivå ett…"/>
          <p:cNvSpPr txBox="1">
            <a:spLocks noGrp="1"/>
          </p:cNvSpPr>
          <p:nvPr>
            <p:ph type="body" sz="quarter" idx="1" hasCustomPrompt="1"/>
          </p:nvPr>
        </p:nvSpPr>
        <p:spPr>
          <a:xfrm>
            <a:off x="654844" y="5929313"/>
            <a:ext cx="10882313" cy="484994"/>
          </a:xfrm>
          <a:prstGeom prst="rect">
            <a:avLst/>
          </a:prstGeom>
        </p:spPr>
        <p:txBody>
          <a:bodyPr/>
          <a:lstStyle>
            <a:lvl1pPr marL="0" indent="0" defTabSz="412735">
              <a:lnSpc>
                <a:spcPct val="100000"/>
              </a:lnSpc>
              <a:spcBef>
                <a:spcPts val="0"/>
              </a:spcBef>
              <a:buSzTx/>
              <a:buNone/>
              <a:defRPr sz="2672" b="1"/>
            </a:lvl1pPr>
            <a:lvl2pPr marL="0" indent="321457" defTabSz="412735">
              <a:lnSpc>
                <a:spcPct val="100000"/>
              </a:lnSpc>
              <a:spcBef>
                <a:spcPts val="0"/>
              </a:spcBef>
              <a:buSzTx/>
              <a:buNone/>
              <a:defRPr sz="2672" b="1"/>
            </a:lvl2pPr>
            <a:lvl3pPr marL="0" indent="642915" defTabSz="412735">
              <a:lnSpc>
                <a:spcPct val="100000"/>
              </a:lnSpc>
              <a:spcBef>
                <a:spcPts val="0"/>
              </a:spcBef>
              <a:buSzTx/>
              <a:buNone/>
              <a:defRPr sz="2672" b="1"/>
            </a:lvl3pPr>
            <a:lvl4pPr marL="0" indent="964372" defTabSz="412735">
              <a:lnSpc>
                <a:spcPct val="100000"/>
              </a:lnSpc>
              <a:spcBef>
                <a:spcPts val="0"/>
              </a:spcBef>
              <a:buSzTx/>
              <a:buNone/>
              <a:defRPr sz="2672" b="1"/>
            </a:lvl4pPr>
            <a:lvl5pPr marL="0" indent="1285829" defTabSz="412735">
              <a:lnSpc>
                <a:spcPct val="100000"/>
              </a:lnSpc>
              <a:spcBef>
                <a:spcPts val="0"/>
              </a:spcBef>
              <a:buSzTx/>
              <a:buNone/>
              <a:defRPr sz="2672" b="1"/>
            </a:lvl5pPr>
          </a:lstStyle>
          <a:p>
            <a:r>
              <a:t>Presentations­undertitel</a:t>
            </a:r>
          </a:p>
          <a:p>
            <a:pPr lvl="1"/>
            <a:endParaRPr/>
          </a:p>
          <a:p>
            <a:pPr lvl="2"/>
            <a:endParaRPr/>
          </a:p>
          <a:p>
            <a:pPr lvl="3"/>
            <a:endParaRPr/>
          </a:p>
          <a:p>
            <a:pPr lvl="4"/>
            <a:endParaRPr/>
          </a:p>
        </p:txBody>
      </p:sp>
      <p:sp>
        <p:nvSpPr>
          <p:cNvPr id="24" name="Skapare och datum"/>
          <p:cNvSpPr txBox="1">
            <a:spLocks noGrp="1"/>
          </p:cNvSpPr>
          <p:nvPr>
            <p:ph type="body" sz="quarter" idx="22" hasCustomPrompt="1"/>
          </p:nvPr>
        </p:nvSpPr>
        <p:spPr>
          <a:xfrm>
            <a:off x="654844" y="401836"/>
            <a:ext cx="10882313" cy="324182"/>
          </a:xfrm>
          <a:prstGeom prst="rect">
            <a:avLst/>
          </a:prstGeom>
        </p:spPr>
        <p:txBody>
          <a:bodyPr/>
          <a:lstStyle>
            <a:lvl1pPr marL="0" indent="0" defTabSz="396226">
              <a:lnSpc>
                <a:spcPct val="100000"/>
              </a:lnSpc>
              <a:spcBef>
                <a:spcPts val="0"/>
              </a:spcBef>
              <a:buSzTx/>
              <a:buNone/>
              <a:defRPr sz="1620" b="1"/>
            </a:lvl1pPr>
          </a:lstStyle>
          <a:p>
            <a:r>
              <a:t>Skapare och datum</a:t>
            </a:r>
          </a:p>
        </p:txBody>
      </p:sp>
      <p:sp>
        <p:nvSpPr>
          <p:cNvPr id="25" name="Diabildsnummer"/>
          <p:cNvSpPr txBox="1">
            <a:spLocks noGrp="1"/>
          </p:cNvSpPr>
          <p:nvPr>
            <p:ph type="sldNum" sz="quarter" idx="2"/>
          </p:nvPr>
        </p:nvSpPr>
        <p:spPr>
          <a:xfrm>
            <a:off x="5953124" y="6441815"/>
            <a:ext cx="245260" cy="24327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6029699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el och bild, alt.">
    <p:spTree>
      <p:nvGrpSpPr>
        <p:cNvPr id="1" name=""/>
        <p:cNvGrpSpPr/>
        <p:nvPr/>
      </p:nvGrpSpPr>
      <p:grpSpPr>
        <a:xfrm>
          <a:off x="0" y="0"/>
          <a:ext cx="0" cy="0"/>
          <a:chOff x="0" y="0"/>
          <a:chExt cx="0" cy="0"/>
        </a:xfrm>
      </p:grpSpPr>
      <p:sp>
        <p:nvSpPr>
          <p:cNvPr id="32" name="910457886_1434x1669.jpeg"/>
          <p:cNvSpPr>
            <a:spLocks noGrp="1"/>
          </p:cNvSpPr>
          <p:nvPr>
            <p:ph type="pic" idx="21"/>
          </p:nvPr>
        </p:nvSpPr>
        <p:spPr>
          <a:xfrm>
            <a:off x="4986684" y="348257"/>
            <a:ext cx="7072313" cy="6173479"/>
          </a:xfrm>
          <a:prstGeom prst="rect">
            <a:avLst/>
          </a:prstGeom>
        </p:spPr>
        <p:txBody>
          <a:bodyPr lIns="91439" tIns="45719" rIns="91439" bIns="45719">
            <a:noAutofit/>
          </a:bodyPr>
          <a:lstStyle/>
          <a:p>
            <a:endParaRPr/>
          </a:p>
        </p:txBody>
      </p:sp>
      <p:sp>
        <p:nvSpPr>
          <p:cNvPr id="33" name="Brödtext nivå ett…"/>
          <p:cNvSpPr txBox="1">
            <a:spLocks noGrp="1"/>
          </p:cNvSpPr>
          <p:nvPr>
            <p:ph type="body" sz="quarter" idx="1" hasCustomPrompt="1"/>
          </p:nvPr>
        </p:nvSpPr>
        <p:spPr>
          <a:xfrm>
            <a:off x="654844" y="3518297"/>
            <a:ext cx="4786313" cy="2843835"/>
          </a:xfrm>
          <a:prstGeom prst="rect">
            <a:avLst/>
          </a:prstGeom>
        </p:spPr>
        <p:txBody>
          <a:bodyPr/>
          <a:lstStyle>
            <a:lvl1pPr marL="0" indent="0" defTabSz="412735">
              <a:lnSpc>
                <a:spcPct val="100000"/>
              </a:lnSpc>
              <a:spcBef>
                <a:spcPts val="0"/>
              </a:spcBef>
              <a:buSzTx/>
              <a:buNone/>
              <a:defRPr sz="2672" b="1"/>
            </a:lvl1pPr>
            <a:lvl2pPr marL="0" indent="321457" defTabSz="412735">
              <a:lnSpc>
                <a:spcPct val="100000"/>
              </a:lnSpc>
              <a:spcBef>
                <a:spcPts val="0"/>
              </a:spcBef>
              <a:buSzTx/>
              <a:buNone/>
              <a:defRPr sz="2672" b="1"/>
            </a:lvl2pPr>
            <a:lvl3pPr marL="0" indent="642915" defTabSz="412735">
              <a:lnSpc>
                <a:spcPct val="100000"/>
              </a:lnSpc>
              <a:spcBef>
                <a:spcPts val="0"/>
              </a:spcBef>
              <a:buSzTx/>
              <a:buNone/>
              <a:defRPr sz="2672" b="1"/>
            </a:lvl3pPr>
            <a:lvl4pPr marL="0" indent="964372" defTabSz="412735">
              <a:lnSpc>
                <a:spcPct val="100000"/>
              </a:lnSpc>
              <a:spcBef>
                <a:spcPts val="0"/>
              </a:spcBef>
              <a:buSzTx/>
              <a:buNone/>
              <a:defRPr sz="2672" b="1"/>
            </a:lvl4pPr>
            <a:lvl5pPr marL="0" indent="1285829" defTabSz="412735">
              <a:lnSpc>
                <a:spcPct val="100000"/>
              </a:lnSpc>
              <a:spcBef>
                <a:spcPts val="0"/>
              </a:spcBef>
              <a:buSzTx/>
              <a:buNone/>
              <a:defRPr sz="2672" b="1"/>
            </a:lvl5pPr>
          </a:lstStyle>
          <a:p>
            <a:r>
              <a:t>Diabildsundertitel</a:t>
            </a:r>
          </a:p>
          <a:p>
            <a:pPr lvl="1"/>
            <a:endParaRPr/>
          </a:p>
          <a:p>
            <a:pPr lvl="2"/>
            <a:endParaRPr/>
          </a:p>
          <a:p>
            <a:pPr lvl="3"/>
            <a:endParaRPr/>
          </a:p>
          <a:p>
            <a:pPr lvl="4"/>
            <a:endParaRPr/>
          </a:p>
        </p:txBody>
      </p:sp>
      <p:sp>
        <p:nvSpPr>
          <p:cNvPr id="34" name="Diabildstitel"/>
          <p:cNvSpPr txBox="1">
            <a:spLocks noGrp="1"/>
          </p:cNvSpPr>
          <p:nvPr>
            <p:ph type="title" hasCustomPrompt="1"/>
          </p:nvPr>
        </p:nvSpPr>
        <p:spPr>
          <a:xfrm>
            <a:off x="654844" y="486938"/>
            <a:ext cx="4786313" cy="3084937"/>
          </a:xfrm>
          <a:prstGeom prst="rect">
            <a:avLst/>
          </a:prstGeom>
        </p:spPr>
        <p:txBody>
          <a:bodyPr anchor="b"/>
          <a:lstStyle/>
          <a:p>
            <a:r>
              <a:t>Diabilds­titel</a:t>
            </a:r>
          </a:p>
        </p:txBody>
      </p:sp>
      <p:sp>
        <p:nvSpPr>
          <p:cNvPr id="3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2585559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42" name="Brödtext nivå ett…"/>
          <p:cNvSpPr txBox="1">
            <a:spLocks noGrp="1"/>
          </p:cNvSpPr>
          <p:nvPr>
            <p:ph type="body" idx="1" hasCustomPrompt="1"/>
          </p:nvPr>
        </p:nvSpPr>
        <p:spPr>
          <a:prstGeom prst="rect">
            <a:avLst/>
          </a:prstGeom>
        </p:spPr>
        <p:txBody>
          <a:bodyPr/>
          <a:lstStyle/>
          <a:p>
            <a:r>
              <a:t>Diabildspunkttext</a:t>
            </a:r>
          </a:p>
          <a:p>
            <a:pPr lvl="1"/>
            <a:endParaRPr/>
          </a:p>
          <a:p>
            <a:pPr lvl="2"/>
            <a:endParaRPr/>
          </a:p>
          <a:p>
            <a:pPr lvl="3"/>
            <a:endParaRPr/>
          </a:p>
          <a:p>
            <a:pPr lvl="4"/>
            <a:endParaRPr/>
          </a:p>
        </p:txBody>
      </p:sp>
      <p:sp>
        <p:nvSpPr>
          <p:cNvPr id="43" name="Diabildsundertitel"/>
          <p:cNvSpPr txBox="1">
            <a:spLocks noGrp="1"/>
          </p:cNvSpPr>
          <p:nvPr>
            <p:ph type="body" sz="quarter" idx="21" hasCustomPrompt="1"/>
          </p:nvPr>
        </p:nvSpPr>
        <p:spPr>
          <a:xfrm>
            <a:off x="654844" y="993500"/>
            <a:ext cx="10882313" cy="472361"/>
          </a:xfrm>
          <a:prstGeom prst="rect">
            <a:avLst/>
          </a:prstGeom>
        </p:spPr>
        <p:txBody>
          <a:bodyPr/>
          <a:lstStyle>
            <a:lvl1pPr marL="0" indent="0" defTabSz="412735">
              <a:lnSpc>
                <a:spcPct val="100000"/>
              </a:lnSpc>
              <a:spcBef>
                <a:spcPts val="0"/>
              </a:spcBef>
              <a:buSzTx/>
              <a:buNone/>
              <a:defRPr sz="2672" b="1"/>
            </a:lvl1pPr>
          </a:lstStyle>
          <a:p>
            <a:r>
              <a:t>Diabildsundertitel</a:t>
            </a:r>
          </a:p>
        </p:txBody>
      </p:sp>
      <p:sp>
        <p:nvSpPr>
          <p:cNvPr id="44" name="Diabildstitel"/>
          <p:cNvSpPr txBox="1">
            <a:spLocks noGrp="1"/>
          </p:cNvSpPr>
          <p:nvPr>
            <p:ph type="title" hasCustomPrompt="1"/>
          </p:nvPr>
        </p:nvSpPr>
        <p:spPr>
          <a:prstGeom prst="rect">
            <a:avLst/>
          </a:prstGeom>
        </p:spPr>
        <p:txBody>
          <a:bodyPr/>
          <a:lstStyle/>
          <a:p>
            <a:r>
              <a:t>Diabilds­titel</a:t>
            </a:r>
          </a:p>
        </p:txBody>
      </p:sp>
      <p:sp>
        <p:nvSpPr>
          <p:cNvPr id="4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9939708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unkter">
    <p:spTree>
      <p:nvGrpSpPr>
        <p:cNvPr id="1" name=""/>
        <p:cNvGrpSpPr/>
        <p:nvPr/>
      </p:nvGrpSpPr>
      <p:grpSpPr>
        <a:xfrm>
          <a:off x="0" y="0"/>
          <a:ext cx="0" cy="0"/>
          <a:chOff x="0" y="0"/>
          <a:chExt cx="0" cy="0"/>
        </a:xfrm>
      </p:grpSpPr>
      <p:sp>
        <p:nvSpPr>
          <p:cNvPr id="52" name="Brödtext nivå ett…"/>
          <p:cNvSpPr txBox="1">
            <a:spLocks noGrp="1"/>
          </p:cNvSpPr>
          <p:nvPr>
            <p:ph type="body" idx="1" hasCustomPrompt="1"/>
          </p:nvPr>
        </p:nvSpPr>
        <p:spPr>
          <a:prstGeom prst="rect">
            <a:avLst/>
          </a:prstGeom>
        </p:spPr>
        <p:txBody>
          <a:bodyPr numCol="2" spcCol="589358"/>
          <a:lstStyle/>
          <a:p>
            <a:r>
              <a:t>Diabildspunkttext</a:t>
            </a:r>
          </a:p>
          <a:p>
            <a:pPr lvl="1"/>
            <a:endParaRPr/>
          </a:p>
          <a:p>
            <a:pPr lvl="2"/>
            <a:endParaRPr/>
          </a:p>
          <a:p>
            <a:pPr lvl="3"/>
            <a:endParaRPr/>
          </a:p>
          <a:p>
            <a:pPr lvl="4"/>
            <a:endParaRPr/>
          </a:p>
        </p:txBody>
      </p:sp>
      <p:sp>
        <p:nvSpPr>
          <p:cNvPr id="5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9703339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el, punkter och bild">
    <p:spTree>
      <p:nvGrpSpPr>
        <p:cNvPr id="1" name=""/>
        <p:cNvGrpSpPr/>
        <p:nvPr/>
      </p:nvGrpSpPr>
      <p:grpSpPr>
        <a:xfrm>
          <a:off x="0" y="0"/>
          <a:ext cx="0" cy="0"/>
          <a:chOff x="0" y="0"/>
          <a:chExt cx="0" cy="0"/>
        </a:xfrm>
      </p:grpSpPr>
      <p:sp>
        <p:nvSpPr>
          <p:cNvPr id="60" name="660384004_1290x1720.jpeg"/>
          <p:cNvSpPr>
            <a:spLocks noGrp="1"/>
          </p:cNvSpPr>
          <p:nvPr>
            <p:ph type="pic" idx="21"/>
          </p:nvPr>
        </p:nvSpPr>
        <p:spPr>
          <a:xfrm>
            <a:off x="5786438" y="419696"/>
            <a:ext cx="6045398" cy="6045398"/>
          </a:xfrm>
          <a:prstGeom prst="rect">
            <a:avLst/>
          </a:prstGeom>
        </p:spPr>
        <p:txBody>
          <a:bodyPr lIns="91439" tIns="45719" rIns="91439" bIns="45719">
            <a:noAutofit/>
          </a:bodyPr>
          <a:lstStyle/>
          <a:p>
            <a:endParaRPr/>
          </a:p>
        </p:txBody>
      </p:sp>
      <p:sp>
        <p:nvSpPr>
          <p:cNvPr id="61" name="Diabildstitel"/>
          <p:cNvSpPr txBox="1">
            <a:spLocks noGrp="1"/>
          </p:cNvSpPr>
          <p:nvPr>
            <p:ph type="title" hasCustomPrompt="1"/>
          </p:nvPr>
        </p:nvSpPr>
        <p:spPr>
          <a:xfrm>
            <a:off x="654844" y="312539"/>
            <a:ext cx="4786313" cy="714375"/>
          </a:xfrm>
          <a:prstGeom prst="rect">
            <a:avLst/>
          </a:prstGeom>
        </p:spPr>
        <p:txBody>
          <a:bodyPr/>
          <a:lstStyle/>
          <a:p>
            <a:r>
              <a:t>Diabilds­titel</a:t>
            </a:r>
          </a:p>
        </p:txBody>
      </p:sp>
      <p:sp>
        <p:nvSpPr>
          <p:cNvPr id="62" name="Diabildsundertitel"/>
          <p:cNvSpPr txBox="1">
            <a:spLocks noGrp="1"/>
          </p:cNvSpPr>
          <p:nvPr>
            <p:ph type="body" sz="quarter" idx="22" hasCustomPrompt="1"/>
          </p:nvPr>
        </p:nvSpPr>
        <p:spPr>
          <a:xfrm>
            <a:off x="654844" y="993500"/>
            <a:ext cx="4786313" cy="472361"/>
          </a:xfrm>
          <a:prstGeom prst="rect">
            <a:avLst/>
          </a:prstGeom>
        </p:spPr>
        <p:txBody>
          <a:bodyPr/>
          <a:lstStyle>
            <a:lvl1pPr marL="0" indent="0" defTabSz="412735">
              <a:lnSpc>
                <a:spcPct val="100000"/>
              </a:lnSpc>
              <a:spcBef>
                <a:spcPts val="0"/>
              </a:spcBef>
              <a:buSzTx/>
              <a:buNone/>
              <a:defRPr sz="2672" b="1"/>
            </a:lvl1pPr>
          </a:lstStyle>
          <a:p>
            <a:r>
              <a:t>Diabildsundertitel</a:t>
            </a:r>
          </a:p>
        </p:txBody>
      </p:sp>
      <p:sp>
        <p:nvSpPr>
          <p:cNvPr id="63" name="Brödtext nivå ett…"/>
          <p:cNvSpPr txBox="1">
            <a:spLocks noGrp="1"/>
          </p:cNvSpPr>
          <p:nvPr>
            <p:ph type="body" sz="half" idx="1" hasCustomPrompt="1"/>
          </p:nvPr>
        </p:nvSpPr>
        <p:spPr>
          <a:xfrm>
            <a:off x="654844" y="2447013"/>
            <a:ext cx="4786313" cy="3932691"/>
          </a:xfrm>
          <a:prstGeom prst="rect">
            <a:avLst/>
          </a:prstGeom>
        </p:spPr>
        <p:txBody>
          <a:bodyPr/>
          <a:lstStyle/>
          <a:p>
            <a:r>
              <a:t>Diabildspunkttext</a:t>
            </a:r>
          </a:p>
          <a:p>
            <a:pPr lvl="1"/>
            <a:endParaRPr/>
          </a:p>
          <a:p>
            <a:pPr lvl="2"/>
            <a:endParaRPr/>
          </a:p>
          <a:p>
            <a:pPr lvl="3"/>
            <a:endParaRPr/>
          </a:p>
          <a:p>
            <a:pPr lvl="4"/>
            <a:endParaRPr/>
          </a:p>
        </p:txBody>
      </p:sp>
      <p:sp>
        <p:nvSpPr>
          <p:cNvPr id="6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7406967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Avsnitt">
    <p:spTree>
      <p:nvGrpSpPr>
        <p:cNvPr id="1" name=""/>
        <p:cNvGrpSpPr/>
        <p:nvPr/>
      </p:nvGrpSpPr>
      <p:grpSpPr>
        <a:xfrm>
          <a:off x="0" y="0"/>
          <a:ext cx="0" cy="0"/>
          <a:chOff x="0" y="0"/>
          <a:chExt cx="0" cy="0"/>
        </a:xfrm>
      </p:grpSpPr>
      <p:sp>
        <p:nvSpPr>
          <p:cNvPr id="71" name="Avsnittstitel"/>
          <p:cNvSpPr txBox="1">
            <a:spLocks noGrp="1"/>
          </p:cNvSpPr>
          <p:nvPr>
            <p:ph type="title" hasCustomPrompt="1"/>
          </p:nvPr>
        </p:nvSpPr>
        <p:spPr>
          <a:xfrm>
            <a:off x="654844" y="2268141"/>
            <a:ext cx="10882313" cy="2321719"/>
          </a:xfrm>
          <a:prstGeom prst="rect">
            <a:avLst/>
          </a:prstGeom>
        </p:spPr>
        <p:txBody>
          <a:bodyPr anchor="ctr"/>
          <a:lstStyle>
            <a:lvl1pPr>
              <a:defRPr sz="5765" b="0" spc="-115">
                <a:latin typeface="Helvetica Neue Medium"/>
                <a:ea typeface="Helvetica Neue Medium"/>
                <a:cs typeface="Helvetica Neue Medium"/>
                <a:sym typeface="Helvetica Neue Medium"/>
              </a:defRPr>
            </a:lvl1pPr>
          </a:lstStyle>
          <a:p>
            <a:r>
              <a:t>Avsnittstitel</a:t>
            </a:r>
          </a:p>
        </p:txBody>
      </p:sp>
      <p:sp>
        <p:nvSpPr>
          <p:cNvPr id="7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9588136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Endast titel">
    <p:spTree>
      <p:nvGrpSpPr>
        <p:cNvPr id="1" name=""/>
        <p:cNvGrpSpPr/>
        <p:nvPr/>
      </p:nvGrpSpPr>
      <p:grpSpPr>
        <a:xfrm>
          <a:off x="0" y="0"/>
          <a:ext cx="0" cy="0"/>
          <a:chOff x="0" y="0"/>
          <a:chExt cx="0" cy="0"/>
        </a:xfrm>
      </p:grpSpPr>
      <p:sp>
        <p:nvSpPr>
          <p:cNvPr id="79" name="Diabildstitel"/>
          <p:cNvSpPr txBox="1">
            <a:spLocks noGrp="1"/>
          </p:cNvSpPr>
          <p:nvPr>
            <p:ph type="title" hasCustomPrompt="1"/>
          </p:nvPr>
        </p:nvSpPr>
        <p:spPr>
          <a:prstGeom prst="rect">
            <a:avLst/>
          </a:prstGeom>
        </p:spPr>
        <p:txBody>
          <a:bodyPr/>
          <a:lstStyle/>
          <a:p>
            <a:r>
              <a:t>Diabilds­titel</a:t>
            </a:r>
          </a:p>
        </p:txBody>
      </p:sp>
      <p:sp>
        <p:nvSpPr>
          <p:cNvPr id="80" name="Diabildsundertitel"/>
          <p:cNvSpPr txBox="1">
            <a:spLocks noGrp="1"/>
          </p:cNvSpPr>
          <p:nvPr>
            <p:ph type="body" sz="quarter" idx="21" hasCustomPrompt="1"/>
          </p:nvPr>
        </p:nvSpPr>
        <p:spPr>
          <a:xfrm>
            <a:off x="654844" y="993500"/>
            <a:ext cx="10882313" cy="472361"/>
          </a:xfrm>
          <a:prstGeom prst="rect">
            <a:avLst/>
          </a:prstGeom>
        </p:spPr>
        <p:txBody>
          <a:bodyPr/>
          <a:lstStyle>
            <a:lvl1pPr marL="0" indent="0" defTabSz="412735">
              <a:lnSpc>
                <a:spcPct val="100000"/>
              </a:lnSpc>
              <a:spcBef>
                <a:spcPts val="0"/>
              </a:spcBef>
              <a:buSzTx/>
              <a:buNone/>
              <a:defRPr sz="2672" b="1"/>
            </a:lvl1pPr>
          </a:lstStyle>
          <a:p>
            <a:r>
              <a:t>Diabildsundertitel</a:t>
            </a:r>
          </a:p>
        </p:txBody>
      </p:sp>
      <p:sp>
        <p:nvSpPr>
          <p:cNvPr id="8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84959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45127" y="1828800"/>
            <a:ext cx="105156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Dagordning">
    <p:spTree>
      <p:nvGrpSpPr>
        <p:cNvPr id="1" name=""/>
        <p:cNvGrpSpPr/>
        <p:nvPr/>
      </p:nvGrpSpPr>
      <p:grpSpPr>
        <a:xfrm>
          <a:off x="0" y="0"/>
          <a:ext cx="0" cy="0"/>
          <a:chOff x="0" y="0"/>
          <a:chExt cx="0" cy="0"/>
        </a:xfrm>
      </p:grpSpPr>
      <p:sp>
        <p:nvSpPr>
          <p:cNvPr id="88" name="Dagordning, titel"/>
          <p:cNvSpPr txBox="1">
            <a:spLocks noGrp="1"/>
          </p:cNvSpPr>
          <p:nvPr>
            <p:ph type="title" hasCustomPrompt="1"/>
          </p:nvPr>
        </p:nvSpPr>
        <p:spPr>
          <a:xfrm>
            <a:off x="654844" y="312539"/>
            <a:ext cx="10882313" cy="714375"/>
          </a:xfrm>
          <a:prstGeom prst="rect">
            <a:avLst/>
          </a:prstGeom>
        </p:spPr>
        <p:txBody>
          <a:bodyPr/>
          <a:lstStyle/>
          <a:p>
            <a:r>
              <a:t>Dagordning, titel</a:t>
            </a:r>
          </a:p>
        </p:txBody>
      </p:sp>
      <p:sp>
        <p:nvSpPr>
          <p:cNvPr id="89" name="Dagordning, undertitel"/>
          <p:cNvSpPr txBox="1">
            <a:spLocks noGrp="1"/>
          </p:cNvSpPr>
          <p:nvPr>
            <p:ph type="body" sz="quarter" idx="21" hasCustomPrompt="1"/>
          </p:nvPr>
        </p:nvSpPr>
        <p:spPr>
          <a:xfrm>
            <a:off x="654844" y="991195"/>
            <a:ext cx="10882313" cy="472361"/>
          </a:xfrm>
          <a:prstGeom prst="rect">
            <a:avLst/>
          </a:prstGeom>
        </p:spPr>
        <p:txBody>
          <a:bodyPr/>
          <a:lstStyle>
            <a:lvl1pPr marL="0" indent="0" defTabSz="412735">
              <a:lnSpc>
                <a:spcPct val="100000"/>
              </a:lnSpc>
              <a:spcBef>
                <a:spcPts val="0"/>
              </a:spcBef>
              <a:buSzTx/>
              <a:buNone/>
              <a:defRPr sz="2672" b="1"/>
            </a:lvl1pPr>
          </a:lstStyle>
          <a:p>
            <a:r>
              <a:t>Dagordning, undertitel</a:t>
            </a:r>
          </a:p>
        </p:txBody>
      </p:sp>
      <p:sp>
        <p:nvSpPr>
          <p:cNvPr id="90" name="Brödtext nivå ett…"/>
          <p:cNvSpPr txBox="1">
            <a:spLocks noGrp="1"/>
          </p:cNvSpPr>
          <p:nvPr>
            <p:ph type="body" idx="1" hasCustomPrompt="1"/>
          </p:nvPr>
        </p:nvSpPr>
        <p:spPr>
          <a:prstGeom prst="rect">
            <a:avLst/>
          </a:prstGeom>
        </p:spPr>
        <p:txBody>
          <a:bodyPr/>
          <a:lstStyle>
            <a:lvl1pPr marL="0" indent="0">
              <a:spcBef>
                <a:spcPts val="914"/>
              </a:spcBef>
              <a:buSzTx/>
              <a:buNone/>
              <a:defRPr sz="2672" spc="-27"/>
            </a:lvl1pPr>
            <a:lvl2pPr marL="0" indent="321457">
              <a:spcBef>
                <a:spcPts val="914"/>
              </a:spcBef>
              <a:buSzTx/>
              <a:buNone/>
              <a:defRPr sz="2672" spc="-27"/>
            </a:lvl2pPr>
            <a:lvl3pPr marL="0" indent="642915">
              <a:spcBef>
                <a:spcPts val="914"/>
              </a:spcBef>
              <a:buSzTx/>
              <a:buNone/>
              <a:defRPr sz="2672" spc="-27"/>
            </a:lvl3pPr>
            <a:lvl4pPr marL="0" indent="964372">
              <a:spcBef>
                <a:spcPts val="914"/>
              </a:spcBef>
              <a:buSzTx/>
              <a:buNone/>
              <a:defRPr sz="2672" spc="-27"/>
            </a:lvl4pPr>
            <a:lvl5pPr marL="0" indent="1285829">
              <a:spcBef>
                <a:spcPts val="914"/>
              </a:spcBef>
              <a:buSzTx/>
              <a:buNone/>
              <a:defRPr sz="2672" spc="-27"/>
            </a:lvl5pPr>
          </a:lstStyle>
          <a:p>
            <a:r>
              <a:t>Ämnen på dagordningen</a:t>
            </a:r>
          </a:p>
          <a:p>
            <a:pPr lvl="1"/>
            <a:endParaRPr/>
          </a:p>
          <a:p>
            <a:pPr lvl="2"/>
            <a:endParaRPr/>
          </a:p>
          <a:p>
            <a:pPr lvl="3"/>
            <a:endParaRPr/>
          </a:p>
          <a:p>
            <a:pPr lvl="4"/>
            <a:endParaRPr/>
          </a:p>
        </p:txBody>
      </p:sp>
      <p:sp>
        <p:nvSpPr>
          <p:cNvPr id="9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1596080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Uttryck">
    <p:spTree>
      <p:nvGrpSpPr>
        <p:cNvPr id="1" name=""/>
        <p:cNvGrpSpPr/>
        <p:nvPr/>
      </p:nvGrpSpPr>
      <p:grpSpPr>
        <a:xfrm>
          <a:off x="0" y="0"/>
          <a:ext cx="0" cy="0"/>
          <a:chOff x="0" y="0"/>
          <a:chExt cx="0" cy="0"/>
        </a:xfrm>
      </p:grpSpPr>
      <p:sp>
        <p:nvSpPr>
          <p:cNvPr id="98" name="Brödtext nivå ett…"/>
          <p:cNvSpPr txBox="1">
            <a:spLocks noGrp="1"/>
          </p:cNvSpPr>
          <p:nvPr>
            <p:ph type="body" sz="half" idx="1" hasCustomPrompt="1"/>
          </p:nvPr>
        </p:nvSpPr>
        <p:spPr>
          <a:xfrm>
            <a:off x="654844" y="2509242"/>
            <a:ext cx="10882313" cy="1840632"/>
          </a:xfrm>
          <a:prstGeom prst="rect">
            <a:avLst/>
          </a:prstGeom>
        </p:spPr>
        <p:txBody>
          <a:bodyPr anchor="ctr"/>
          <a:lstStyle>
            <a:lvl1pPr marL="0" indent="0" algn="ctr">
              <a:lnSpc>
                <a:spcPct val="80000"/>
              </a:lnSpc>
              <a:spcBef>
                <a:spcPts val="0"/>
              </a:spcBef>
              <a:buSzTx/>
              <a:buNone/>
              <a:defRPr sz="5765" spc="-115">
                <a:latin typeface="Helvetica Neue Medium"/>
                <a:ea typeface="Helvetica Neue Medium"/>
                <a:cs typeface="Helvetica Neue Medium"/>
                <a:sym typeface="Helvetica Neue Medium"/>
              </a:defRPr>
            </a:lvl1pPr>
            <a:lvl2pPr marL="0" indent="321457" algn="ctr">
              <a:lnSpc>
                <a:spcPct val="80000"/>
              </a:lnSpc>
              <a:spcBef>
                <a:spcPts val="0"/>
              </a:spcBef>
              <a:buSzTx/>
              <a:buNone/>
              <a:defRPr sz="5765" spc="-115">
                <a:latin typeface="Helvetica Neue Medium"/>
                <a:ea typeface="Helvetica Neue Medium"/>
                <a:cs typeface="Helvetica Neue Medium"/>
                <a:sym typeface="Helvetica Neue Medium"/>
              </a:defRPr>
            </a:lvl2pPr>
            <a:lvl3pPr marL="0" indent="642915" algn="ctr">
              <a:lnSpc>
                <a:spcPct val="80000"/>
              </a:lnSpc>
              <a:spcBef>
                <a:spcPts val="0"/>
              </a:spcBef>
              <a:buSzTx/>
              <a:buNone/>
              <a:defRPr sz="5765" spc="-115">
                <a:latin typeface="Helvetica Neue Medium"/>
                <a:ea typeface="Helvetica Neue Medium"/>
                <a:cs typeface="Helvetica Neue Medium"/>
                <a:sym typeface="Helvetica Neue Medium"/>
              </a:defRPr>
            </a:lvl3pPr>
            <a:lvl4pPr marL="0" indent="964372" algn="ctr">
              <a:lnSpc>
                <a:spcPct val="80000"/>
              </a:lnSpc>
              <a:spcBef>
                <a:spcPts val="0"/>
              </a:spcBef>
              <a:buSzTx/>
              <a:buNone/>
              <a:defRPr sz="5765" spc="-115">
                <a:latin typeface="Helvetica Neue Medium"/>
                <a:ea typeface="Helvetica Neue Medium"/>
                <a:cs typeface="Helvetica Neue Medium"/>
                <a:sym typeface="Helvetica Neue Medium"/>
              </a:defRPr>
            </a:lvl4pPr>
            <a:lvl5pPr marL="0" indent="1285829" algn="ctr">
              <a:lnSpc>
                <a:spcPct val="80000"/>
              </a:lnSpc>
              <a:spcBef>
                <a:spcPts val="0"/>
              </a:spcBef>
              <a:buSzTx/>
              <a:buNone/>
              <a:defRPr sz="5765" spc="-115">
                <a:latin typeface="Helvetica Neue Medium"/>
                <a:ea typeface="Helvetica Neue Medium"/>
                <a:cs typeface="Helvetica Neue Medium"/>
                <a:sym typeface="Helvetica Neue Medium"/>
              </a:defRPr>
            </a:lvl5pPr>
          </a:lstStyle>
          <a:p>
            <a:r>
              <a:t>Uttryck</a:t>
            </a:r>
          </a:p>
          <a:p>
            <a:pPr lvl="1"/>
            <a:endParaRPr/>
          </a:p>
          <a:p>
            <a:pPr lvl="2"/>
            <a:endParaRPr/>
          </a:p>
          <a:p>
            <a:pPr lvl="3"/>
            <a:endParaRPr/>
          </a:p>
          <a:p>
            <a:pPr lvl="4"/>
            <a:endParaRPr/>
          </a:p>
        </p:txBody>
      </p:sp>
      <p:sp>
        <p:nvSpPr>
          <p:cNvPr id="9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7806436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tort faktum">
    <p:spTree>
      <p:nvGrpSpPr>
        <p:cNvPr id="1" name=""/>
        <p:cNvGrpSpPr/>
        <p:nvPr/>
      </p:nvGrpSpPr>
      <p:grpSpPr>
        <a:xfrm>
          <a:off x="0" y="0"/>
          <a:ext cx="0" cy="0"/>
          <a:chOff x="0" y="0"/>
          <a:chExt cx="0" cy="0"/>
        </a:xfrm>
      </p:grpSpPr>
      <p:sp>
        <p:nvSpPr>
          <p:cNvPr id="106" name="Faktainformation"/>
          <p:cNvSpPr txBox="1">
            <a:spLocks noGrp="1"/>
          </p:cNvSpPr>
          <p:nvPr>
            <p:ph type="body" sz="quarter" idx="21" hasCustomPrompt="1"/>
          </p:nvPr>
        </p:nvSpPr>
        <p:spPr>
          <a:xfrm>
            <a:off x="654844" y="4366392"/>
            <a:ext cx="10882313" cy="472361"/>
          </a:xfrm>
          <a:prstGeom prst="rect">
            <a:avLst/>
          </a:prstGeom>
        </p:spPr>
        <p:txBody>
          <a:bodyPr/>
          <a:lstStyle>
            <a:lvl1pPr marL="0" indent="0" algn="ctr">
              <a:lnSpc>
                <a:spcPct val="100000"/>
              </a:lnSpc>
              <a:spcBef>
                <a:spcPts val="0"/>
              </a:spcBef>
              <a:buSzTx/>
              <a:buNone/>
              <a:defRPr sz="2672" b="1"/>
            </a:lvl1pPr>
          </a:lstStyle>
          <a:p>
            <a:r>
              <a:t>Faktainformation</a:t>
            </a:r>
          </a:p>
        </p:txBody>
      </p:sp>
      <p:sp>
        <p:nvSpPr>
          <p:cNvPr id="107" name="Brödtext nivå ett…"/>
          <p:cNvSpPr txBox="1">
            <a:spLocks noGrp="1"/>
          </p:cNvSpPr>
          <p:nvPr>
            <p:ph type="body" idx="1" hasCustomPrompt="1"/>
          </p:nvPr>
        </p:nvSpPr>
        <p:spPr>
          <a:xfrm>
            <a:off x="654844" y="702468"/>
            <a:ext cx="10882313" cy="3663924"/>
          </a:xfrm>
          <a:prstGeom prst="rect">
            <a:avLst/>
          </a:prstGeom>
        </p:spPr>
        <p:txBody>
          <a:bodyPr anchor="b"/>
          <a:lstStyle>
            <a:lvl1pPr marL="0" indent="0" algn="ctr">
              <a:lnSpc>
                <a:spcPct val="80000"/>
              </a:lnSpc>
              <a:spcBef>
                <a:spcPts val="0"/>
              </a:spcBef>
              <a:buSzTx/>
              <a:buNone/>
              <a:defRPr sz="12375" b="1" spc="-124"/>
            </a:lvl1pPr>
            <a:lvl2pPr marL="0" indent="321457" algn="ctr">
              <a:lnSpc>
                <a:spcPct val="80000"/>
              </a:lnSpc>
              <a:spcBef>
                <a:spcPts val="0"/>
              </a:spcBef>
              <a:buSzTx/>
              <a:buNone/>
              <a:defRPr sz="12375" b="1" spc="-124"/>
            </a:lvl2pPr>
            <a:lvl3pPr marL="0" indent="642915" algn="ctr">
              <a:lnSpc>
                <a:spcPct val="80000"/>
              </a:lnSpc>
              <a:spcBef>
                <a:spcPts val="0"/>
              </a:spcBef>
              <a:buSzTx/>
              <a:buNone/>
              <a:defRPr sz="12375" b="1" spc="-124"/>
            </a:lvl3pPr>
            <a:lvl4pPr marL="0" indent="964372" algn="ctr">
              <a:lnSpc>
                <a:spcPct val="80000"/>
              </a:lnSpc>
              <a:spcBef>
                <a:spcPts val="0"/>
              </a:spcBef>
              <a:buSzTx/>
              <a:buNone/>
              <a:defRPr sz="12375" b="1" spc="-124"/>
            </a:lvl4pPr>
            <a:lvl5pPr marL="0" indent="1285829" algn="ctr">
              <a:lnSpc>
                <a:spcPct val="80000"/>
              </a:lnSpc>
              <a:spcBef>
                <a:spcPts val="0"/>
              </a:spcBef>
              <a:buSzTx/>
              <a:buNone/>
              <a:defRPr sz="12375" b="1" spc="-124"/>
            </a:lvl5pPr>
          </a:lstStyle>
          <a:p>
            <a:r>
              <a:t>100 %</a:t>
            </a:r>
          </a:p>
          <a:p>
            <a:pPr lvl="1"/>
            <a:endParaRPr/>
          </a:p>
          <a:p>
            <a:pPr lvl="2"/>
            <a:endParaRPr/>
          </a:p>
          <a:p>
            <a:pPr lvl="3"/>
            <a:endParaRPr/>
          </a:p>
          <a:p>
            <a:pPr lvl="4"/>
            <a:endParaRPr/>
          </a:p>
        </p:txBody>
      </p:sp>
      <p:sp>
        <p:nvSpPr>
          <p:cNvPr id="10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6819314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115" name="Brödtext nivå ett…"/>
          <p:cNvSpPr txBox="1">
            <a:spLocks noGrp="1"/>
          </p:cNvSpPr>
          <p:nvPr>
            <p:ph type="body" sz="half" idx="1" hasCustomPrompt="1"/>
          </p:nvPr>
        </p:nvSpPr>
        <p:spPr>
          <a:xfrm>
            <a:off x="690563" y="2616398"/>
            <a:ext cx="10810875" cy="1634133"/>
          </a:xfrm>
          <a:prstGeom prst="rect">
            <a:avLst/>
          </a:prstGeom>
        </p:spPr>
        <p:txBody>
          <a:bodyPr anchor="ctr"/>
          <a:lstStyle>
            <a:lvl1pPr marL="321457" indent="-241093">
              <a:spcBef>
                <a:spcPts val="0"/>
              </a:spcBef>
              <a:buSzTx/>
              <a:buNone/>
              <a:defRPr sz="4219" spc="-84">
                <a:latin typeface="Helvetica Neue Medium"/>
                <a:ea typeface="Helvetica Neue Medium"/>
                <a:cs typeface="Helvetica Neue Medium"/>
                <a:sym typeface="Helvetica Neue Medium"/>
              </a:defRPr>
            </a:lvl1pPr>
            <a:lvl2pPr marL="321457" indent="80364">
              <a:spcBef>
                <a:spcPts val="0"/>
              </a:spcBef>
              <a:buSzTx/>
              <a:buNone/>
              <a:defRPr sz="4219" spc="-84">
                <a:latin typeface="Helvetica Neue Medium"/>
                <a:ea typeface="Helvetica Neue Medium"/>
                <a:cs typeface="Helvetica Neue Medium"/>
                <a:sym typeface="Helvetica Neue Medium"/>
              </a:defRPr>
            </a:lvl2pPr>
            <a:lvl3pPr marL="321457" indent="401822">
              <a:spcBef>
                <a:spcPts val="0"/>
              </a:spcBef>
              <a:buSzTx/>
              <a:buNone/>
              <a:defRPr sz="4219" spc="-84">
                <a:latin typeface="Helvetica Neue Medium"/>
                <a:ea typeface="Helvetica Neue Medium"/>
                <a:cs typeface="Helvetica Neue Medium"/>
                <a:sym typeface="Helvetica Neue Medium"/>
              </a:defRPr>
            </a:lvl3pPr>
            <a:lvl4pPr marL="321457" indent="723279">
              <a:spcBef>
                <a:spcPts val="0"/>
              </a:spcBef>
              <a:buSzTx/>
              <a:buNone/>
              <a:defRPr sz="4219" spc="-84">
                <a:latin typeface="Helvetica Neue Medium"/>
                <a:ea typeface="Helvetica Neue Medium"/>
                <a:cs typeface="Helvetica Neue Medium"/>
                <a:sym typeface="Helvetica Neue Medium"/>
              </a:defRPr>
            </a:lvl4pPr>
            <a:lvl5pPr marL="321457" indent="1044736">
              <a:spcBef>
                <a:spcPts val="0"/>
              </a:spcBef>
              <a:buSzTx/>
              <a:buNone/>
              <a:defRPr sz="4219" spc="-84">
                <a:latin typeface="Helvetica Neue Medium"/>
                <a:ea typeface="Helvetica Neue Medium"/>
                <a:cs typeface="Helvetica Neue Medium"/>
                <a:sym typeface="Helvetica Neue Medium"/>
              </a:defRPr>
            </a:lvl5pPr>
          </a:lstStyle>
          <a:p>
            <a:r>
              <a:t>”Framträdande citat”</a:t>
            </a:r>
          </a:p>
          <a:p>
            <a:pPr lvl="1"/>
            <a:endParaRPr/>
          </a:p>
          <a:p>
            <a:pPr lvl="2"/>
            <a:endParaRPr/>
          </a:p>
          <a:p>
            <a:pPr lvl="3"/>
            <a:endParaRPr/>
          </a:p>
          <a:p>
            <a:pPr lvl="4"/>
            <a:endParaRPr/>
          </a:p>
        </p:txBody>
      </p:sp>
      <p:sp>
        <p:nvSpPr>
          <p:cNvPr id="116" name="Tillskrivning"/>
          <p:cNvSpPr txBox="1">
            <a:spLocks noGrp="1"/>
          </p:cNvSpPr>
          <p:nvPr>
            <p:ph type="body" sz="quarter" idx="21" hasCustomPrompt="1"/>
          </p:nvPr>
        </p:nvSpPr>
        <p:spPr>
          <a:xfrm>
            <a:off x="1143000" y="4518422"/>
            <a:ext cx="10358438" cy="324182"/>
          </a:xfrm>
          <a:prstGeom prst="rect">
            <a:avLst/>
          </a:prstGeom>
        </p:spPr>
        <p:txBody>
          <a:bodyPr/>
          <a:lstStyle>
            <a:lvl1pPr marL="0" indent="0" defTabSz="396226">
              <a:lnSpc>
                <a:spcPct val="100000"/>
              </a:lnSpc>
              <a:spcBef>
                <a:spcPts val="0"/>
              </a:spcBef>
              <a:buSzTx/>
              <a:buNone/>
              <a:defRPr sz="1620" b="1"/>
            </a:lvl1pPr>
          </a:lstStyle>
          <a:p>
            <a:r>
              <a:t>Tillskrivning</a:t>
            </a:r>
          </a:p>
        </p:txBody>
      </p:sp>
      <p:sp>
        <p:nvSpPr>
          <p:cNvPr id="11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2439899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
        <p:nvSpPr>
          <p:cNvPr id="124" name="Bild"/>
          <p:cNvSpPr>
            <a:spLocks noGrp="1"/>
          </p:cNvSpPr>
          <p:nvPr>
            <p:ph type="pic" idx="21"/>
          </p:nvPr>
        </p:nvSpPr>
        <p:spPr>
          <a:xfrm>
            <a:off x="-1952625" y="483439"/>
            <a:ext cx="10467366" cy="5887893"/>
          </a:xfrm>
          <a:prstGeom prst="rect">
            <a:avLst/>
          </a:prstGeom>
        </p:spPr>
        <p:txBody>
          <a:bodyPr lIns="91439" tIns="45719" rIns="91439" bIns="45719">
            <a:noAutofit/>
          </a:bodyPr>
          <a:lstStyle/>
          <a:p>
            <a:endParaRPr/>
          </a:p>
        </p:txBody>
      </p:sp>
      <p:sp>
        <p:nvSpPr>
          <p:cNvPr id="125" name="Bild"/>
          <p:cNvSpPr>
            <a:spLocks noGrp="1"/>
          </p:cNvSpPr>
          <p:nvPr>
            <p:ph type="pic" sz="half" idx="22"/>
          </p:nvPr>
        </p:nvSpPr>
        <p:spPr>
          <a:xfrm>
            <a:off x="6185297" y="205383"/>
            <a:ext cx="5381625" cy="3228976"/>
          </a:xfrm>
          <a:prstGeom prst="rect">
            <a:avLst/>
          </a:prstGeom>
        </p:spPr>
        <p:txBody>
          <a:bodyPr lIns="91439" tIns="45719" rIns="91439" bIns="45719">
            <a:noAutofit/>
          </a:bodyPr>
          <a:lstStyle/>
          <a:p>
            <a:endParaRPr/>
          </a:p>
        </p:txBody>
      </p:sp>
      <p:sp>
        <p:nvSpPr>
          <p:cNvPr id="126" name="Bild"/>
          <p:cNvSpPr>
            <a:spLocks noGrp="1"/>
          </p:cNvSpPr>
          <p:nvPr>
            <p:ph type="pic" idx="23"/>
          </p:nvPr>
        </p:nvSpPr>
        <p:spPr>
          <a:xfrm>
            <a:off x="4673203" y="1933277"/>
            <a:ext cx="7441406" cy="6495663"/>
          </a:xfrm>
          <a:prstGeom prst="rect">
            <a:avLst/>
          </a:prstGeom>
        </p:spPr>
        <p:txBody>
          <a:bodyPr lIns="91439" tIns="45719" rIns="91439" bIns="45719">
            <a:noAutofit/>
          </a:bodyPr>
          <a:lstStyle/>
          <a:p>
            <a:endParaRPr/>
          </a:p>
        </p:txBody>
      </p:sp>
      <p:sp>
        <p:nvSpPr>
          <p:cNvPr id="12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240638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ild">
    <p:spTree>
      <p:nvGrpSpPr>
        <p:cNvPr id="1" name=""/>
        <p:cNvGrpSpPr/>
        <p:nvPr/>
      </p:nvGrpSpPr>
      <p:grpSpPr>
        <a:xfrm>
          <a:off x="0" y="0"/>
          <a:ext cx="0" cy="0"/>
          <a:chOff x="0" y="0"/>
          <a:chExt cx="0" cy="0"/>
        </a:xfrm>
      </p:grpSpPr>
      <p:sp>
        <p:nvSpPr>
          <p:cNvPr id="134" name="886640052_3195x2556.jpeg"/>
          <p:cNvSpPr>
            <a:spLocks noGrp="1"/>
          </p:cNvSpPr>
          <p:nvPr>
            <p:ph type="pic" idx="21"/>
          </p:nvPr>
        </p:nvSpPr>
        <p:spPr>
          <a:xfrm>
            <a:off x="-952500" y="-741164"/>
            <a:ext cx="13525500" cy="8115300"/>
          </a:xfrm>
          <a:prstGeom prst="rect">
            <a:avLst/>
          </a:prstGeom>
        </p:spPr>
        <p:txBody>
          <a:bodyPr lIns="91439" tIns="45719" rIns="91439" bIns="45719">
            <a:noAutofit/>
          </a:bodyPr>
          <a:lstStyle/>
          <a:p>
            <a:endParaRPr/>
          </a:p>
        </p:txBody>
      </p:sp>
      <p:sp>
        <p:nvSpPr>
          <p:cNvPr id="135" name="Diabildsnummer"/>
          <p:cNvSpPr txBox="1">
            <a:spLocks noGrp="1"/>
          </p:cNvSpPr>
          <p:nvPr>
            <p:ph type="sldNum" sz="quarter" idx="2"/>
          </p:nvPr>
        </p:nvSpPr>
        <p:spPr>
          <a:xfrm>
            <a:off x="5956363" y="6441815"/>
            <a:ext cx="245260" cy="243272"/>
          </a:xfrm>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07230267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4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64848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12423"/>
            <a:ext cx="10515600" cy="28512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5263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400"/>
              <a:buNone/>
              <a:defRPr sz="2400">
                <a:solidFill>
                  <a:srgbClr val="3F3F3F"/>
                </a:solidFill>
              </a:defRPr>
            </a:lvl1pPr>
            <a:lvl2pPr marL="914400" lvl="1" indent="-228600" algn="l">
              <a:lnSpc>
                <a:spcPct val="90000"/>
              </a:lnSpc>
              <a:spcBef>
                <a:spcPts val="500"/>
              </a:spcBef>
              <a:spcAft>
                <a:spcPts val="0"/>
              </a:spcAft>
              <a:buClr>
                <a:srgbClr val="888888"/>
              </a:buClr>
              <a:buSzPts val="1800"/>
              <a:buNone/>
              <a:defRPr sz="1800">
                <a:solidFill>
                  <a:srgbClr val="888888"/>
                </a:solidFill>
              </a:defRPr>
            </a:lvl2pPr>
            <a:lvl3pPr marL="1371600" lvl="2" indent="-228600" algn="l">
              <a:lnSpc>
                <a:spcPct val="90000"/>
              </a:lnSpc>
              <a:spcBef>
                <a:spcPts val="500"/>
              </a:spcBef>
              <a:spcAft>
                <a:spcPts val="0"/>
              </a:spcAft>
              <a:buClr>
                <a:srgbClr val="888888"/>
              </a:buClr>
              <a:buSzPts val="1600"/>
              <a:buNone/>
              <a:defRPr sz="1600">
                <a:solidFill>
                  <a:srgbClr val="888888"/>
                </a:solidFill>
              </a:defRPr>
            </a:lvl3pPr>
            <a:lvl4pPr marL="1828800" lvl="3" indent="-228600" algn="l">
              <a:lnSpc>
                <a:spcPct val="90000"/>
              </a:lnSpc>
              <a:spcBef>
                <a:spcPts val="500"/>
              </a:spcBef>
              <a:spcAft>
                <a:spcPts val="0"/>
              </a:spcAft>
              <a:buClr>
                <a:srgbClr val="888888"/>
              </a:buClr>
              <a:buSzPts val="1400"/>
              <a:buNone/>
              <a:defRPr sz="1400">
                <a:solidFill>
                  <a:srgbClr val="888888"/>
                </a:solidFill>
              </a:defRPr>
            </a:lvl4pPr>
            <a:lvl5pPr marL="2286000" lvl="4" indent="-228600" algn="l">
              <a:lnSpc>
                <a:spcPct val="90000"/>
              </a:lnSpc>
              <a:spcBef>
                <a:spcPts val="50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45127" y="1828800"/>
            <a:ext cx="51816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8800"/>
            <a:ext cx="51816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ämförelse">
  <p:cSld name="Jämförelse">
    <p:spTree>
      <p:nvGrpSpPr>
        <p:cNvPr id="1" name="Shape 40"/>
        <p:cNvGrpSpPr/>
        <p:nvPr/>
      </p:nvGrpSpPr>
      <p:grpSpPr>
        <a:xfrm>
          <a:off x="0" y="0"/>
          <a:ext cx="0" cy="0"/>
          <a:chOff x="0" y="0"/>
          <a:chExt cx="0" cy="0"/>
        </a:xfrm>
      </p:grpSpPr>
      <p:sp>
        <p:nvSpPr>
          <p:cNvPr id="41" name="Google Shape;41;p24"/>
          <p:cNvSpPr txBox="1">
            <a:spLocks noGrp="1"/>
          </p:cNvSpPr>
          <p:nvPr>
            <p:ph type="body" idx="1"/>
          </p:nvPr>
        </p:nvSpPr>
        <p:spPr>
          <a:xfrm>
            <a:off x="845127" y="1681850"/>
            <a:ext cx="5156200" cy="8256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24"/>
          <p:cNvSpPr txBox="1">
            <a:spLocks noGrp="1"/>
          </p:cNvSpPr>
          <p:nvPr>
            <p:ph type="body" idx="2"/>
          </p:nvPr>
        </p:nvSpPr>
        <p:spPr>
          <a:xfrm>
            <a:off x="845127" y="2507550"/>
            <a:ext cx="5156200" cy="3680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24"/>
          <p:cNvSpPr txBox="1">
            <a:spLocks noGrp="1"/>
          </p:cNvSpPr>
          <p:nvPr>
            <p:ph type="body" idx="3"/>
          </p:nvPr>
        </p:nvSpPr>
        <p:spPr>
          <a:xfrm>
            <a:off x="6172200" y="1681851"/>
            <a:ext cx="5181601" cy="8256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24"/>
          <p:cNvSpPr txBox="1">
            <a:spLocks noGrp="1"/>
          </p:cNvSpPr>
          <p:nvPr>
            <p:ph type="body" idx="4"/>
          </p:nvPr>
        </p:nvSpPr>
        <p:spPr>
          <a:xfrm>
            <a:off x="6172200" y="2507550"/>
            <a:ext cx="5181601" cy="3680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48" name="Google Shape;48;p24"/>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ast rubrik">
  <p:cSld name="Endast rubrik">
    <p:spTree>
      <p:nvGrpSpPr>
        <p:cNvPr id="1" name="Shape 49"/>
        <p:cNvGrpSpPr/>
        <p:nvPr/>
      </p:nvGrpSpPr>
      <p:grpSpPr>
        <a:xfrm>
          <a:off x="0" y="0"/>
          <a:ext cx="0" cy="0"/>
          <a:chOff x="0" y="0"/>
          <a:chExt cx="0" cy="0"/>
        </a:xfrm>
      </p:grpSpPr>
      <p:sp>
        <p:nvSpPr>
          <p:cNvPr id="50" name="Google Shape;5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53" name="Google Shape;53;p25"/>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41248" y="457200"/>
            <a:ext cx="3931920" cy="160019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1600" y="990600"/>
            <a:ext cx="6172200" cy="48768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41248" y="2057399"/>
            <a:ext cx="3931920" cy="38100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41248" y="457200"/>
            <a:ext cx="393192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5181600" y="990600"/>
            <a:ext cx="6172200" cy="4876800"/>
          </a:xfrm>
          <a:prstGeom prst="rect">
            <a:avLst/>
          </a:prstGeom>
          <a:noFill/>
          <a:ln>
            <a:noFill/>
          </a:ln>
        </p:spPr>
      </p:sp>
      <p:sp>
        <p:nvSpPr>
          <p:cNvPr id="68" name="Google Shape;68;p28"/>
          <p:cNvSpPr txBox="1">
            <a:spLocks noGrp="1"/>
          </p:cNvSpPr>
          <p:nvPr>
            <p:ph type="body" idx="1"/>
          </p:nvPr>
        </p:nvSpPr>
        <p:spPr>
          <a:xfrm>
            <a:off x="841248" y="2057400"/>
            <a:ext cx="3931920" cy="3810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45127" y="1828800"/>
            <a:ext cx="10515600" cy="43513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rödtext nivå ett…"/>
          <p:cNvSpPr txBox="1">
            <a:spLocks noGrp="1"/>
          </p:cNvSpPr>
          <p:nvPr>
            <p:ph type="body" idx="1" hasCustomPrompt="1"/>
          </p:nvPr>
        </p:nvSpPr>
        <p:spPr>
          <a:xfrm>
            <a:off x="654844" y="2080617"/>
            <a:ext cx="10882313" cy="428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Diabildspunkttext</a:t>
            </a:r>
          </a:p>
          <a:p>
            <a:pPr lvl="1"/>
            <a:endParaRPr/>
          </a:p>
          <a:p>
            <a:pPr lvl="2"/>
            <a:endParaRPr/>
          </a:p>
          <a:p>
            <a:pPr lvl="3"/>
            <a:endParaRPr/>
          </a:p>
          <a:p>
            <a:pPr lvl="4"/>
            <a:endParaRPr/>
          </a:p>
        </p:txBody>
      </p:sp>
      <p:sp>
        <p:nvSpPr>
          <p:cNvPr id="3" name="Diabildstitel"/>
          <p:cNvSpPr txBox="1">
            <a:spLocks noGrp="1"/>
          </p:cNvSpPr>
          <p:nvPr>
            <p:ph type="title" hasCustomPrompt="1"/>
          </p:nvPr>
        </p:nvSpPr>
        <p:spPr>
          <a:xfrm>
            <a:off x="654844" y="309562"/>
            <a:ext cx="10882313" cy="7143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Diabilds­titel</a:t>
            </a:r>
          </a:p>
        </p:txBody>
      </p:sp>
      <p:sp>
        <p:nvSpPr>
          <p:cNvPr id="4" name="Diabildsnummer"/>
          <p:cNvSpPr txBox="1">
            <a:spLocks noGrp="1"/>
          </p:cNvSpPr>
          <p:nvPr>
            <p:ph type="sldNum" sz="quarter" idx="2"/>
          </p:nvPr>
        </p:nvSpPr>
        <p:spPr>
          <a:xfrm>
            <a:off x="5953188" y="6441815"/>
            <a:ext cx="245260" cy="243272"/>
          </a:xfrm>
          <a:prstGeom prst="rect">
            <a:avLst/>
          </a:prstGeom>
          <a:ln w="12700">
            <a:miter lim="400000"/>
          </a:ln>
        </p:spPr>
        <p:txBody>
          <a:bodyPr wrap="none" lIns="50800" tIns="50800" rIns="50800" bIns="50800" anchor="b">
            <a:spAutoFit/>
          </a:bodyPr>
          <a:lstStyle>
            <a:lvl1pPr defTabSz="410751">
              <a:defRPr sz="914">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747941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xStyles>
    <p:titleStyle>
      <a:lvl1pPr marL="0" marR="0" indent="0" algn="l" defTabSz="1219126" rtl="0" latinLnBrk="0">
        <a:lnSpc>
          <a:spcPct val="80000"/>
        </a:lnSpc>
        <a:spcBef>
          <a:spcPts val="0"/>
        </a:spcBef>
        <a:spcAft>
          <a:spcPts val="0"/>
        </a:spcAft>
        <a:buClrTx/>
        <a:buSzTx/>
        <a:buFontTx/>
        <a:buNone/>
        <a:tabLst/>
        <a:defRPr sz="4219" b="1" i="0" u="none" strike="noStrike" cap="none" spc="-84" baseline="0">
          <a:solidFill>
            <a:srgbClr val="000000"/>
          </a:solidFill>
          <a:uFillTx/>
          <a:latin typeface="+mn-lt"/>
          <a:ea typeface="+mn-ea"/>
          <a:cs typeface="+mn-cs"/>
          <a:sym typeface="Helvetica Neue"/>
        </a:defRPr>
      </a:lvl1pPr>
      <a:lvl2pPr marL="0" marR="0" indent="321457" algn="l" defTabSz="1219126" rtl="0" latinLnBrk="0">
        <a:lnSpc>
          <a:spcPct val="80000"/>
        </a:lnSpc>
        <a:spcBef>
          <a:spcPts val="0"/>
        </a:spcBef>
        <a:spcAft>
          <a:spcPts val="0"/>
        </a:spcAft>
        <a:buClrTx/>
        <a:buSzTx/>
        <a:buFontTx/>
        <a:buNone/>
        <a:tabLst/>
        <a:defRPr sz="4219" b="1" i="0" u="none" strike="noStrike" cap="none" spc="-84" baseline="0">
          <a:solidFill>
            <a:srgbClr val="000000"/>
          </a:solidFill>
          <a:uFillTx/>
          <a:latin typeface="+mn-lt"/>
          <a:ea typeface="+mn-ea"/>
          <a:cs typeface="+mn-cs"/>
          <a:sym typeface="Helvetica Neue"/>
        </a:defRPr>
      </a:lvl2pPr>
      <a:lvl3pPr marL="0" marR="0" indent="642915" algn="l" defTabSz="1219126" rtl="0" latinLnBrk="0">
        <a:lnSpc>
          <a:spcPct val="80000"/>
        </a:lnSpc>
        <a:spcBef>
          <a:spcPts val="0"/>
        </a:spcBef>
        <a:spcAft>
          <a:spcPts val="0"/>
        </a:spcAft>
        <a:buClrTx/>
        <a:buSzTx/>
        <a:buFontTx/>
        <a:buNone/>
        <a:tabLst/>
        <a:defRPr sz="4219" b="1" i="0" u="none" strike="noStrike" cap="none" spc="-84" baseline="0">
          <a:solidFill>
            <a:srgbClr val="000000"/>
          </a:solidFill>
          <a:uFillTx/>
          <a:latin typeface="+mn-lt"/>
          <a:ea typeface="+mn-ea"/>
          <a:cs typeface="+mn-cs"/>
          <a:sym typeface="Helvetica Neue"/>
        </a:defRPr>
      </a:lvl3pPr>
      <a:lvl4pPr marL="0" marR="0" indent="964372" algn="l" defTabSz="1219126" rtl="0" latinLnBrk="0">
        <a:lnSpc>
          <a:spcPct val="80000"/>
        </a:lnSpc>
        <a:spcBef>
          <a:spcPts val="0"/>
        </a:spcBef>
        <a:spcAft>
          <a:spcPts val="0"/>
        </a:spcAft>
        <a:buClrTx/>
        <a:buSzTx/>
        <a:buFontTx/>
        <a:buNone/>
        <a:tabLst/>
        <a:defRPr sz="4219" b="1" i="0" u="none" strike="noStrike" cap="none" spc="-84" baseline="0">
          <a:solidFill>
            <a:srgbClr val="000000"/>
          </a:solidFill>
          <a:uFillTx/>
          <a:latin typeface="+mn-lt"/>
          <a:ea typeface="+mn-ea"/>
          <a:cs typeface="+mn-cs"/>
          <a:sym typeface="Helvetica Neue"/>
        </a:defRPr>
      </a:lvl4pPr>
      <a:lvl5pPr marL="0" marR="0" indent="1285829" algn="l" defTabSz="1219126" rtl="0" latinLnBrk="0">
        <a:lnSpc>
          <a:spcPct val="80000"/>
        </a:lnSpc>
        <a:spcBef>
          <a:spcPts val="0"/>
        </a:spcBef>
        <a:spcAft>
          <a:spcPts val="0"/>
        </a:spcAft>
        <a:buClrTx/>
        <a:buSzTx/>
        <a:buFontTx/>
        <a:buNone/>
        <a:tabLst/>
        <a:defRPr sz="4219" b="1" i="0" u="none" strike="noStrike" cap="none" spc="-84" baseline="0">
          <a:solidFill>
            <a:srgbClr val="000000"/>
          </a:solidFill>
          <a:uFillTx/>
          <a:latin typeface="+mn-lt"/>
          <a:ea typeface="+mn-ea"/>
          <a:cs typeface="+mn-cs"/>
          <a:sym typeface="Helvetica Neue"/>
        </a:defRPr>
      </a:lvl5pPr>
      <a:lvl6pPr marL="0" marR="0" indent="1607287" algn="l" defTabSz="1219126" rtl="0" latinLnBrk="0">
        <a:lnSpc>
          <a:spcPct val="80000"/>
        </a:lnSpc>
        <a:spcBef>
          <a:spcPts val="0"/>
        </a:spcBef>
        <a:spcAft>
          <a:spcPts val="0"/>
        </a:spcAft>
        <a:buClrTx/>
        <a:buSzTx/>
        <a:buFontTx/>
        <a:buNone/>
        <a:tabLst/>
        <a:defRPr sz="4219" b="1" i="0" u="none" strike="noStrike" cap="none" spc="-84" baseline="0">
          <a:solidFill>
            <a:srgbClr val="000000"/>
          </a:solidFill>
          <a:uFillTx/>
          <a:latin typeface="+mn-lt"/>
          <a:ea typeface="+mn-ea"/>
          <a:cs typeface="+mn-cs"/>
          <a:sym typeface="Helvetica Neue"/>
        </a:defRPr>
      </a:lvl6pPr>
      <a:lvl7pPr marL="0" marR="0" indent="1928744" algn="l" defTabSz="1219126" rtl="0" latinLnBrk="0">
        <a:lnSpc>
          <a:spcPct val="80000"/>
        </a:lnSpc>
        <a:spcBef>
          <a:spcPts val="0"/>
        </a:spcBef>
        <a:spcAft>
          <a:spcPts val="0"/>
        </a:spcAft>
        <a:buClrTx/>
        <a:buSzTx/>
        <a:buFontTx/>
        <a:buNone/>
        <a:tabLst/>
        <a:defRPr sz="4219" b="1" i="0" u="none" strike="noStrike" cap="none" spc="-84" baseline="0">
          <a:solidFill>
            <a:srgbClr val="000000"/>
          </a:solidFill>
          <a:uFillTx/>
          <a:latin typeface="+mn-lt"/>
          <a:ea typeface="+mn-ea"/>
          <a:cs typeface="+mn-cs"/>
          <a:sym typeface="Helvetica Neue"/>
        </a:defRPr>
      </a:lvl7pPr>
      <a:lvl8pPr marL="0" marR="0" indent="2250201" algn="l" defTabSz="1219126" rtl="0" latinLnBrk="0">
        <a:lnSpc>
          <a:spcPct val="80000"/>
        </a:lnSpc>
        <a:spcBef>
          <a:spcPts val="0"/>
        </a:spcBef>
        <a:spcAft>
          <a:spcPts val="0"/>
        </a:spcAft>
        <a:buClrTx/>
        <a:buSzTx/>
        <a:buFontTx/>
        <a:buNone/>
        <a:tabLst/>
        <a:defRPr sz="4219" b="1" i="0" u="none" strike="noStrike" cap="none" spc="-84" baseline="0">
          <a:solidFill>
            <a:srgbClr val="000000"/>
          </a:solidFill>
          <a:uFillTx/>
          <a:latin typeface="+mn-lt"/>
          <a:ea typeface="+mn-ea"/>
          <a:cs typeface="+mn-cs"/>
          <a:sym typeface="Helvetica Neue"/>
        </a:defRPr>
      </a:lvl8pPr>
      <a:lvl9pPr marL="0" marR="0" indent="2571659" algn="l" defTabSz="1219126" rtl="0" latinLnBrk="0">
        <a:lnSpc>
          <a:spcPct val="80000"/>
        </a:lnSpc>
        <a:spcBef>
          <a:spcPts val="0"/>
        </a:spcBef>
        <a:spcAft>
          <a:spcPts val="0"/>
        </a:spcAft>
        <a:buClrTx/>
        <a:buSzTx/>
        <a:buFontTx/>
        <a:buNone/>
        <a:tabLst/>
        <a:defRPr sz="4219" b="1" i="0" u="none" strike="noStrike" cap="none" spc="-84" baseline="0">
          <a:solidFill>
            <a:srgbClr val="000000"/>
          </a:solidFill>
          <a:uFillTx/>
          <a:latin typeface="+mn-lt"/>
          <a:ea typeface="+mn-ea"/>
          <a:cs typeface="+mn-cs"/>
          <a:sym typeface="Helvetica Neue"/>
        </a:defRPr>
      </a:lvl9pPr>
    </p:titleStyle>
    <p:bodyStyle>
      <a:lvl1pPr marL="267881" marR="0" indent="-267881" algn="l" defTabSz="1219126" rtl="0" latinLnBrk="0">
        <a:lnSpc>
          <a:spcPct val="90000"/>
        </a:lnSpc>
        <a:spcBef>
          <a:spcPts val="2250"/>
        </a:spcBef>
        <a:spcAft>
          <a:spcPts val="0"/>
        </a:spcAft>
        <a:buClrTx/>
        <a:buSzPct val="123000"/>
        <a:buFontTx/>
        <a:buChar char="•"/>
        <a:tabLst/>
        <a:defRPr sz="2109" b="0" i="0" u="none" strike="noStrike" cap="none" spc="0" baseline="0">
          <a:solidFill>
            <a:srgbClr val="000000"/>
          </a:solidFill>
          <a:uFillTx/>
          <a:latin typeface="+mn-lt"/>
          <a:ea typeface="+mn-ea"/>
          <a:cs typeface="+mn-cs"/>
          <a:sym typeface="Helvetica Neue"/>
        </a:defRPr>
      </a:lvl1pPr>
      <a:lvl2pPr marL="535762" marR="0" indent="-267881" algn="l" defTabSz="1219126" rtl="0" latinLnBrk="0">
        <a:lnSpc>
          <a:spcPct val="90000"/>
        </a:lnSpc>
        <a:spcBef>
          <a:spcPts val="2250"/>
        </a:spcBef>
        <a:spcAft>
          <a:spcPts val="0"/>
        </a:spcAft>
        <a:buClrTx/>
        <a:buSzPct val="123000"/>
        <a:buFontTx/>
        <a:buChar char="•"/>
        <a:tabLst/>
        <a:defRPr sz="2109" b="0" i="0" u="none" strike="noStrike" cap="none" spc="0" baseline="0">
          <a:solidFill>
            <a:srgbClr val="000000"/>
          </a:solidFill>
          <a:uFillTx/>
          <a:latin typeface="+mn-lt"/>
          <a:ea typeface="+mn-ea"/>
          <a:cs typeface="+mn-cs"/>
          <a:sym typeface="Helvetica Neue"/>
        </a:defRPr>
      </a:lvl2pPr>
      <a:lvl3pPr marL="803643" marR="0" indent="-267881" algn="l" defTabSz="1219126" rtl="0" latinLnBrk="0">
        <a:lnSpc>
          <a:spcPct val="90000"/>
        </a:lnSpc>
        <a:spcBef>
          <a:spcPts val="2250"/>
        </a:spcBef>
        <a:spcAft>
          <a:spcPts val="0"/>
        </a:spcAft>
        <a:buClrTx/>
        <a:buSzPct val="123000"/>
        <a:buFontTx/>
        <a:buChar char="•"/>
        <a:tabLst/>
        <a:defRPr sz="2109" b="0" i="0" u="none" strike="noStrike" cap="none" spc="0" baseline="0">
          <a:solidFill>
            <a:srgbClr val="000000"/>
          </a:solidFill>
          <a:uFillTx/>
          <a:latin typeface="+mn-lt"/>
          <a:ea typeface="+mn-ea"/>
          <a:cs typeface="+mn-cs"/>
          <a:sym typeface="Helvetica Neue"/>
        </a:defRPr>
      </a:lvl3pPr>
      <a:lvl4pPr marL="1071524" marR="0" indent="-267881" algn="l" defTabSz="1219126" rtl="0" latinLnBrk="0">
        <a:lnSpc>
          <a:spcPct val="90000"/>
        </a:lnSpc>
        <a:spcBef>
          <a:spcPts val="2250"/>
        </a:spcBef>
        <a:spcAft>
          <a:spcPts val="0"/>
        </a:spcAft>
        <a:buClrTx/>
        <a:buSzPct val="123000"/>
        <a:buFontTx/>
        <a:buChar char="•"/>
        <a:tabLst/>
        <a:defRPr sz="2109" b="0" i="0" u="none" strike="noStrike" cap="none" spc="0" baseline="0">
          <a:solidFill>
            <a:srgbClr val="000000"/>
          </a:solidFill>
          <a:uFillTx/>
          <a:latin typeface="+mn-lt"/>
          <a:ea typeface="+mn-ea"/>
          <a:cs typeface="+mn-cs"/>
          <a:sym typeface="Helvetica Neue"/>
        </a:defRPr>
      </a:lvl4pPr>
      <a:lvl5pPr marL="1339406" marR="0" indent="-267881" algn="l" defTabSz="1219126" rtl="0" latinLnBrk="0">
        <a:lnSpc>
          <a:spcPct val="90000"/>
        </a:lnSpc>
        <a:spcBef>
          <a:spcPts val="2250"/>
        </a:spcBef>
        <a:spcAft>
          <a:spcPts val="0"/>
        </a:spcAft>
        <a:buClrTx/>
        <a:buSzPct val="123000"/>
        <a:buFontTx/>
        <a:buChar char="•"/>
        <a:tabLst/>
        <a:defRPr sz="2109" b="0" i="0" u="none" strike="noStrike" cap="none" spc="0" baseline="0">
          <a:solidFill>
            <a:srgbClr val="000000"/>
          </a:solidFill>
          <a:uFillTx/>
          <a:latin typeface="+mn-lt"/>
          <a:ea typeface="+mn-ea"/>
          <a:cs typeface="+mn-cs"/>
          <a:sym typeface="Helvetica Neue"/>
        </a:defRPr>
      </a:lvl5pPr>
      <a:lvl6pPr marL="1607287" marR="0" indent="-267881" algn="l" defTabSz="1219126" rtl="0" latinLnBrk="0">
        <a:lnSpc>
          <a:spcPct val="90000"/>
        </a:lnSpc>
        <a:spcBef>
          <a:spcPts val="2250"/>
        </a:spcBef>
        <a:spcAft>
          <a:spcPts val="0"/>
        </a:spcAft>
        <a:buClrTx/>
        <a:buSzPct val="123000"/>
        <a:buFontTx/>
        <a:buChar char="•"/>
        <a:tabLst/>
        <a:defRPr sz="2109" b="0" i="0" u="none" strike="noStrike" cap="none" spc="0" baseline="0">
          <a:solidFill>
            <a:srgbClr val="000000"/>
          </a:solidFill>
          <a:uFillTx/>
          <a:latin typeface="+mn-lt"/>
          <a:ea typeface="+mn-ea"/>
          <a:cs typeface="+mn-cs"/>
          <a:sym typeface="Helvetica Neue"/>
        </a:defRPr>
      </a:lvl6pPr>
      <a:lvl7pPr marL="1875168" marR="0" indent="-267881" algn="l" defTabSz="1219126" rtl="0" latinLnBrk="0">
        <a:lnSpc>
          <a:spcPct val="90000"/>
        </a:lnSpc>
        <a:spcBef>
          <a:spcPts val="2250"/>
        </a:spcBef>
        <a:spcAft>
          <a:spcPts val="0"/>
        </a:spcAft>
        <a:buClrTx/>
        <a:buSzPct val="123000"/>
        <a:buFontTx/>
        <a:buChar char="•"/>
        <a:tabLst/>
        <a:defRPr sz="2109" b="0" i="0" u="none" strike="noStrike" cap="none" spc="0" baseline="0">
          <a:solidFill>
            <a:srgbClr val="000000"/>
          </a:solidFill>
          <a:uFillTx/>
          <a:latin typeface="+mn-lt"/>
          <a:ea typeface="+mn-ea"/>
          <a:cs typeface="+mn-cs"/>
          <a:sym typeface="Helvetica Neue"/>
        </a:defRPr>
      </a:lvl7pPr>
      <a:lvl8pPr marL="2143049" marR="0" indent="-267881" algn="l" defTabSz="1219126" rtl="0" latinLnBrk="0">
        <a:lnSpc>
          <a:spcPct val="90000"/>
        </a:lnSpc>
        <a:spcBef>
          <a:spcPts val="2250"/>
        </a:spcBef>
        <a:spcAft>
          <a:spcPts val="0"/>
        </a:spcAft>
        <a:buClrTx/>
        <a:buSzPct val="123000"/>
        <a:buFontTx/>
        <a:buChar char="•"/>
        <a:tabLst/>
        <a:defRPr sz="2109" b="0" i="0" u="none" strike="noStrike" cap="none" spc="0" baseline="0">
          <a:solidFill>
            <a:srgbClr val="000000"/>
          </a:solidFill>
          <a:uFillTx/>
          <a:latin typeface="+mn-lt"/>
          <a:ea typeface="+mn-ea"/>
          <a:cs typeface="+mn-cs"/>
          <a:sym typeface="Helvetica Neue"/>
        </a:defRPr>
      </a:lvl8pPr>
      <a:lvl9pPr marL="2410930" marR="0" indent="-267881" algn="l" defTabSz="1219126" rtl="0" latinLnBrk="0">
        <a:lnSpc>
          <a:spcPct val="90000"/>
        </a:lnSpc>
        <a:spcBef>
          <a:spcPts val="2250"/>
        </a:spcBef>
        <a:spcAft>
          <a:spcPts val="0"/>
        </a:spcAft>
        <a:buClrTx/>
        <a:buSzPct val="123000"/>
        <a:buFontTx/>
        <a:buChar char="•"/>
        <a:tabLst/>
        <a:defRPr sz="2109" b="0" i="0" u="none" strike="noStrike" cap="none" spc="0" baseline="0">
          <a:solidFill>
            <a:srgbClr val="000000"/>
          </a:solidFill>
          <a:uFillTx/>
          <a:latin typeface="+mn-lt"/>
          <a:ea typeface="+mn-ea"/>
          <a:cs typeface="+mn-cs"/>
          <a:sym typeface="Helvetica Neue"/>
        </a:defRPr>
      </a:lvl9pPr>
    </p:bodyStyle>
    <p:otherStyle>
      <a:lvl1pPr marL="0" marR="0" indent="0" algn="ctr" defTabSz="410751" rtl="0" latinLnBrk="0">
        <a:lnSpc>
          <a:spcPct val="100000"/>
        </a:lnSpc>
        <a:spcBef>
          <a:spcPts val="0"/>
        </a:spcBef>
        <a:spcAft>
          <a:spcPts val="0"/>
        </a:spcAft>
        <a:buClrTx/>
        <a:buSzTx/>
        <a:buFontTx/>
        <a:buNone/>
        <a:tabLst/>
        <a:defRPr sz="914" b="0" i="0" u="none" strike="noStrike" cap="none" spc="0" baseline="0">
          <a:solidFill>
            <a:schemeClr val="tx1"/>
          </a:solidFill>
          <a:uFillTx/>
          <a:latin typeface="+mn-lt"/>
          <a:ea typeface="+mn-ea"/>
          <a:cs typeface="+mn-cs"/>
          <a:sym typeface="Helvetica Neue"/>
        </a:defRPr>
      </a:lvl1pPr>
      <a:lvl2pPr marL="0" marR="0" indent="321457" algn="ctr" defTabSz="410751" rtl="0" latinLnBrk="0">
        <a:lnSpc>
          <a:spcPct val="100000"/>
        </a:lnSpc>
        <a:spcBef>
          <a:spcPts val="0"/>
        </a:spcBef>
        <a:spcAft>
          <a:spcPts val="0"/>
        </a:spcAft>
        <a:buClrTx/>
        <a:buSzTx/>
        <a:buFontTx/>
        <a:buNone/>
        <a:tabLst/>
        <a:defRPr sz="914" b="0" i="0" u="none" strike="noStrike" cap="none" spc="0" baseline="0">
          <a:solidFill>
            <a:schemeClr val="tx1"/>
          </a:solidFill>
          <a:uFillTx/>
          <a:latin typeface="+mn-lt"/>
          <a:ea typeface="+mn-ea"/>
          <a:cs typeface="+mn-cs"/>
          <a:sym typeface="Helvetica Neue"/>
        </a:defRPr>
      </a:lvl2pPr>
      <a:lvl3pPr marL="0" marR="0" indent="642915" algn="ctr" defTabSz="410751" rtl="0" latinLnBrk="0">
        <a:lnSpc>
          <a:spcPct val="100000"/>
        </a:lnSpc>
        <a:spcBef>
          <a:spcPts val="0"/>
        </a:spcBef>
        <a:spcAft>
          <a:spcPts val="0"/>
        </a:spcAft>
        <a:buClrTx/>
        <a:buSzTx/>
        <a:buFontTx/>
        <a:buNone/>
        <a:tabLst/>
        <a:defRPr sz="914" b="0" i="0" u="none" strike="noStrike" cap="none" spc="0" baseline="0">
          <a:solidFill>
            <a:schemeClr val="tx1"/>
          </a:solidFill>
          <a:uFillTx/>
          <a:latin typeface="+mn-lt"/>
          <a:ea typeface="+mn-ea"/>
          <a:cs typeface="+mn-cs"/>
          <a:sym typeface="Helvetica Neue"/>
        </a:defRPr>
      </a:lvl3pPr>
      <a:lvl4pPr marL="0" marR="0" indent="964372" algn="ctr" defTabSz="410751" rtl="0" latinLnBrk="0">
        <a:lnSpc>
          <a:spcPct val="100000"/>
        </a:lnSpc>
        <a:spcBef>
          <a:spcPts val="0"/>
        </a:spcBef>
        <a:spcAft>
          <a:spcPts val="0"/>
        </a:spcAft>
        <a:buClrTx/>
        <a:buSzTx/>
        <a:buFontTx/>
        <a:buNone/>
        <a:tabLst/>
        <a:defRPr sz="914" b="0" i="0" u="none" strike="noStrike" cap="none" spc="0" baseline="0">
          <a:solidFill>
            <a:schemeClr val="tx1"/>
          </a:solidFill>
          <a:uFillTx/>
          <a:latin typeface="+mn-lt"/>
          <a:ea typeface="+mn-ea"/>
          <a:cs typeface="+mn-cs"/>
          <a:sym typeface="Helvetica Neue"/>
        </a:defRPr>
      </a:lvl4pPr>
      <a:lvl5pPr marL="0" marR="0" indent="1285829" algn="ctr" defTabSz="410751" rtl="0" latinLnBrk="0">
        <a:lnSpc>
          <a:spcPct val="100000"/>
        </a:lnSpc>
        <a:spcBef>
          <a:spcPts val="0"/>
        </a:spcBef>
        <a:spcAft>
          <a:spcPts val="0"/>
        </a:spcAft>
        <a:buClrTx/>
        <a:buSzTx/>
        <a:buFontTx/>
        <a:buNone/>
        <a:tabLst/>
        <a:defRPr sz="914" b="0" i="0" u="none" strike="noStrike" cap="none" spc="0" baseline="0">
          <a:solidFill>
            <a:schemeClr val="tx1"/>
          </a:solidFill>
          <a:uFillTx/>
          <a:latin typeface="+mn-lt"/>
          <a:ea typeface="+mn-ea"/>
          <a:cs typeface="+mn-cs"/>
          <a:sym typeface="Helvetica Neue"/>
        </a:defRPr>
      </a:lvl5pPr>
      <a:lvl6pPr marL="0" marR="0" indent="1607287" algn="ctr" defTabSz="410751" rtl="0" latinLnBrk="0">
        <a:lnSpc>
          <a:spcPct val="100000"/>
        </a:lnSpc>
        <a:spcBef>
          <a:spcPts val="0"/>
        </a:spcBef>
        <a:spcAft>
          <a:spcPts val="0"/>
        </a:spcAft>
        <a:buClrTx/>
        <a:buSzTx/>
        <a:buFontTx/>
        <a:buNone/>
        <a:tabLst/>
        <a:defRPr sz="914" b="0" i="0" u="none" strike="noStrike" cap="none" spc="0" baseline="0">
          <a:solidFill>
            <a:schemeClr val="tx1"/>
          </a:solidFill>
          <a:uFillTx/>
          <a:latin typeface="+mn-lt"/>
          <a:ea typeface="+mn-ea"/>
          <a:cs typeface="+mn-cs"/>
          <a:sym typeface="Helvetica Neue"/>
        </a:defRPr>
      </a:lvl6pPr>
      <a:lvl7pPr marL="0" marR="0" indent="1928744" algn="ctr" defTabSz="410751" rtl="0" latinLnBrk="0">
        <a:lnSpc>
          <a:spcPct val="100000"/>
        </a:lnSpc>
        <a:spcBef>
          <a:spcPts val="0"/>
        </a:spcBef>
        <a:spcAft>
          <a:spcPts val="0"/>
        </a:spcAft>
        <a:buClrTx/>
        <a:buSzTx/>
        <a:buFontTx/>
        <a:buNone/>
        <a:tabLst/>
        <a:defRPr sz="914" b="0" i="0" u="none" strike="noStrike" cap="none" spc="0" baseline="0">
          <a:solidFill>
            <a:schemeClr val="tx1"/>
          </a:solidFill>
          <a:uFillTx/>
          <a:latin typeface="+mn-lt"/>
          <a:ea typeface="+mn-ea"/>
          <a:cs typeface="+mn-cs"/>
          <a:sym typeface="Helvetica Neue"/>
        </a:defRPr>
      </a:lvl7pPr>
      <a:lvl8pPr marL="0" marR="0" indent="2250201" algn="ctr" defTabSz="410751" rtl="0" latinLnBrk="0">
        <a:lnSpc>
          <a:spcPct val="100000"/>
        </a:lnSpc>
        <a:spcBef>
          <a:spcPts val="0"/>
        </a:spcBef>
        <a:spcAft>
          <a:spcPts val="0"/>
        </a:spcAft>
        <a:buClrTx/>
        <a:buSzTx/>
        <a:buFontTx/>
        <a:buNone/>
        <a:tabLst/>
        <a:defRPr sz="914" b="0" i="0" u="none" strike="noStrike" cap="none" spc="0" baseline="0">
          <a:solidFill>
            <a:schemeClr val="tx1"/>
          </a:solidFill>
          <a:uFillTx/>
          <a:latin typeface="+mn-lt"/>
          <a:ea typeface="+mn-ea"/>
          <a:cs typeface="+mn-cs"/>
          <a:sym typeface="Helvetica Neue"/>
        </a:defRPr>
      </a:lvl8pPr>
      <a:lvl9pPr marL="0" marR="0" indent="2571659" algn="ctr" defTabSz="410751" rtl="0" latinLnBrk="0">
        <a:lnSpc>
          <a:spcPct val="100000"/>
        </a:lnSpc>
        <a:spcBef>
          <a:spcPts val="0"/>
        </a:spcBef>
        <a:spcAft>
          <a:spcPts val="0"/>
        </a:spcAft>
        <a:buClrTx/>
        <a:buSzTx/>
        <a:buFontTx/>
        <a:buNone/>
        <a:tabLst/>
        <a:defRPr sz="914"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ovrigt/2022-4-7865.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JVqlbGsZq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1459900" y="1110932"/>
            <a:ext cx="9376432" cy="1506926"/>
          </a:xfrm>
          <a:prstGeom prst="rect">
            <a:avLst/>
          </a:prstGeom>
          <a:noFill/>
          <a:ln>
            <a:noFill/>
          </a:ln>
        </p:spPr>
      </p:pic>
      <p:sp>
        <p:nvSpPr>
          <p:cNvPr id="102" name="Google Shape;102;p2"/>
          <p:cNvSpPr/>
          <p:nvPr/>
        </p:nvSpPr>
        <p:spPr>
          <a:xfrm>
            <a:off x="4383066" y="3331611"/>
            <a:ext cx="7358288"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400" b="0" i="0" u="none" strike="noStrike" cap="none">
                <a:solidFill>
                  <a:schemeClr val="dk1"/>
                </a:solidFill>
                <a:latin typeface="Verdana"/>
                <a:ea typeface="Verdana"/>
                <a:cs typeface="Verdana"/>
                <a:sym typeface="Verdana"/>
              </a:rPr>
              <a:t>Svenska Distriktsläkarföreningen (DLF) är en yrkesförening inom Läkarförbundet för specialistläkare inom primärvården, främst specialister i allmänmedicin.</a:t>
            </a:r>
            <a:endParaRPr/>
          </a:p>
          <a:p>
            <a:pPr marL="0" marR="0" lvl="0" indent="0" algn="l" rtl="0">
              <a:spcBef>
                <a:spcPts val="0"/>
              </a:spcBef>
              <a:spcAft>
                <a:spcPts val="0"/>
              </a:spcAft>
              <a:buNone/>
            </a:pPr>
            <a:endParaRPr sz="1400">
              <a:solidFill>
                <a:schemeClr val="dk1"/>
              </a:solidFill>
              <a:latin typeface="Verdana"/>
              <a:ea typeface="Verdana"/>
              <a:cs typeface="Verdana"/>
              <a:sym typeface="Verdana"/>
            </a:endParaRPr>
          </a:p>
          <a:p>
            <a:pPr marL="0" marR="0" lvl="0" indent="0" algn="l" rtl="0">
              <a:spcBef>
                <a:spcPts val="0"/>
              </a:spcBef>
              <a:spcAft>
                <a:spcPts val="0"/>
              </a:spcAft>
              <a:buNone/>
            </a:pPr>
            <a:r>
              <a:rPr lang="sv-SE" sz="1400">
                <a:solidFill>
                  <a:schemeClr val="dk1"/>
                </a:solidFill>
                <a:latin typeface="Verdana"/>
                <a:ea typeface="Verdana"/>
                <a:cs typeface="Verdana"/>
                <a:sym typeface="Verdana"/>
              </a:rPr>
              <a:t>DLF verkar för att utveckla allmänläkarnas villkor i primärvården genom att ta tillvara medlemmarnas intressen gällande arbetsmiljö, arbetsvillkor, löneutveckling, fortbildning </a:t>
            </a:r>
            <a:r>
              <a:rPr lang="sv-SE" sz="1400" err="1">
                <a:solidFill>
                  <a:schemeClr val="dk1"/>
                </a:solidFill>
                <a:latin typeface="Verdana"/>
                <a:ea typeface="Verdana"/>
                <a:cs typeface="Verdana"/>
                <a:sym typeface="Verdana"/>
              </a:rPr>
              <a:t>m.m</a:t>
            </a:r>
            <a:endParaRPr sz="1400">
              <a:solidFill>
                <a:schemeClr val="dk1"/>
              </a:solidFill>
              <a:latin typeface="Verdana"/>
              <a:ea typeface="Verdana"/>
              <a:cs typeface="Verdana"/>
              <a:sym typeface="Verdana"/>
            </a:endParaRPr>
          </a:p>
        </p:txBody>
      </p:sp>
      <p:pic>
        <p:nvPicPr>
          <p:cNvPr id="2050" name="Picture 2" descr="Förhandsgranskning av b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228" y="3331611"/>
            <a:ext cx="3576838" cy="14903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A85C20-F261-4009-6DBA-20454061472D}"/>
              </a:ext>
            </a:extLst>
          </p:cNvPr>
          <p:cNvSpPr>
            <a:spLocks noGrp="1"/>
          </p:cNvSpPr>
          <p:nvPr>
            <p:ph type="title"/>
          </p:nvPr>
        </p:nvSpPr>
        <p:spPr>
          <a:xfrm>
            <a:off x="845127" y="88669"/>
            <a:ext cx="10515600" cy="1325562"/>
          </a:xfrm>
        </p:spPr>
        <p:txBody>
          <a:bodyPr/>
          <a:lstStyle/>
          <a:p>
            <a:pPr algn="ctr"/>
            <a:r>
              <a:rPr lang="sv-SE"/>
              <a:t>Har vi läkarbrist i Sverige?</a:t>
            </a:r>
          </a:p>
        </p:txBody>
      </p:sp>
      <p:pic>
        <p:nvPicPr>
          <p:cNvPr id="4" name="Bildobjekt 4">
            <a:extLst>
              <a:ext uri="{FF2B5EF4-FFF2-40B4-BE49-F238E27FC236}">
                <a16:creationId xmlns:a16="http://schemas.microsoft.com/office/drawing/2014/main" id="{BFD41155-D285-70F5-0238-C7F1EC1A6938}"/>
              </a:ext>
            </a:extLst>
          </p:cNvPr>
          <p:cNvPicPr>
            <a:picLocks noChangeAspect="1"/>
          </p:cNvPicPr>
          <p:nvPr/>
        </p:nvPicPr>
        <p:blipFill>
          <a:blip r:embed="rId3"/>
          <a:stretch>
            <a:fillRect/>
          </a:stretch>
        </p:blipFill>
        <p:spPr>
          <a:xfrm>
            <a:off x="1634837" y="1114815"/>
            <a:ext cx="8603672" cy="5473496"/>
          </a:xfrm>
          <a:prstGeom prst="rect">
            <a:avLst/>
          </a:prstGeom>
        </p:spPr>
      </p:pic>
      <p:pic>
        <p:nvPicPr>
          <p:cNvPr id="5" name="Bildobjekt 5">
            <a:extLst>
              <a:ext uri="{FF2B5EF4-FFF2-40B4-BE49-F238E27FC236}">
                <a16:creationId xmlns:a16="http://schemas.microsoft.com/office/drawing/2014/main" id="{53B8122D-8957-3F45-BF3D-B993E7A78A43}"/>
              </a:ext>
            </a:extLst>
          </p:cNvPr>
          <p:cNvPicPr>
            <a:picLocks noChangeAspect="1"/>
          </p:cNvPicPr>
          <p:nvPr/>
        </p:nvPicPr>
        <p:blipFill>
          <a:blip r:embed="rId4"/>
          <a:stretch>
            <a:fillRect/>
          </a:stretch>
        </p:blipFill>
        <p:spPr>
          <a:xfrm>
            <a:off x="7234671" y="2316739"/>
            <a:ext cx="2571750" cy="257175"/>
          </a:xfrm>
          <a:prstGeom prst="rect">
            <a:avLst/>
          </a:prstGeom>
        </p:spPr>
      </p:pic>
      <p:sp>
        <p:nvSpPr>
          <p:cNvPr id="7" name="Ovaal 3">
            <a:extLst>
              <a:ext uri="{FF2B5EF4-FFF2-40B4-BE49-F238E27FC236}">
                <a16:creationId xmlns:a16="http://schemas.microsoft.com/office/drawing/2014/main" id="{83A2685B-3278-D410-6559-71505512275E}"/>
              </a:ext>
            </a:extLst>
          </p:cNvPr>
          <p:cNvSpPr/>
          <p:nvPr/>
        </p:nvSpPr>
        <p:spPr>
          <a:xfrm rot="8043361">
            <a:off x="2828819" y="5135816"/>
            <a:ext cx="750439" cy="2437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2565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EEC1E0-F439-DB96-7EEE-E36AE27E93F3}"/>
              </a:ext>
            </a:extLst>
          </p:cNvPr>
          <p:cNvSpPr>
            <a:spLocks noGrp="1"/>
          </p:cNvSpPr>
          <p:nvPr>
            <p:ph type="title"/>
          </p:nvPr>
        </p:nvSpPr>
        <p:spPr/>
        <p:txBody>
          <a:bodyPr/>
          <a:lstStyle/>
          <a:p>
            <a:pPr algn="ctr"/>
            <a:r>
              <a:rPr lang="sv-SE"/>
              <a:t>Vi har brist på generalister!</a:t>
            </a:r>
          </a:p>
        </p:txBody>
      </p:sp>
      <p:sp>
        <p:nvSpPr>
          <p:cNvPr id="3" name="Platshållare för text 2">
            <a:extLst>
              <a:ext uri="{FF2B5EF4-FFF2-40B4-BE49-F238E27FC236}">
                <a16:creationId xmlns:a16="http://schemas.microsoft.com/office/drawing/2014/main" id="{ED066D6D-3B04-1BE6-C981-C05E37DFAFA4}"/>
              </a:ext>
            </a:extLst>
          </p:cNvPr>
          <p:cNvSpPr>
            <a:spLocks noGrp="1"/>
          </p:cNvSpPr>
          <p:nvPr>
            <p:ph type="body" idx="1"/>
          </p:nvPr>
        </p:nvSpPr>
        <p:spPr/>
        <p:txBody>
          <a:bodyPr/>
          <a:lstStyle/>
          <a:p>
            <a:endParaRPr lang="sv-SE"/>
          </a:p>
        </p:txBody>
      </p:sp>
      <p:pic>
        <p:nvPicPr>
          <p:cNvPr id="4" name="Bildobjekt 4">
            <a:extLst>
              <a:ext uri="{FF2B5EF4-FFF2-40B4-BE49-F238E27FC236}">
                <a16:creationId xmlns:a16="http://schemas.microsoft.com/office/drawing/2014/main" id="{BB478537-33FE-0FD0-D18E-ABB960CC7849}"/>
              </a:ext>
            </a:extLst>
          </p:cNvPr>
          <p:cNvPicPr>
            <a:picLocks noChangeAspect="1"/>
          </p:cNvPicPr>
          <p:nvPr/>
        </p:nvPicPr>
        <p:blipFill>
          <a:blip r:embed="rId3"/>
          <a:stretch>
            <a:fillRect/>
          </a:stretch>
        </p:blipFill>
        <p:spPr>
          <a:xfrm>
            <a:off x="845128" y="1629102"/>
            <a:ext cx="11291454" cy="4555760"/>
          </a:xfrm>
          <a:prstGeom prst="rect">
            <a:avLst/>
          </a:prstGeom>
        </p:spPr>
      </p:pic>
      <p:pic>
        <p:nvPicPr>
          <p:cNvPr id="6" name="Afbeelding 2">
            <a:extLst>
              <a:ext uri="{FF2B5EF4-FFF2-40B4-BE49-F238E27FC236}">
                <a16:creationId xmlns:a16="http://schemas.microsoft.com/office/drawing/2014/main" id="{47903885-71A6-43D6-853C-2E308D7C895D}"/>
              </a:ext>
            </a:extLst>
          </p:cNvPr>
          <p:cNvPicPr>
            <a:picLocks noChangeAspect="1"/>
          </p:cNvPicPr>
          <p:nvPr/>
        </p:nvPicPr>
        <p:blipFill>
          <a:blip r:embed="rId4"/>
          <a:stretch>
            <a:fillRect/>
          </a:stretch>
        </p:blipFill>
        <p:spPr>
          <a:xfrm>
            <a:off x="8672179" y="4230320"/>
            <a:ext cx="615749" cy="627942"/>
          </a:xfrm>
          <a:prstGeom prst="rect">
            <a:avLst/>
          </a:prstGeom>
        </p:spPr>
      </p:pic>
    </p:spTree>
    <p:extLst>
      <p:ext uri="{BB962C8B-B14F-4D97-AF65-F5344CB8AC3E}">
        <p14:creationId xmlns:p14="http://schemas.microsoft.com/office/powerpoint/2010/main" val="1289444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4" descr="En bild som visar text&#10;&#10;Automatiskt genererad beskrivning">
            <a:extLst>
              <a:ext uri="{FF2B5EF4-FFF2-40B4-BE49-F238E27FC236}">
                <a16:creationId xmlns:a16="http://schemas.microsoft.com/office/drawing/2014/main" id="{BB846AB4-97C4-E3C8-6A7C-C9E1E43AD935}"/>
              </a:ext>
            </a:extLst>
          </p:cNvPr>
          <p:cNvPicPr>
            <a:picLocks noChangeAspect="1"/>
          </p:cNvPicPr>
          <p:nvPr/>
        </p:nvPicPr>
        <p:blipFill>
          <a:blip r:embed="rId2"/>
          <a:stretch>
            <a:fillRect/>
          </a:stretch>
        </p:blipFill>
        <p:spPr>
          <a:xfrm>
            <a:off x="734291" y="429566"/>
            <a:ext cx="10474035" cy="5985012"/>
          </a:xfrm>
          <a:prstGeom prst="rect">
            <a:avLst/>
          </a:prstGeom>
        </p:spPr>
      </p:pic>
      <p:sp>
        <p:nvSpPr>
          <p:cNvPr id="5" name="Rektangel: rundade hörn 4">
            <a:extLst>
              <a:ext uri="{FF2B5EF4-FFF2-40B4-BE49-F238E27FC236}">
                <a16:creationId xmlns:a16="http://schemas.microsoft.com/office/drawing/2014/main" id="{7576307D-179F-4A25-E92D-8CDF85653100}"/>
              </a:ext>
            </a:extLst>
          </p:cNvPr>
          <p:cNvSpPr/>
          <p:nvPr/>
        </p:nvSpPr>
        <p:spPr>
          <a:xfrm>
            <a:off x="796636" y="4346863"/>
            <a:ext cx="8728363" cy="69272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51123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16F932-8B91-867F-235D-F3B1F8CD673C}"/>
              </a:ext>
            </a:extLst>
          </p:cNvPr>
          <p:cNvSpPr>
            <a:spLocks noGrp="1"/>
          </p:cNvSpPr>
          <p:nvPr>
            <p:ph type="title"/>
          </p:nvPr>
        </p:nvSpPr>
        <p:spPr>
          <a:xfrm>
            <a:off x="471054" y="254924"/>
            <a:ext cx="10515600" cy="1325562"/>
          </a:xfrm>
        </p:spPr>
        <p:txBody>
          <a:bodyPr/>
          <a:lstStyle/>
          <a:p>
            <a:r>
              <a:rPr lang="sv-SE" b="1"/>
              <a:t>Behovet i Dalarna</a:t>
            </a:r>
          </a:p>
        </p:txBody>
      </p:sp>
      <p:sp>
        <p:nvSpPr>
          <p:cNvPr id="3" name="Platshållare för text 2">
            <a:extLst>
              <a:ext uri="{FF2B5EF4-FFF2-40B4-BE49-F238E27FC236}">
                <a16:creationId xmlns:a16="http://schemas.microsoft.com/office/drawing/2014/main" id="{FAC4F867-909D-A568-0D09-F8E1C22BBE54}"/>
              </a:ext>
            </a:extLst>
          </p:cNvPr>
          <p:cNvSpPr>
            <a:spLocks noGrp="1"/>
          </p:cNvSpPr>
          <p:nvPr>
            <p:ph type="body" idx="1"/>
          </p:nvPr>
        </p:nvSpPr>
        <p:spPr>
          <a:xfrm>
            <a:off x="471055" y="1399310"/>
            <a:ext cx="11651671" cy="5196463"/>
          </a:xfrm>
        </p:spPr>
        <p:txBody>
          <a:bodyPr>
            <a:normAutofit/>
          </a:bodyPr>
          <a:lstStyle/>
          <a:p>
            <a:pPr marL="114300" indent="0">
              <a:buNone/>
            </a:pPr>
            <a:r>
              <a:rPr lang="sv-SE"/>
              <a:t>288.310 antal invånare i Dalarna (221231, källa: SCB)</a:t>
            </a:r>
          </a:p>
          <a:p>
            <a:pPr marL="114300" indent="0">
              <a:buNone/>
            </a:pPr>
            <a:r>
              <a:rPr lang="sv-SE">
                <a:solidFill>
                  <a:schemeClr val="tx1"/>
                </a:solidFill>
              </a:rPr>
              <a:t>                  </a:t>
            </a:r>
            <a:r>
              <a:rPr lang="sv-SE" b="1">
                <a:solidFill>
                  <a:schemeClr val="tx1"/>
                </a:solidFill>
              </a:rPr>
              <a:t>262 heltidsarbetande specialistläkare i allmänmedicin</a:t>
            </a:r>
          </a:p>
          <a:p>
            <a:pPr marL="114300" indent="0">
              <a:buNone/>
            </a:pPr>
            <a:endParaRPr lang="sv-SE">
              <a:solidFill>
                <a:schemeClr val="tx1"/>
              </a:solidFill>
            </a:endParaRPr>
          </a:p>
          <a:p>
            <a:pPr marL="114300" indent="0">
              <a:buNone/>
            </a:pPr>
            <a:r>
              <a:rPr lang="sv-SE" b="1">
                <a:solidFill>
                  <a:schemeClr val="tx1"/>
                </a:solidFill>
              </a:rPr>
              <a:t>Hur många har vi?</a:t>
            </a:r>
          </a:p>
          <a:p>
            <a:pPr indent="-228600">
              <a:lnSpc>
                <a:spcPct val="100000"/>
              </a:lnSpc>
              <a:spcBef>
                <a:spcPts val="0"/>
              </a:spcBef>
              <a:buNone/>
            </a:pPr>
            <a:r>
              <a:rPr lang="sv-SE">
                <a:solidFill>
                  <a:schemeClr val="tx1"/>
                </a:solidFill>
              </a:rPr>
              <a:t>Oklart. Offentliga – privata vårdcentraler.</a:t>
            </a:r>
          </a:p>
          <a:p>
            <a:pPr indent="-228600">
              <a:lnSpc>
                <a:spcPct val="100000"/>
              </a:lnSpc>
              <a:spcBef>
                <a:spcPts val="0"/>
              </a:spcBef>
              <a:buNone/>
            </a:pPr>
            <a:r>
              <a:rPr lang="en-US" sz="2000"/>
              <a:t>  </a:t>
            </a:r>
          </a:p>
          <a:p>
            <a:pPr indent="-228600">
              <a:lnSpc>
                <a:spcPct val="100000"/>
              </a:lnSpc>
              <a:spcBef>
                <a:spcPts val="0"/>
              </a:spcBef>
              <a:buNone/>
            </a:pPr>
            <a:r>
              <a:rPr lang="en-US"/>
              <a:t>112 (2019) </a:t>
            </a:r>
            <a:r>
              <a:rPr lang="en-US" err="1"/>
              <a:t>enligt</a:t>
            </a:r>
            <a:r>
              <a:rPr lang="en-US"/>
              <a:t>  </a:t>
            </a:r>
            <a:r>
              <a:rPr lang="en-US" sz="2000" u="sng">
                <a:hlinkClick r:id="rId3"/>
              </a:rPr>
              <a:t>Socialstyrelsen och Nationella vårdkompetensrådets delredovisning (2022)</a:t>
            </a:r>
            <a:endParaRPr lang="en-US" sz="2000"/>
          </a:p>
          <a:p>
            <a:pPr indent="-228600">
              <a:lnSpc>
                <a:spcPct val="100000"/>
              </a:lnSpc>
              <a:spcBef>
                <a:spcPts val="0"/>
              </a:spcBef>
              <a:buNone/>
            </a:pPr>
            <a:endParaRPr lang="en-US" sz="1400" u="sng"/>
          </a:p>
          <a:p>
            <a:pPr indent="-228600">
              <a:lnSpc>
                <a:spcPct val="100000"/>
              </a:lnSpc>
              <a:spcBef>
                <a:spcPts val="0"/>
              </a:spcBef>
              <a:buNone/>
            </a:pPr>
            <a:r>
              <a:rPr lang="en-US" b="1">
                <a:solidFill>
                  <a:srgbClr val="0070C0"/>
                </a:solidFill>
              </a:rPr>
              <a:t>110</a:t>
            </a:r>
            <a:r>
              <a:rPr lang="en-US"/>
              <a:t>/84,9/</a:t>
            </a:r>
            <a:r>
              <a:rPr lang="en-US">
                <a:solidFill>
                  <a:srgbClr val="FF0000"/>
                </a:solidFill>
              </a:rPr>
              <a:t>89   </a:t>
            </a:r>
            <a:r>
              <a:rPr lang="en-US" err="1">
                <a:solidFill>
                  <a:schemeClr val="tx1"/>
                </a:solidFill>
              </a:rPr>
              <a:t>antal</a:t>
            </a:r>
            <a:r>
              <a:rPr lang="en-US">
                <a:solidFill>
                  <a:schemeClr val="tx1"/>
                </a:solidFill>
              </a:rPr>
              <a:t> </a:t>
            </a:r>
            <a:r>
              <a:rPr lang="en-US" err="1">
                <a:solidFill>
                  <a:schemeClr val="tx1"/>
                </a:solidFill>
              </a:rPr>
              <a:t>specialister</a:t>
            </a:r>
            <a:endParaRPr lang="en-US">
              <a:solidFill>
                <a:schemeClr val="tx1"/>
              </a:solidFill>
            </a:endParaRPr>
          </a:p>
          <a:p>
            <a:pPr indent="-228600">
              <a:lnSpc>
                <a:spcPct val="100000"/>
              </a:lnSpc>
              <a:spcBef>
                <a:spcPts val="0"/>
              </a:spcBef>
              <a:buNone/>
            </a:pPr>
            <a:r>
              <a:rPr lang="en-US" b="1">
                <a:solidFill>
                  <a:srgbClr val="0070C0"/>
                </a:solidFill>
              </a:rPr>
              <a:t>76</a:t>
            </a:r>
            <a:r>
              <a:rPr lang="en-US"/>
              <a:t>/72,7/</a:t>
            </a:r>
            <a:r>
              <a:rPr lang="en-US">
                <a:solidFill>
                  <a:srgbClr val="FF0000"/>
                </a:solidFill>
              </a:rPr>
              <a:t>78,6  </a:t>
            </a:r>
            <a:r>
              <a:rPr lang="en-US" err="1">
                <a:solidFill>
                  <a:schemeClr val="tx1"/>
                </a:solidFill>
              </a:rPr>
              <a:t>antal</a:t>
            </a:r>
            <a:r>
              <a:rPr lang="en-US">
                <a:solidFill>
                  <a:schemeClr val="tx1"/>
                </a:solidFill>
              </a:rPr>
              <a:t> </a:t>
            </a:r>
            <a:r>
              <a:rPr lang="en-US" err="1">
                <a:solidFill>
                  <a:schemeClr val="tx1"/>
                </a:solidFill>
              </a:rPr>
              <a:t>specialister</a:t>
            </a:r>
            <a:r>
              <a:rPr lang="en-US">
                <a:solidFill>
                  <a:schemeClr val="tx1"/>
                </a:solidFill>
              </a:rPr>
              <a:t> </a:t>
            </a:r>
            <a:r>
              <a:rPr lang="en-US" err="1">
                <a:solidFill>
                  <a:schemeClr val="tx1"/>
                </a:solidFill>
              </a:rPr>
              <a:t>omräknat</a:t>
            </a:r>
            <a:r>
              <a:rPr lang="en-US">
                <a:solidFill>
                  <a:schemeClr val="tx1"/>
                </a:solidFill>
              </a:rPr>
              <a:t> till </a:t>
            </a:r>
            <a:r>
              <a:rPr lang="en-US" err="1">
                <a:solidFill>
                  <a:schemeClr val="tx1"/>
                </a:solidFill>
              </a:rPr>
              <a:t>klinisk</a:t>
            </a:r>
            <a:r>
              <a:rPr lang="en-US">
                <a:solidFill>
                  <a:schemeClr val="tx1"/>
                </a:solidFill>
              </a:rPr>
              <a:t> </a:t>
            </a:r>
            <a:r>
              <a:rPr lang="en-US" err="1">
                <a:solidFill>
                  <a:schemeClr val="tx1"/>
                </a:solidFill>
              </a:rPr>
              <a:t>heltid</a:t>
            </a:r>
            <a:r>
              <a:rPr lang="en-US">
                <a:solidFill>
                  <a:schemeClr val="tx1"/>
                </a:solidFill>
              </a:rPr>
              <a:t> </a:t>
            </a:r>
          </a:p>
          <a:p>
            <a:pPr indent="-228600">
              <a:lnSpc>
                <a:spcPct val="100000"/>
              </a:lnSpc>
              <a:spcBef>
                <a:spcPts val="0"/>
              </a:spcBef>
              <a:buNone/>
            </a:pPr>
            <a:r>
              <a:rPr lang="en-US" sz="2000" b="1">
                <a:solidFill>
                  <a:srgbClr val="0070C0"/>
                </a:solidFill>
              </a:rPr>
              <a:t>2022</a:t>
            </a:r>
            <a:r>
              <a:rPr lang="en-US" sz="2000"/>
              <a:t>/2021/</a:t>
            </a:r>
            <a:r>
              <a:rPr lang="en-US" sz="2000">
                <a:solidFill>
                  <a:srgbClr val="FF0000"/>
                </a:solidFill>
              </a:rPr>
              <a:t>2020</a:t>
            </a:r>
          </a:p>
          <a:p>
            <a:pPr marL="114300" indent="0">
              <a:buNone/>
            </a:pPr>
            <a:r>
              <a:rPr lang="sv-SE" sz="2000"/>
              <a:t>  Källa: DLF:s årliga kompetensförsörjningsenkät till alla regioner i Sverige, </a:t>
            </a:r>
            <a:r>
              <a:rPr lang="sv-SE" sz="2000" err="1"/>
              <a:t>RD:s</a:t>
            </a:r>
            <a:r>
              <a:rPr lang="sv-SE" sz="2000"/>
              <a:t> egen redovisning</a:t>
            </a:r>
          </a:p>
          <a:p>
            <a:pPr indent="-228600">
              <a:lnSpc>
                <a:spcPct val="100000"/>
              </a:lnSpc>
              <a:spcBef>
                <a:spcPts val="0"/>
              </a:spcBef>
              <a:buNone/>
            </a:pPr>
            <a:endParaRPr lang="en-US" sz="1400" u="sng"/>
          </a:p>
        </p:txBody>
      </p:sp>
      <p:sp>
        <p:nvSpPr>
          <p:cNvPr id="4" name="Pil: höger 3">
            <a:extLst>
              <a:ext uri="{FF2B5EF4-FFF2-40B4-BE49-F238E27FC236}">
                <a16:creationId xmlns:a16="http://schemas.microsoft.com/office/drawing/2014/main" id="{D6A5BEA6-0EC4-4284-91FC-BC6D673DA35F}"/>
              </a:ext>
            </a:extLst>
          </p:cNvPr>
          <p:cNvSpPr/>
          <p:nvPr/>
        </p:nvSpPr>
        <p:spPr>
          <a:xfrm>
            <a:off x="1066799" y="1963881"/>
            <a:ext cx="817418"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40433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4" descr="En bild som visar text&#10;&#10;Automatiskt genererad beskrivning">
            <a:extLst>
              <a:ext uri="{FF2B5EF4-FFF2-40B4-BE49-F238E27FC236}">
                <a16:creationId xmlns:a16="http://schemas.microsoft.com/office/drawing/2014/main" id="{7FD382D2-6426-D352-6AE2-3D63BA3664CA}"/>
              </a:ext>
            </a:extLst>
          </p:cNvPr>
          <p:cNvPicPr>
            <a:picLocks noChangeAspect="1"/>
          </p:cNvPicPr>
          <p:nvPr/>
        </p:nvPicPr>
        <p:blipFill>
          <a:blip r:embed="rId2"/>
          <a:stretch>
            <a:fillRect/>
          </a:stretch>
        </p:blipFill>
        <p:spPr>
          <a:xfrm>
            <a:off x="484909" y="599376"/>
            <a:ext cx="2743200" cy="643902"/>
          </a:xfrm>
          <a:prstGeom prst="rect">
            <a:avLst/>
          </a:prstGeom>
        </p:spPr>
      </p:pic>
      <p:pic>
        <p:nvPicPr>
          <p:cNvPr id="5" name="Bildobjekt 5">
            <a:extLst>
              <a:ext uri="{FF2B5EF4-FFF2-40B4-BE49-F238E27FC236}">
                <a16:creationId xmlns:a16="http://schemas.microsoft.com/office/drawing/2014/main" id="{009893B9-3390-665B-A3F4-2F27A70A0035}"/>
              </a:ext>
            </a:extLst>
          </p:cNvPr>
          <p:cNvPicPr>
            <a:picLocks noChangeAspect="1"/>
          </p:cNvPicPr>
          <p:nvPr/>
        </p:nvPicPr>
        <p:blipFill>
          <a:blip r:embed="rId3"/>
          <a:stretch>
            <a:fillRect/>
          </a:stretch>
        </p:blipFill>
        <p:spPr>
          <a:xfrm>
            <a:off x="484910" y="1424050"/>
            <a:ext cx="4849090" cy="1834738"/>
          </a:xfrm>
          <a:prstGeom prst="rect">
            <a:avLst/>
          </a:prstGeom>
        </p:spPr>
      </p:pic>
      <p:pic>
        <p:nvPicPr>
          <p:cNvPr id="6" name="Bildobjekt 6" descr="En bild som visar text, inomhus, skärmbild&#10;&#10;Automatiskt genererad beskrivning">
            <a:extLst>
              <a:ext uri="{FF2B5EF4-FFF2-40B4-BE49-F238E27FC236}">
                <a16:creationId xmlns:a16="http://schemas.microsoft.com/office/drawing/2014/main" id="{029F052C-2995-1730-7A18-2F534D4FF157}"/>
              </a:ext>
            </a:extLst>
          </p:cNvPr>
          <p:cNvPicPr>
            <a:picLocks noChangeAspect="1"/>
          </p:cNvPicPr>
          <p:nvPr/>
        </p:nvPicPr>
        <p:blipFill>
          <a:blip r:embed="rId4"/>
          <a:stretch>
            <a:fillRect/>
          </a:stretch>
        </p:blipFill>
        <p:spPr>
          <a:xfrm>
            <a:off x="484910" y="3319924"/>
            <a:ext cx="3574472" cy="1825280"/>
          </a:xfrm>
          <a:prstGeom prst="rect">
            <a:avLst/>
          </a:prstGeom>
        </p:spPr>
      </p:pic>
      <p:pic>
        <p:nvPicPr>
          <p:cNvPr id="7" name="Bildobjekt 7" descr="En bild som visar text&#10;&#10;Automatiskt genererad beskrivning">
            <a:extLst>
              <a:ext uri="{FF2B5EF4-FFF2-40B4-BE49-F238E27FC236}">
                <a16:creationId xmlns:a16="http://schemas.microsoft.com/office/drawing/2014/main" id="{73AA7000-BFB7-3B0A-36CB-3941BAFB6BF2}"/>
              </a:ext>
            </a:extLst>
          </p:cNvPr>
          <p:cNvPicPr>
            <a:picLocks noChangeAspect="1"/>
          </p:cNvPicPr>
          <p:nvPr/>
        </p:nvPicPr>
        <p:blipFill>
          <a:blip r:embed="rId5"/>
          <a:stretch>
            <a:fillRect/>
          </a:stretch>
        </p:blipFill>
        <p:spPr>
          <a:xfrm>
            <a:off x="5444837" y="1428440"/>
            <a:ext cx="6691745" cy="4790829"/>
          </a:xfrm>
          <a:prstGeom prst="rect">
            <a:avLst/>
          </a:prstGeom>
        </p:spPr>
      </p:pic>
    </p:spTree>
    <p:extLst>
      <p:ext uri="{BB962C8B-B14F-4D97-AF65-F5344CB8AC3E}">
        <p14:creationId xmlns:p14="http://schemas.microsoft.com/office/powerpoint/2010/main" val="86184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CD7460-6994-6EB8-CCEC-655BA1DD7DD8}"/>
              </a:ext>
            </a:extLst>
          </p:cNvPr>
          <p:cNvSpPr>
            <a:spLocks noGrp="1"/>
          </p:cNvSpPr>
          <p:nvPr>
            <p:ph type="title"/>
          </p:nvPr>
        </p:nvSpPr>
        <p:spPr/>
        <p:txBody>
          <a:bodyPr/>
          <a:lstStyle/>
          <a:p>
            <a:r>
              <a:rPr lang="sv-SE" b="1"/>
              <a:t>Hur kommer vi till rätta med bristen på specialister i allmänmedicin?</a:t>
            </a:r>
          </a:p>
        </p:txBody>
      </p:sp>
      <p:sp>
        <p:nvSpPr>
          <p:cNvPr id="3" name="Platshållare för text 2">
            <a:extLst>
              <a:ext uri="{FF2B5EF4-FFF2-40B4-BE49-F238E27FC236}">
                <a16:creationId xmlns:a16="http://schemas.microsoft.com/office/drawing/2014/main" id="{30C25F6A-CA5C-7168-FE24-D3F8CA198053}"/>
              </a:ext>
            </a:extLst>
          </p:cNvPr>
          <p:cNvSpPr>
            <a:spLocks noGrp="1"/>
          </p:cNvSpPr>
          <p:nvPr>
            <p:ph type="body" idx="1"/>
          </p:nvPr>
        </p:nvSpPr>
        <p:spPr/>
        <p:txBody>
          <a:bodyPr/>
          <a:lstStyle/>
          <a:p>
            <a:pPr marL="114300" indent="0">
              <a:buNone/>
            </a:pPr>
            <a:r>
              <a:rPr lang="sv-SE" b="1"/>
              <a:t>En färdplan för att komma till riktvärde 1:1100 för fast läkarkontakt måste tas fram med prioritet</a:t>
            </a:r>
            <a:r>
              <a:rPr lang="sv-SE"/>
              <a:t>.</a:t>
            </a:r>
          </a:p>
          <a:p>
            <a:pPr marL="114300" indent="0">
              <a:buNone/>
            </a:pPr>
            <a:r>
              <a:rPr lang="sv-SE" sz="1000"/>
              <a:t>   </a:t>
            </a:r>
          </a:p>
          <a:p>
            <a:pPr lvl="1"/>
            <a:r>
              <a:rPr lang="sv-SE" sz="2800"/>
              <a:t>Listning på läkare, relationskontinuitet</a:t>
            </a:r>
          </a:p>
          <a:p>
            <a:pPr lvl="1"/>
            <a:r>
              <a:rPr lang="sv-SE" sz="2800"/>
              <a:t>Möjlighet att sätta max-tak för listning</a:t>
            </a:r>
          </a:p>
          <a:p>
            <a:pPr lvl="1"/>
            <a:r>
              <a:rPr lang="sv-SE" sz="2800"/>
              <a:t>Det ska löna sig att vara kontinuitetsbärare</a:t>
            </a:r>
          </a:p>
          <a:p>
            <a:pPr lvl="1"/>
            <a:r>
              <a:rPr lang="sv-SE" sz="2800"/>
              <a:t>Större autonomi under ansvar</a:t>
            </a:r>
          </a:p>
          <a:p>
            <a:pPr lvl="1"/>
            <a:r>
              <a:rPr lang="sv-SE" sz="2800"/>
              <a:t>Budget måste följa ansvar och uppdrag</a:t>
            </a:r>
          </a:p>
          <a:p>
            <a:pPr lvl="1"/>
            <a:endParaRPr lang="sv-SE"/>
          </a:p>
          <a:p>
            <a:pPr lvl="1"/>
            <a:r>
              <a:rPr lang="sv-SE" sz="2800"/>
              <a:t>Utbilda tillräckligt antal ST läkare i allmänmedicin</a:t>
            </a:r>
          </a:p>
          <a:p>
            <a:endParaRPr lang="sv-SE"/>
          </a:p>
          <a:p>
            <a:endParaRPr lang="sv-SE"/>
          </a:p>
          <a:p>
            <a:endParaRPr lang="sv-SE"/>
          </a:p>
        </p:txBody>
      </p:sp>
    </p:spTree>
    <p:extLst>
      <p:ext uri="{BB962C8B-B14F-4D97-AF65-F5344CB8AC3E}">
        <p14:creationId xmlns:p14="http://schemas.microsoft.com/office/powerpoint/2010/main" val="1854715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B6CF03-D3E2-D9C0-86C7-CA70B502B87A}"/>
              </a:ext>
            </a:extLst>
          </p:cNvPr>
          <p:cNvSpPr>
            <a:spLocks noGrp="1"/>
          </p:cNvSpPr>
          <p:nvPr>
            <p:ph type="title"/>
          </p:nvPr>
        </p:nvSpPr>
        <p:spPr/>
        <p:txBody>
          <a:bodyPr/>
          <a:lstStyle/>
          <a:p>
            <a:r>
              <a:rPr lang="sv-SE" b="1"/>
              <a:t>Vårdval</a:t>
            </a:r>
          </a:p>
        </p:txBody>
      </p:sp>
      <p:sp>
        <p:nvSpPr>
          <p:cNvPr id="3" name="Platshållare för text 2">
            <a:extLst>
              <a:ext uri="{FF2B5EF4-FFF2-40B4-BE49-F238E27FC236}">
                <a16:creationId xmlns:a16="http://schemas.microsoft.com/office/drawing/2014/main" id="{E8452A8A-AD07-E59C-A198-0D78AAA576A3}"/>
              </a:ext>
            </a:extLst>
          </p:cNvPr>
          <p:cNvSpPr>
            <a:spLocks noGrp="1"/>
          </p:cNvSpPr>
          <p:nvPr>
            <p:ph type="body" idx="1"/>
          </p:nvPr>
        </p:nvSpPr>
        <p:spPr/>
        <p:txBody>
          <a:bodyPr/>
          <a:lstStyle/>
          <a:p>
            <a:r>
              <a:rPr lang="sv-SE"/>
              <a:t>För att kunna planera rätt kräv uppgift om antal specialistläkare i allmänmedicin omräknat till heltid från alla enheter</a:t>
            </a:r>
          </a:p>
          <a:p>
            <a:r>
              <a:rPr lang="sv-SE"/>
              <a:t>Krav + budget på obligatorisk fortbildning för specialister i allmänmedicin</a:t>
            </a:r>
          </a:p>
          <a:p>
            <a:r>
              <a:rPr lang="sv-SE"/>
              <a:t>Utrymme för Forskning och Utveckling </a:t>
            </a:r>
          </a:p>
          <a:p>
            <a:r>
              <a:rPr lang="sv-SE"/>
              <a:t>Inga fler uppdrag utan budgetförhandling</a:t>
            </a:r>
          </a:p>
          <a:p>
            <a:r>
              <a:rPr lang="sv-SE"/>
              <a:t>Facklig samverkan kring uppdrag</a:t>
            </a:r>
          </a:p>
          <a:p>
            <a:endParaRPr lang="sv-SE"/>
          </a:p>
        </p:txBody>
      </p:sp>
    </p:spTree>
    <p:extLst>
      <p:ext uri="{BB962C8B-B14F-4D97-AF65-F5344CB8AC3E}">
        <p14:creationId xmlns:p14="http://schemas.microsoft.com/office/powerpoint/2010/main" val="316689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p:nvPr/>
        </p:nvSpPr>
        <p:spPr>
          <a:xfrm>
            <a:off x="805960" y="909899"/>
            <a:ext cx="8971085"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800">
                <a:solidFill>
                  <a:schemeClr val="dk1"/>
                </a:solidFill>
                <a:latin typeface="Calibri"/>
                <a:ea typeface="Calibri"/>
                <a:cs typeface="Calibri"/>
                <a:sym typeface="Calibri"/>
              </a:rPr>
              <a:t>SFAM/DLFs tänkargrupp, april 2022:</a:t>
            </a:r>
            <a:endParaRPr/>
          </a:p>
          <a:p>
            <a:pPr marL="0" marR="0" lvl="0" indent="0" algn="l" rtl="0">
              <a:spcBef>
                <a:spcPts val="0"/>
              </a:spcBef>
              <a:spcAft>
                <a:spcPts val="0"/>
              </a:spcAft>
              <a:buNone/>
            </a:pPr>
            <a:r>
              <a:rPr lang="sv-SE" sz="2800">
                <a:solidFill>
                  <a:schemeClr val="dk1"/>
                </a:solidFill>
                <a:latin typeface="Calibri"/>
                <a:ea typeface="Calibri"/>
                <a:cs typeface="Calibri"/>
                <a:sym typeface="Calibri"/>
              </a:rPr>
              <a:t>”Världens bästa primärvård – en sjukvårdsreform”</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sv-SE" sz="2800">
                <a:solidFill>
                  <a:schemeClr val="dk1"/>
                </a:solidFill>
                <a:latin typeface="Calibri"/>
                <a:ea typeface="Calibri"/>
                <a:cs typeface="Calibri"/>
                <a:sym typeface="Calibri"/>
              </a:rPr>
              <a:t>Konkreta förslag för fast läkare till alla 2027.</a:t>
            </a:r>
            <a:endParaRPr/>
          </a:p>
          <a:p>
            <a:pPr marL="0" marR="0" lvl="0" indent="0" algn="l" rtl="0">
              <a:spcBef>
                <a:spcPts val="0"/>
              </a:spcBef>
              <a:spcAft>
                <a:spcPts val="0"/>
              </a:spcAft>
              <a:buNone/>
            </a:pPr>
            <a:r>
              <a:rPr lang="sv-SE" sz="2800">
                <a:solidFill>
                  <a:schemeClr val="dk1"/>
                </a:solidFill>
                <a:latin typeface="Calibri"/>
                <a:ea typeface="Calibri"/>
                <a:cs typeface="Calibri"/>
                <a:sym typeface="Calibri"/>
              </a:rPr>
              <a:t>Fullt realistiskt om politisk vilja och </a:t>
            </a:r>
            <a:endParaRPr/>
          </a:p>
          <a:p>
            <a:pPr marL="0" marR="0" lvl="0" indent="0" algn="l" rtl="0">
              <a:spcBef>
                <a:spcPts val="0"/>
              </a:spcBef>
              <a:spcAft>
                <a:spcPts val="0"/>
              </a:spcAft>
              <a:buNone/>
            </a:pPr>
            <a:r>
              <a:rPr lang="sv-SE" sz="2800">
                <a:solidFill>
                  <a:schemeClr val="dk1"/>
                </a:solidFill>
                <a:latin typeface="Calibri"/>
                <a:ea typeface="Calibri"/>
                <a:cs typeface="Calibri"/>
                <a:sym typeface="Calibri"/>
              </a:rPr>
              <a:t>beslutsamhet finns!</a:t>
            </a:r>
            <a:endParaRPr sz="2800">
              <a:solidFill>
                <a:schemeClr val="dk1"/>
              </a:solidFill>
              <a:latin typeface="Calibri"/>
              <a:ea typeface="Calibri"/>
              <a:cs typeface="Calibri"/>
              <a:sym typeface="Calibri"/>
            </a:endParaRPr>
          </a:p>
        </p:txBody>
      </p:sp>
      <p:pic>
        <p:nvPicPr>
          <p:cNvPr id="248" name="Google Shape;248;p17"/>
          <p:cNvPicPr preferRelativeResize="0"/>
          <p:nvPr/>
        </p:nvPicPr>
        <p:blipFill rotWithShape="1">
          <a:blip r:embed="rId3">
            <a:alphaModFix/>
          </a:blip>
          <a:srcRect/>
          <a:stretch/>
        </p:blipFill>
        <p:spPr>
          <a:xfrm>
            <a:off x="8714063" y="311821"/>
            <a:ext cx="2324871" cy="3638093"/>
          </a:xfrm>
          <a:prstGeom prst="rect">
            <a:avLst/>
          </a:prstGeom>
          <a:noFill/>
          <a:ln w="9525" cap="flat" cmpd="sng">
            <a:solidFill>
              <a:schemeClr val="dk1"/>
            </a:solidFill>
            <a:prstDash val="solid"/>
            <a:round/>
            <a:headEnd type="none" w="sm" len="sm"/>
            <a:tailEnd type="none" w="sm" len="sm"/>
          </a:ln>
        </p:spPr>
      </p:pic>
      <p:pic>
        <p:nvPicPr>
          <p:cNvPr id="2" name="Bildobjekt 2" descr="En bild som visar text&#10;&#10;Automatiskt genererad beskrivning">
            <a:extLst>
              <a:ext uri="{FF2B5EF4-FFF2-40B4-BE49-F238E27FC236}">
                <a16:creationId xmlns:a16="http://schemas.microsoft.com/office/drawing/2014/main" id="{A50A55C2-4EFE-E8A0-3F98-0E0B355E7976}"/>
              </a:ext>
            </a:extLst>
          </p:cNvPr>
          <p:cNvPicPr>
            <a:picLocks noChangeAspect="1"/>
          </p:cNvPicPr>
          <p:nvPr/>
        </p:nvPicPr>
        <p:blipFill>
          <a:blip r:embed="rId4"/>
          <a:stretch>
            <a:fillRect/>
          </a:stretch>
        </p:blipFill>
        <p:spPr>
          <a:xfrm>
            <a:off x="803563" y="3946791"/>
            <a:ext cx="6954981" cy="2497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pecialists and GPs, though sometimes perceived as opposites, are inextricably dependent on each others’ skills and, crucially, most are keenly aware of the extent of this interdependency. GPs can only work safely to the limits of their knowledge and ski"/>
          <p:cNvSpPr txBox="1"/>
          <p:nvPr/>
        </p:nvSpPr>
        <p:spPr>
          <a:xfrm>
            <a:off x="2094344" y="2141587"/>
            <a:ext cx="8003312" cy="34054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l" defTabSz="457200">
              <a:spcBef>
                <a:spcPts val="1200"/>
              </a:spcBef>
              <a:defRPr sz="2800">
                <a:solidFill>
                  <a:srgbClr val="000000"/>
                </a:solidFill>
              </a:defRPr>
            </a:lvl1pPr>
          </a:lstStyle>
          <a:p>
            <a:pPr defTabSz="321457" hangingPunct="0">
              <a:spcBef>
                <a:spcPts val="844"/>
              </a:spcBef>
              <a:buClrTx/>
            </a:pPr>
            <a:r>
              <a:rPr sz="1969">
                <a:latin typeface="Helvetica Neue"/>
                <a:sym typeface="Helvetica Neue"/>
              </a:rPr>
              <a:t>Specialists and GPs, though sometimes perceived as opposites, are inextricably dependent on each others’ skills and, crucially, most are keenly aware of the extent of this interdependency. </a:t>
            </a:r>
            <a:r>
              <a:rPr sz="1969" b="1">
                <a:latin typeface="Helvetica Neue"/>
                <a:sym typeface="Helvetica Neue"/>
              </a:rPr>
              <a:t>GPs can only work safely to the limits of their knowledge and skill if they can refer easily and promptly to their specialist colleagues when those limits are reached. Specialists can only use their skills maximally if they are enabled to work with a highly selected population for whom their particular skills are appropriate.</a:t>
            </a:r>
            <a:r>
              <a:rPr sz="1969">
                <a:latin typeface="Helvetica Neue"/>
                <a:sym typeface="Helvetica Neue"/>
              </a:rPr>
              <a:t> There is an almost perfect complementarity between the two parts of the profession and the interface between GP and specialist care needs to be seen primarily as a means of extending the effectiveness of both. </a:t>
            </a:r>
          </a:p>
        </p:txBody>
      </p:sp>
      <p:sp>
        <p:nvSpPr>
          <p:cNvPr id="152" name="Divided we fail"/>
          <p:cNvSpPr txBox="1"/>
          <p:nvPr/>
        </p:nvSpPr>
        <p:spPr>
          <a:xfrm>
            <a:off x="4207907" y="765850"/>
            <a:ext cx="3666389" cy="695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defTabSz="1219126" hangingPunct="0">
              <a:lnSpc>
                <a:spcPct val="80000"/>
              </a:lnSpc>
              <a:buClrTx/>
              <a:defRPr sz="6000" b="1" spc="-119">
                <a:solidFill>
                  <a:srgbClr val="000000"/>
                </a:solidFill>
              </a:defRPr>
            </a:pPr>
            <a:r>
              <a:rPr sz="4219" b="1" spc="-84">
                <a:latin typeface="Helvetica Neue"/>
                <a:sym typeface="Helvetica Neue"/>
              </a:rPr>
              <a:t>Divided we fail</a:t>
            </a:r>
          </a:p>
          <a:p>
            <a:pPr defTabSz="1219126" hangingPunct="0">
              <a:lnSpc>
                <a:spcPct val="80000"/>
              </a:lnSpc>
              <a:buClrTx/>
              <a:defRPr sz="6000" b="1" spc="-119">
                <a:solidFill>
                  <a:srgbClr val="000000"/>
                </a:solidFill>
              </a:defRPr>
            </a:pPr>
            <a:endParaRPr sz="844" b="1" spc="-17">
              <a:latin typeface="Helvetica Neue"/>
              <a:sym typeface="Helvetica Neue"/>
            </a:endParaRPr>
          </a:p>
        </p:txBody>
      </p:sp>
      <p:sp>
        <p:nvSpPr>
          <p:cNvPr id="153" name="Clinical Medicine 2011, Vol 11, No 6: 576–86"/>
          <p:cNvSpPr txBox="1"/>
          <p:nvPr/>
        </p:nvSpPr>
        <p:spPr>
          <a:xfrm>
            <a:off x="6689748" y="6188050"/>
            <a:ext cx="3730188" cy="288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defTabSz="321457" hangingPunct="0">
              <a:spcBef>
                <a:spcPts val="844"/>
              </a:spcBef>
              <a:buClrTx/>
              <a:defRPr sz="2000">
                <a:solidFill>
                  <a:srgbClr val="00BFFF"/>
                </a:solidFill>
                <a:latin typeface="Times Roman"/>
                <a:ea typeface="Times Roman"/>
                <a:cs typeface="Times Roman"/>
                <a:sym typeface="Times Roman"/>
              </a:defRPr>
            </a:pPr>
            <a:r>
              <a:rPr sz="1406" i="1">
                <a:solidFill>
                  <a:srgbClr val="00BFFF"/>
                </a:solidFill>
                <a:latin typeface="Times Roman"/>
                <a:sym typeface="Times Roman"/>
              </a:rPr>
              <a:t>Clinical Medicine </a:t>
            </a:r>
            <a:r>
              <a:rPr sz="1406">
                <a:solidFill>
                  <a:srgbClr val="00BFFF"/>
                </a:solidFill>
                <a:latin typeface="Times Roman"/>
                <a:sym typeface="Times Roman"/>
              </a:rPr>
              <a:t>2011, Vol 11, No 6: 576–86 </a:t>
            </a:r>
            <a:endParaRPr sz="1406">
              <a:latin typeface="Times Roman"/>
              <a:sym typeface="Times Roman"/>
            </a:endParaRPr>
          </a:p>
        </p:txBody>
      </p:sp>
      <p:sp>
        <p:nvSpPr>
          <p:cNvPr id="154" name="Iona Heath"/>
          <p:cNvSpPr txBox="1"/>
          <p:nvPr/>
        </p:nvSpPr>
        <p:spPr>
          <a:xfrm>
            <a:off x="7283421" y="1423264"/>
            <a:ext cx="772648" cy="2452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defTabSz="1219126" hangingPunct="0">
              <a:buClrTx/>
            </a:pPr>
            <a:r>
              <a:rPr sz="1125">
                <a:solidFill>
                  <a:srgbClr val="5E5E5E"/>
                </a:solidFill>
                <a:latin typeface="Helvetica Neue"/>
                <a:sym typeface="Helvetica Neue"/>
              </a:rPr>
              <a:t>Iona Heath</a:t>
            </a:r>
          </a:p>
        </p:txBody>
      </p:sp>
    </p:spTree>
    <p:extLst>
      <p:ext uri="{BB962C8B-B14F-4D97-AF65-F5344CB8AC3E}">
        <p14:creationId xmlns:p14="http://schemas.microsoft.com/office/powerpoint/2010/main" val="310153867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25886" y="1804678"/>
            <a:ext cx="11186428" cy="2321719"/>
          </a:xfrm>
        </p:spPr>
        <p:txBody>
          <a:bodyPr/>
          <a:lstStyle/>
          <a:p>
            <a:pPr algn="ctr"/>
            <a:r>
              <a:rPr lang="sv-SE"/>
              <a:t>Vad händer i Dalarna </a:t>
            </a:r>
            <a:br>
              <a:rPr lang="sv-SE"/>
            </a:br>
            <a:r>
              <a:rPr lang="sv-SE"/>
              <a:t>de kommande åren?</a:t>
            </a:r>
          </a:p>
        </p:txBody>
      </p:sp>
    </p:spTree>
    <p:extLst>
      <p:ext uri="{BB962C8B-B14F-4D97-AF65-F5344CB8AC3E}">
        <p14:creationId xmlns:p14="http://schemas.microsoft.com/office/powerpoint/2010/main" val="22920220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3383B3-6E74-CF21-26A1-953EC19F148D}"/>
              </a:ext>
            </a:extLst>
          </p:cNvPr>
          <p:cNvSpPr>
            <a:spLocks noGrp="1"/>
          </p:cNvSpPr>
          <p:nvPr>
            <p:ph type="title"/>
          </p:nvPr>
        </p:nvSpPr>
        <p:spPr/>
        <p:txBody>
          <a:bodyPr/>
          <a:lstStyle/>
          <a:p>
            <a:r>
              <a:rPr lang="sv-SE" b="1"/>
              <a:t>Agenda</a:t>
            </a:r>
          </a:p>
        </p:txBody>
      </p:sp>
      <p:sp>
        <p:nvSpPr>
          <p:cNvPr id="3" name="Platshållare för text 2">
            <a:extLst>
              <a:ext uri="{FF2B5EF4-FFF2-40B4-BE49-F238E27FC236}">
                <a16:creationId xmlns:a16="http://schemas.microsoft.com/office/drawing/2014/main" id="{35A4C73E-BB67-A2E6-58DA-1C400CFEFFAE}"/>
              </a:ext>
            </a:extLst>
          </p:cNvPr>
          <p:cNvSpPr>
            <a:spLocks noGrp="1"/>
          </p:cNvSpPr>
          <p:nvPr>
            <p:ph type="body" idx="1"/>
          </p:nvPr>
        </p:nvSpPr>
        <p:spPr/>
        <p:txBody>
          <a:bodyPr/>
          <a:lstStyle/>
          <a:p>
            <a:r>
              <a:rPr lang="sv-SE"/>
              <a:t>Introduktion</a:t>
            </a:r>
          </a:p>
          <a:p>
            <a:r>
              <a:rPr lang="sv-SE"/>
              <a:t>Kort om vår specialitet allmänmedicin</a:t>
            </a:r>
          </a:p>
          <a:p>
            <a:r>
              <a:rPr lang="sv-SE"/>
              <a:t>Nationellt riktvärde för fast läkarkontakt</a:t>
            </a:r>
          </a:p>
          <a:p>
            <a:r>
              <a:rPr lang="sv-SE"/>
              <a:t>Fortbildning för specialister i allmänmedicin</a:t>
            </a:r>
          </a:p>
          <a:p>
            <a:endParaRPr lang="sv-SE"/>
          </a:p>
          <a:p>
            <a:r>
              <a:rPr lang="sv-SE"/>
              <a:t>Har du frågor för oss?</a:t>
            </a:r>
          </a:p>
          <a:p>
            <a:endParaRPr lang="sv-SE"/>
          </a:p>
          <a:p>
            <a:endParaRPr lang="sv-SE"/>
          </a:p>
        </p:txBody>
      </p:sp>
    </p:spTree>
    <p:extLst>
      <p:ext uri="{BB962C8B-B14F-4D97-AF65-F5344CB8AC3E}">
        <p14:creationId xmlns:p14="http://schemas.microsoft.com/office/powerpoint/2010/main" val="328906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9930457" y="5991038"/>
            <a:ext cx="1628997" cy="729802"/>
          </a:xfrm>
          <a:prstGeom prst="rect">
            <a:avLst/>
          </a:prstGeom>
          <a:noFill/>
          <a:ln>
            <a:noFill/>
          </a:ln>
        </p:spPr>
      </p:pic>
      <p:sp>
        <p:nvSpPr>
          <p:cNvPr id="90" name="Google Shape;90;p1"/>
          <p:cNvSpPr/>
          <p:nvPr/>
        </p:nvSpPr>
        <p:spPr>
          <a:xfrm>
            <a:off x="2182761" y="6077398"/>
            <a:ext cx="7291439" cy="557082"/>
          </a:xfrm>
          <a:prstGeom prst="rect">
            <a:avLst/>
          </a:prstGeom>
          <a:gradFill>
            <a:gsLst>
              <a:gs pos="0">
                <a:srgbClr val="408ACE"/>
              </a:gs>
              <a:gs pos="31000">
                <a:srgbClr val="2E75B5"/>
              </a:gs>
              <a:gs pos="69000">
                <a:srgbClr val="2A345B"/>
              </a:gs>
              <a:gs pos="100000">
                <a:srgbClr val="2B6DA9"/>
              </a:gs>
            </a:gsLst>
            <a:lin ang="0" scaled="0"/>
          </a:gra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Calibri"/>
              <a:ea typeface="Calibri"/>
              <a:cs typeface="Calibri"/>
              <a:sym typeface="Calibri"/>
            </a:endParaRPr>
          </a:p>
        </p:txBody>
      </p:sp>
      <p:sp>
        <p:nvSpPr>
          <p:cNvPr id="91" name="Google Shape;91;p1"/>
          <p:cNvSpPr txBox="1"/>
          <p:nvPr/>
        </p:nvSpPr>
        <p:spPr>
          <a:xfrm>
            <a:off x="2686177" y="1819229"/>
            <a:ext cx="1911015"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3600" b="0" i="0" u="none" strike="noStrike" cap="none">
                <a:solidFill>
                  <a:schemeClr val="dk1"/>
                </a:solidFill>
                <a:latin typeface="Calibri"/>
                <a:ea typeface="Calibri"/>
                <a:cs typeface="Calibri"/>
                <a:sym typeface="Calibri"/>
              </a:rPr>
              <a:t>är</a:t>
            </a:r>
            <a:endParaRPr/>
          </a:p>
          <a:p>
            <a:pPr marL="0" marR="0" lvl="0" indent="0" algn="ctr" rtl="0">
              <a:spcBef>
                <a:spcPts val="0"/>
              </a:spcBef>
              <a:spcAft>
                <a:spcPts val="0"/>
              </a:spcAft>
              <a:buNone/>
            </a:pPr>
            <a:r>
              <a:rPr lang="sv-SE" sz="3600" b="0" i="0" u="none" strike="noStrike" cap="none">
                <a:solidFill>
                  <a:schemeClr val="dk1"/>
                </a:solidFill>
                <a:latin typeface="Calibri"/>
                <a:ea typeface="Calibri"/>
                <a:cs typeface="Calibri"/>
                <a:sym typeface="Calibri"/>
              </a:rPr>
              <a:t>gör</a:t>
            </a:r>
            <a:endParaRPr/>
          </a:p>
          <a:p>
            <a:pPr marL="0" marR="0" lvl="0" indent="0" algn="ctr" rtl="0">
              <a:spcBef>
                <a:spcPts val="0"/>
              </a:spcBef>
              <a:spcAft>
                <a:spcPts val="0"/>
              </a:spcAft>
              <a:buNone/>
            </a:pPr>
            <a:r>
              <a:rPr lang="sv-SE" sz="3600" b="0" i="0" u="none" strike="noStrike" cap="none">
                <a:solidFill>
                  <a:schemeClr val="dk1"/>
                </a:solidFill>
                <a:latin typeface="Calibri"/>
                <a:ea typeface="Calibri"/>
                <a:cs typeface="Calibri"/>
                <a:sym typeface="Calibri"/>
              </a:rPr>
              <a:t>kan</a:t>
            </a:r>
            <a:endParaRPr/>
          </a:p>
        </p:txBody>
      </p:sp>
      <p:sp>
        <p:nvSpPr>
          <p:cNvPr id="92" name="Google Shape;92;p1"/>
          <p:cNvSpPr txBox="1"/>
          <p:nvPr/>
        </p:nvSpPr>
        <p:spPr>
          <a:xfrm>
            <a:off x="699143" y="2373227"/>
            <a:ext cx="305401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3600" b="0" i="0" u="none" strike="noStrike" cap="none">
                <a:solidFill>
                  <a:schemeClr val="dk1"/>
                </a:solidFill>
                <a:latin typeface="Calibri"/>
                <a:ea typeface="Calibri"/>
                <a:cs typeface="Calibri"/>
                <a:sym typeface="Calibri"/>
              </a:rPr>
              <a:t>Vad</a:t>
            </a:r>
            <a:endParaRPr/>
          </a:p>
        </p:txBody>
      </p:sp>
      <p:sp>
        <p:nvSpPr>
          <p:cNvPr id="93" name="Google Shape;93;p1"/>
          <p:cNvSpPr txBox="1"/>
          <p:nvPr/>
        </p:nvSpPr>
        <p:spPr>
          <a:xfrm>
            <a:off x="4325828" y="2373227"/>
            <a:ext cx="7234164" cy="646290"/>
          </a:xfrm>
          <a:prstGeom prst="rect">
            <a:avLst/>
          </a:prstGeom>
          <a:noFill/>
          <a:ln>
            <a:noFill/>
          </a:ln>
        </p:spPr>
        <p:txBody>
          <a:bodyPr spcFirstLastPara="1" wrap="square" lIns="91425" tIns="45700" rIns="91425" bIns="45700" anchor="t" anchorCtr="0">
            <a:spAutoFit/>
          </a:bodyPr>
          <a:lstStyle/>
          <a:p>
            <a:pPr algn="ctr"/>
            <a:r>
              <a:rPr lang="sv-SE" sz="3600" b="0" i="0" u="none" strike="noStrike" cap="none">
                <a:solidFill>
                  <a:schemeClr val="dk1"/>
                </a:solidFill>
                <a:latin typeface="Calibri"/>
                <a:ea typeface="Calibri"/>
                <a:cs typeface="Calibri"/>
                <a:sym typeface="Calibri"/>
              </a:rPr>
              <a:t>en </a:t>
            </a:r>
            <a:r>
              <a:rPr lang="sv-SE" sz="3600">
                <a:solidFill>
                  <a:schemeClr val="dk1"/>
                </a:solidFill>
                <a:latin typeface="Calibri"/>
                <a:ea typeface="Calibri"/>
                <a:cs typeface="Calibri"/>
                <a:sym typeface="Calibri"/>
              </a:rPr>
              <a:t>specialistläkare i allmänmedicin</a:t>
            </a:r>
            <a:r>
              <a:rPr lang="sv-SE" sz="3600" b="0" i="0" u="none" strike="noStrike" cap="none">
                <a:solidFill>
                  <a:schemeClr val="dk1"/>
                </a:solidFill>
                <a:latin typeface="Calibri"/>
                <a:ea typeface="Calibri"/>
                <a:cs typeface="Calibri"/>
                <a:sym typeface="Calibri"/>
              </a:rPr>
              <a:t>?</a:t>
            </a:r>
            <a:endParaRPr sz="3600" b="0" i="0" u="none" strike="noStrike" cap="none">
              <a:solidFill>
                <a:schemeClr val="dk1"/>
              </a:solidFill>
              <a:latin typeface="Calibri"/>
              <a:ea typeface="Calibri"/>
              <a:cs typeface="Calibri"/>
              <a:sym typeface="Calibri"/>
            </a:endParaRPr>
          </a:p>
        </p:txBody>
      </p:sp>
      <p:pic>
        <p:nvPicPr>
          <p:cNvPr id="1026" name="Picture 2" descr="Förhandsgranskning av b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99" y="5954113"/>
            <a:ext cx="1928762" cy="803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b="1"/>
              <a:t>Allmänläkarens unika roll</a:t>
            </a:r>
            <a:endParaRPr b="1"/>
          </a:p>
        </p:txBody>
      </p:sp>
      <p:sp>
        <p:nvSpPr>
          <p:cNvPr id="158" name="Google Shape;158;p5"/>
          <p:cNvSpPr txBox="1">
            <a:spLocks noGrp="1"/>
          </p:cNvSpPr>
          <p:nvPr>
            <p:ph type="body" idx="1"/>
          </p:nvPr>
        </p:nvSpPr>
        <p:spPr>
          <a:xfrm>
            <a:off x="845127" y="1381760"/>
            <a:ext cx="10515600" cy="5212080"/>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50000"/>
              </a:lnSpc>
              <a:spcBef>
                <a:spcPts val="0"/>
              </a:spcBef>
              <a:spcAft>
                <a:spcPts val="0"/>
              </a:spcAft>
              <a:buClr>
                <a:schemeClr val="dk1"/>
              </a:buClr>
              <a:buSzPct val="100000"/>
              <a:buChar char="●"/>
            </a:pPr>
            <a:r>
              <a:rPr lang="sv-SE"/>
              <a:t>Helhetssyn – ej organspecialist</a:t>
            </a:r>
            <a:endParaRPr/>
          </a:p>
          <a:p>
            <a:pPr marL="228600" lvl="0" indent="-228600" algn="l" rtl="0">
              <a:lnSpc>
                <a:spcPct val="150000"/>
              </a:lnSpc>
              <a:spcBef>
                <a:spcPts val="1000"/>
              </a:spcBef>
              <a:spcAft>
                <a:spcPts val="0"/>
              </a:spcAft>
              <a:buClr>
                <a:schemeClr val="dk1"/>
              </a:buClr>
              <a:buSzPct val="100000"/>
              <a:buChar char="●"/>
            </a:pPr>
            <a:r>
              <a:rPr lang="sv-SE"/>
              <a:t>Sjukdom som del av ett sammanhang - individbaserat</a:t>
            </a:r>
            <a:endParaRPr/>
          </a:p>
          <a:p>
            <a:pPr marL="228600" lvl="0" indent="-228600" algn="l" rtl="0">
              <a:lnSpc>
                <a:spcPct val="150000"/>
              </a:lnSpc>
              <a:spcBef>
                <a:spcPts val="1000"/>
              </a:spcBef>
              <a:spcAft>
                <a:spcPts val="0"/>
              </a:spcAft>
              <a:buClr>
                <a:schemeClr val="dk1"/>
              </a:buClr>
              <a:buSzPct val="100000"/>
              <a:buChar char="●"/>
            </a:pPr>
            <a:r>
              <a:rPr lang="sv-SE"/>
              <a:t>Följer patienten under lång tid – livslångt!</a:t>
            </a:r>
            <a:endParaRPr/>
          </a:p>
          <a:p>
            <a:pPr marL="228600" lvl="0" indent="-228600" algn="l" rtl="0">
              <a:lnSpc>
                <a:spcPct val="150000"/>
              </a:lnSpc>
              <a:spcBef>
                <a:spcPts val="1000"/>
              </a:spcBef>
              <a:spcAft>
                <a:spcPts val="0"/>
              </a:spcAft>
              <a:buClr>
                <a:schemeClr val="dk1"/>
              </a:buClr>
              <a:buSzPct val="100000"/>
              <a:buChar char="●"/>
            </a:pPr>
            <a:r>
              <a:rPr lang="sv-SE"/>
              <a:t>Hela familjens läkare, från vaggan till graven</a:t>
            </a:r>
            <a:endParaRPr/>
          </a:p>
          <a:p>
            <a:pPr marL="228600" lvl="0" indent="-228600" algn="l" rtl="0">
              <a:lnSpc>
                <a:spcPct val="150000"/>
              </a:lnSpc>
              <a:spcBef>
                <a:spcPts val="1000"/>
              </a:spcBef>
              <a:spcAft>
                <a:spcPts val="0"/>
              </a:spcAft>
              <a:buClr>
                <a:schemeClr val="dk1"/>
              </a:buClr>
              <a:buSzPct val="100000"/>
              <a:buChar char="●"/>
            </a:pPr>
            <a:r>
              <a:rPr lang="sv-SE"/>
              <a:t>Hälsofrämjande (levnadsvanor </a:t>
            </a:r>
            <a:r>
              <a:rPr lang="sv-SE" err="1"/>
              <a:t>etc</a:t>
            </a:r>
            <a:r>
              <a:rPr lang="sv-SE"/>
              <a:t>)</a:t>
            </a:r>
            <a:endParaRPr/>
          </a:p>
          <a:p>
            <a:pPr marL="228600" lvl="0" indent="-228600" algn="l" rtl="0">
              <a:lnSpc>
                <a:spcPct val="150000"/>
              </a:lnSpc>
              <a:spcBef>
                <a:spcPts val="1000"/>
              </a:spcBef>
              <a:spcAft>
                <a:spcPts val="0"/>
              </a:spcAft>
              <a:buClr>
                <a:schemeClr val="dk1"/>
              </a:buClr>
              <a:buSzPct val="100000"/>
              <a:buChar char="●"/>
            </a:pPr>
            <a:r>
              <a:rPr lang="sv-SE"/>
              <a:t>Lokal förankring, del av lokalsamhället?</a:t>
            </a:r>
            <a:endParaRPr/>
          </a:p>
          <a:p>
            <a:pPr marL="228600" lvl="0" indent="-228600" algn="l" rtl="0">
              <a:lnSpc>
                <a:spcPct val="150000"/>
              </a:lnSpc>
              <a:spcBef>
                <a:spcPts val="1000"/>
              </a:spcBef>
              <a:spcAft>
                <a:spcPts val="0"/>
              </a:spcAft>
              <a:buClr>
                <a:schemeClr val="dk1"/>
              </a:buClr>
              <a:buSzPct val="100000"/>
              <a:buChar char="●"/>
            </a:pPr>
            <a:r>
              <a:rPr lang="sv-SE"/>
              <a:t>Sköter självständigt de stora folksjukdomarna (diabetes, KOL, blodtryck, psykiatri) </a:t>
            </a:r>
            <a:endParaRPr/>
          </a:p>
          <a:p>
            <a:pPr marL="228600" lvl="0" indent="-228600" algn="l" rtl="0">
              <a:lnSpc>
                <a:spcPct val="150000"/>
              </a:lnSpc>
              <a:spcBef>
                <a:spcPts val="1000"/>
              </a:spcBef>
              <a:spcAft>
                <a:spcPts val="0"/>
              </a:spcAft>
              <a:buClr>
                <a:schemeClr val="dk1"/>
              </a:buClr>
              <a:buSzPct val="100000"/>
              <a:buChar char="●"/>
            </a:pPr>
            <a:r>
              <a:rPr lang="sv-SE"/>
              <a:t>Förmåga att överblicka och fördela resurser ( = ekonomi!)</a:t>
            </a:r>
            <a:endParaRPr/>
          </a:p>
          <a:p>
            <a:pPr marL="228600" lvl="0" indent="-77470" algn="l" rtl="0">
              <a:lnSpc>
                <a:spcPct val="90000"/>
              </a:lnSpc>
              <a:spcBef>
                <a:spcPts val="1000"/>
              </a:spcBef>
              <a:spcAft>
                <a:spcPts val="0"/>
              </a:spcAft>
              <a:buClr>
                <a:schemeClr val="dk1"/>
              </a:buClr>
              <a:buSzPct val="1000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1"/>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sv-SE" sz="4000"/>
              <a:t>70% av all cancer upptäcks i primärvården!</a:t>
            </a:r>
            <a:endParaRPr/>
          </a:p>
        </p:txBody>
      </p:sp>
      <p:grpSp>
        <p:nvGrpSpPr>
          <p:cNvPr id="2" name="Grupp 1"/>
          <p:cNvGrpSpPr/>
          <p:nvPr/>
        </p:nvGrpSpPr>
        <p:grpSpPr>
          <a:xfrm>
            <a:off x="7021978" y="2928780"/>
            <a:ext cx="5205589" cy="3929219"/>
            <a:chOff x="220345" y="2800312"/>
            <a:chExt cx="5278581" cy="3984314"/>
          </a:xfrm>
        </p:grpSpPr>
        <p:pic>
          <p:nvPicPr>
            <p:cNvPr id="211" name="Google Shape;211;p11"/>
            <p:cNvPicPr preferRelativeResize="0"/>
            <p:nvPr/>
          </p:nvPicPr>
          <p:blipFill rotWithShape="1">
            <a:blip r:embed="rId3">
              <a:alphaModFix/>
            </a:blip>
            <a:srcRect/>
            <a:stretch/>
          </p:blipFill>
          <p:spPr>
            <a:xfrm>
              <a:off x="220345" y="2800312"/>
              <a:ext cx="5278581" cy="3399539"/>
            </a:xfrm>
            <a:prstGeom prst="rect">
              <a:avLst/>
            </a:prstGeom>
            <a:noFill/>
            <a:ln>
              <a:noFill/>
            </a:ln>
          </p:spPr>
        </p:pic>
        <p:sp>
          <p:nvSpPr>
            <p:cNvPr id="212" name="Google Shape;212;p11"/>
            <p:cNvSpPr txBox="1"/>
            <p:nvPr/>
          </p:nvSpPr>
          <p:spPr>
            <a:xfrm>
              <a:off x="1336666" y="6199851"/>
              <a:ext cx="38608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400" i="1">
                  <a:solidFill>
                    <a:schemeClr val="dk1"/>
                  </a:solidFill>
                  <a:latin typeface="Calibri"/>
                  <a:ea typeface="Calibri"/>
                  <a:cs typeface="Calibri"/>
                  <a:sym typeface="Calibri"/>
                </a:rPr>
                <a:t>Jensen H, et al. </a:t>
              </a:r>
              <a:r>
                <a:rPr lang="sv-SE" sz="1400" i="1" err="1">
                  <a:solidFill>
                    <a:schemeClr val="dk1"/>
                  </a:solidFill>
                  <a:latin typeface="Calibri"/>
                  <a:ea typeface="Calibri"/>
                  <a:cs typeface="Calibri"/>
                  <a:sym typeface="Calibri"/>
                </a:rPr>
                <a:t>Int</a:t>
              </a:r>
              <a:r>
                <a:rPr lang="sv-SE" sz="1400" i="1">
                  <a:solidFill>
                    <a:schemeClr val="dk1"/>
                  </a:solidFill>
                  <a:latin typeface="Calibri"/>
                  <a:ea typeface="Calibri"/>
                  <a:cs typeface="Calibri"/>
                  <a:sym typeface="Calibri"/>
                </a:rPr>
                <a:t> J Cancer. 2017 (under revision)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13" name="Google Shape;213;p11"/>
          <p:cNvPicPr preferRelativeResize="0"/>
          <p:nvPr/>
        </p:nvPicPr>
        <p:blipFill rotWithShape="1">
          <a:blip r:embed="rId4">
            <a:alphaModFix/>
          </a:blip>
          <a:srcRect/>
          <a:stretch/>
        </p:blipFill>
        <p:spPr>
          <a:xfrm>
            <a:off x="0" y="1603219"/>
            <a:ext cx="7507027" cy="34571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845126" y="2539999"/>
            <a:ext cx="10394373" cy="3930645"/>
          </a:xfrm>
          <a:prstGeom prst="rect">
            <a:avLst/>
          </a:prstGeom>
        </p:spPr>
      </p:pic>
      <p:sp>
        <p:nvSpPr>
          <p:cNvPr id="5" name="Rubrik 4"/>
          <p:cNvSpPr>
            <a:spLocks noGrp="1"/>
          </p:cNvSpPr>
          <p:nvPr>
            <p:ph type="title"/>
          </p:nvPr>
        </p:nvSpPr>
        <p:spPr>
          <a:xfrm>
            <a:off x="845126" y="667819"/>
            <a:ext cx="10515600" cy="1253448"/>
          </a:xfrm>
        </p:spPr>
        <p:txBody>
          <a:bodyPr>
            <a:normAutofit fontScale="90000"/>
          </a:bodyPr>
          <a:lstStyle/>
          <a:p>
            <a:r>
              <a:rPr lang="sv-SE" sz="3600" b="1"/>
              <a:t>Hyper-</a:t>
            </a:r>
            <a:r>
              <a:rPr lang="sv-SE" sz="3600" b="1" err="1"/>
              <a:t>specialized</a:t>
            </a:r>
            <a:r>
              <a:rPr lang="sv-SE" sz="3600" b="1"/>
              <a:t> </a:t>
            </a:r>
            <a:r>
              <a:rPr lang="sv-SE" sz="3600" b="1" err="1"/>
              <a:t>health</a:t>
            </a:r>
            <a:r>
              <a:rPr lang="sv-SE" sz="3600" b="1"/>
              <a:t> services </a:t>
            </a:r>
            <a:r>
              <a:rPr lang="sv-SE" sz="3600" b="1" err="1"/>
              <a:t>need</a:t>
            </a:r>
            <a:r>
              <a:rPr lang="sv-SE" sz="3600" b="1"/>
              <a:t> super-generalists  </a:t>
            </a:r>
            <a:r>
              <a:rPr lang="sv-SE" sz="3600"/>
              <a:t>Anna </a:t>
            </a:r>
            <a:r>
              <a:rPr lang="sv-SE" sz="3600" err="1"/>
              <a:t>Stavdal</a:t>
            </a:r>
            <a:r>
              <a:rPr lang="sv-SE" sz="3600"/>
              <a:t>, </a:t>
            </a:r>
            <a:r>
              <a:rPr lang="sv-SE" sz="3600" err="1"/>
              <a:t>TEDx</a:t>
            </a:r>
            <a:r>
              <a:rPr lang="sv-SE" sz="3600"/>
              <a:t> University </a:t>
            </a:r>
            <a:r>
              <a:rPr lang="sv-SE" sz="3600" err="1"/>
              <a:t>of</a:t>
            </a:r>
            <a:r>
              <a:rPr lang="sv-SE" sz="3600"/>
              <a:t> Luxembourg</a:t>
            </a:r>
            <a:br>
              <a:rPr lang="sv-SE" sz="3600"/>
            </a:br>
            <a:br>
              <a:rPr lang="sv-SE" sz="1800"/>
            </a:br>
            <a:r>
              <a:rPr lang="sv-SE" sz="2700">
                <a:hlinkClick r:id="rId4"/>
              </a:rPr>
              <a:t>https://www.youtube.com/watch?v=-JVqlbGsZqs</a:t>
            </a:r>
            <a:r>
              <a:rPr lang="sv-SE" sz="2700"/>
              <a:t>  (15 min)</a:t>
            </a:r>
            <a:br>
              <a:rPr lang="sv-SE" sz="2700"/>
            </a:br>
            <a:endParaRPr lang="sv-SE" sz="2700"/>
          </a:p>
        </p:txBody>
      </p:sp>
    </p:spTree>
    <p:extLst>
      <p:ext uri="{BB962C8B-B14F-4D97-AF65-F5344CB8AC3E}">
        <p14:creationId xmlns:p14="http://schemas.microsoft.com/office/powerpoint/2010/main" val="2433182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4579883" y="386254"/>
            <a:ext cx="7350299" cy="6077608"/>
          </a:xfrm>
          <a:prstGeom prst="rect">
            <a:avLst/>
          </a:prstGeom>
        </p:spPr>
      </p:pic>
      <p:sp>
        <p:nvSpPr>
          <p:cNvPr id="5" name="Rektangel 4"/>
          <p:cNvSpPr/>
          <p:nvPr/>
        </p:nvSpPr>
        <p:spPr>
          <a:xfrm>
            <a:off x="265450" y="4863424"/>
            <a:ext cx="4172544" cy="1600438"/>
          </a:xfrm>
          <a:prstGeom prst="rect">
            <a:avLst/>
          </a:prstGeom>
        </p:spPr>
        <p:txBody>
          <a:bodyPr wrap="square">
            <a:spAutoFit/>
          </a:bodyPr>
          <a:lstStyle/>
          <a:p>
            <a:r>
              <a:rPr lang="en-US" err="1">
                <a:solidFill>
                  <a:srgbClr val="212121"/>
                </a:solidFill>
                <a:latin typeface="BlinkMacSystemFont"/>
              </a:rPr>
              <a:t>Sandvik</a:t>
            </a:r>
            <a:r>
              <a:rPr lang="en-US">
                <a:solidFill>
                  <a:srgbClr val="212121"/>
                </a:solidFill>
                <a:latin typeface="BlinkMacSystemFont"/>
              </a:rPr>
              <a:t> H, </a:t>
            </a:r>
            <a:r>
              <a:rPr lang="en-US" err="1">
                <a:solidFill>
                  <a:srgbClr val="212121"/>
                </a:solidFill>
                <a:latin typeface="BlinkMacSystemFont"/>
              </a:rPr>
              <a:t>Hetlevik</a:t>
            </a:r>
            <a:r>
              <a:rPr lang="en-US">
                <a:solidFill>
                  <a:srgbClr val="212121"/>
                </a:solidFill>
                <a:latin typeface="BlinkMacSystemFont"/>
              </a:rPr>
              <a:t> Ø, </a:t>
            </a:r>
            <a:r>
              <a:rPr lang="en-US" err="1">
                <a:solidFill>
                  <a:srgbClr val="212121"/>
                </a:solidFill>
                <a:latin typeface="BlinkMacSystemFont"/>
              </a:rPr>
              <a:t>Blinkenberg</a:t>
            </a:r>
            <a:r>
              <a:rPr lang="en-US">
                <a:solidFill>
                  <a:srgbClr val="212121"/>
                </a:solidFill>
                <a:latin typeface="BlinkMacSystemFont"/>
              </a:rPr>
              <a:t> J, </a:t>
            </a:r>
            <a:r>
              <a:rPr lang="en-US" err="1">
                <a:solidFill>
                  <a:srgbClr val="212121"/>
                </a:solidFill>
                <a:latin typeface="BlinkMacSystemFont"/>
              </a:rPr>
              <a:t>Hunskaar</a:t>
            </a:r>
            <a:r>
              <a:rPr lang="en-US">
                <a:solidFill>
                  <a:srgbClr val="212121"/>
                </a:solidFill>
                <a:latin typeface="BlinkMacSystemFont"/>
              </a:rPr>
              <a:t> S. </a:t>
            </a:r>
            <a:r>
              <a:rPr lang="en-US" b="1">
                <a:solidFill>
                  <a:srgbClr val="212121"/>
                </a:solidFill>
                <a:latin typeface="BlinkMacSystemFont"/>
              </a:rPr>
              <a:t>Continuity in general practice as predictor of mortality, acute </a:t>
            </a:r>
            <a:r>
              <a:rPr lang="en-US" b="1" err="1">
                <a:solidFill>
                  <a:srgbClr val="212121"/>
                </a:solidFill>
                <a:latin typeface="BlinkMacSystemFont"/>
              </a:rPr>
              <a:t>hospitalisation</a:t>
            </a:r>
            <a:r>
              <a:rPr lang="en-US" b="1">
                <a:solidFill>
                  <a:srgbClr val="212121"/>
                </a:solidFill>
                <a:latin typeface="BlinkMacSystemFont"/>
              </a:rPr>
              <a:t>, and use of out-of-hours care: a registry-based observational study in Norway.</a:t>
            </a:r>
            <a:r>
              <a:rPr lang="en-US">
                <a:solidFill>
                  <a:srgbClr val="212121"/>
                </a:solidFill>
                <a:latin typeface="BlinkMacSystemFont"/>
              </a:rPr>
              <a:t> </a:t>
            </a:r>
            <a:r>
              <a:rPr lang="en-US" i="1">
                <a:solidFill>
                  <a:srgbClr val="212121"/>
                </a:solidFill>
                <a:latin typeface="BlinkMacSystemFont"/>
              </a:rPr>
              <a:t>Br J Gen </a:t>
            </a:r>
            <a:r>
              <a:rPr lang="en-US" i="1" err="1">
                <a:solidFill>
                  <a:srgbClr val="212121"/>
                </a:solidFill>
                <a:latin typeface="BlinkMacSystemFont"/>
              </a:rPr>
              <a:t>Pract</a:t>
            </a:r>
            <a:r>
              <a:rPr lang="en-US">
                <a:solidFill>
                  <a:srgbClr val="212121"/>
                </a:solidFill>
                <a:latin typeface="BlinkMacSystemFont"/>
              </a:rPr>
              <a:t>. 2022;72(715):e84-e90. Published 2022 Jan 27. doi:10.3399/BJGP.2021.0340</a:t>
            </a:r>
            <a:endParaRPr lang="sv-SE"/>
          </a:p>
        </p:txBody>
      </p:sp>
      <p:sp>
        <p:nvSpPr>
          <p:cNvPr id="6" name="Rektangel 5"/>
          <p:cNvSpPr/>
          <p:nvPr/>
        </p:nvSpPr>
        <p:spPr>
          <a:xfrm>
            <a:off x="382245" y="614853"/>
            <a:ext cx="4197638" cy="2554545"/>
          </a:xfrm>
          <a:prstGeom prst="rect">
            <a:avLst/>
          </a:prstGeom>
        </p:spPr>
        <p:txBody>
          <a:bodyPr wrap="square">
            <a:spAutoFit/>
          </a:bodyPr>
          <a:lstStyle/>
          <a:p>
            <a:r>
              <a:rPr lang="sv-SE" sz="4000" b="1"/>
              <a:t>Kontinuitet</a:t>
            </a:r>
            <a:r>
              <a:rPr lang="sv-SE" sz="4000"/>
              <a:t> räddar liv!</a:t>
            </a:r>
          </a:p>
          <a:p>
            <a:endParaRPr lang="sv-SE" sz="4000"/>
          </a:p>
          <a:p>
            <a:r>
              <a:rPr lang="sv-SE" sz="2000"/>
              <a:t>RGP = </a:t>
            </a:r>
            <a:r>
              <a:rPr lang="sv-SE" sz="2000" err="1"/>
              <a:t>regular</a:t>
            </a:r>
            <a:r>
              <a:rPr lang="sv-SE" sz="2000"/>
              <a:t> general </a:t>
            </a:r>
            <a:r>
              <a:rPr lang="sv-SE" sz="2000" err="1"/>
              <a:t>practitioner</a:t>
            </a:r>
            <a:endParaRPr lang="sv-SE" sz="2000"/>
          </a:p>
          <a:p>
            <a:r>
              <a:rPr lang="sv-SE" sz="2000"/>
              <a:t>(= specialistläkare i allmänmedicin)</a:t>
            </a:r>
          </a:p>
        </p:txBody>
      </p:sp>
    </p:spTree>
    <p:extLst>
      <p:ext uri="{BB962C8B-B14F-4D97-AF65-F5344CB8AC3E}">
        <p14:creationId xmlns:p14="http://schemas.microsoft.com/office/powerpoint/2010/main" val="175699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780393" y="588841"/>
            <a:ext cx="10806769" cy="4304709"/>
          </a:xfrm>
          <a:prstGeom prst="rect">
            <a:avLst/>
          </a:prstGeom>
        </p:spPr>
      </p:pic>
      <p:pic>
        <p:nvPicPr>
          <p:cNvPr id="3" name="Bildobjekt 2"/>
          <p:cNvPicPr>
            <a:picLocks noChangeAspect="1"/>
          </p:cNvPicPr>
          <p:nvPr/>
        </p:nvPicPr>
        <p:blipFill>
          <a:blip r:embed="rId3"/>
          <a:stretch>
            <a:fillRect/>
          </a:stretch>
        </p:blipFill>
        <p:spPr>
          <a:xfrm>
            <a:off x="4884831" y="3160986"/>
            <a:ext cx="3431477" cy="3584798"/>
          </a:xfrm>
          <a:prstGeom prst="rect">
            <a:avLst/>
          </a:prstGeom>
        </p:spPr>
      </p:pic>
    </p:spTree>
    <p:extLst>
      <p:ext uri="{BB962C8B-B14F-4D97-AF65-F5344CB8AC3E}">
        <p14:creationId xmlns:p14="http://schemas.microsoft.com/office/powerpoint/2010/main" val="364953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4" descr="En bild som visar text, brev&#10;&#10;Automatiskt genererad beskrivning">
            <a:extLst>
              <a:ext uri="{FF2B5EF4-FFF2-40B4-BE49-F238E27FC236}">
                <a16:creationId xmlns:a16="http://schemas.microsoft.com/office/drawing/2014/main" id="{BDD792AF-2F88-41E6-42F8-F1580D6DDCFE}"/>
              </a:ext>
            </a:extLst>
          </p:cNvPr>
          <p:cNvPicPr>
            <a:picLocks noChangeAspect="1"/>
          </p:cNvPicPr>
          <p:nvPr/>
        </p:nvPicPr>
        <p:blipFill>
          <a:blip r:embed="rId3"/>
          <a:stretch>
            <a:fillRect/>
          </a:stretch>
        </p:blipFill>
        <p:spPr>
          <a:xfrm>
            <a:off x="734291" y="554396"/>
            <a:ext cx="8617526" cy="3837281"/>
          </a:xfrm>
          <a:prstGeom prst="rect">
            <a:avLst/>
          </a:prstGeom>
        </p:spPr>
      </p:pic>
      <p:pic>
        <p:nvPicPr>
          <p:cNvPr id="5" name="Bildobjekt 5" descr="En bild som visar logotyp&#10;&#10;Automatiskt genererad beskrivning">
            <a:extLst>
              <a:ext uri="{FF2B5EF4-FFF2-40B4-BE49-F238E27FC236}">
                <a16:creationId xmlns:a16="http://schemas.microsoft.com/office/drawing/2014/main" id="{35A53FBE-846E-3210-F4DF-95614C880E74}"/>
              </a:ext>
            </a:extLst>
          </p:cNvPr>
          <p:cNvPicPr>
            <a:picLocks noChangeAspect="1"/>
          </p:cNvPicPr>
          <p:nvPr/>
        </p:nvPicPr>
        <p:blipFill>
          <a:blip r:embed="rId4"/>
          <a:stretch>
            <a:fillRect/>
          </a:stretch>
        </p:blipFill>
        <p:spPr>
          <a:xfrm>
            <a:off x="1468582" y="1582364"/>
            <a:ext cx="7315199" cy="5120289"/>
          </a:xfrm>
          <a:prstGeom prst="rect">
            <a:avLst/>
          </a:prstGeom>
        </p:spPr>
      </p:pic>
    </p:spTree>
    <p:extLst>
      <p:ext uri="{BB962C8B-B14F-4D97-AF65-F5344CB8AC3E}">
        <p14:creationId xmlns:p14="http://schemas.microsoft.com/office/powerpoint/2010/main" val="44352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DOfficeLightV0">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01A3D2839EC6246A02E28682BF5DD77" ma:contentTypeVersion="11" ma:contentTypeDescription="Skapa ett nytt dokument." ma:contentTypeScope="" ma:versionID="5b35376257b229d7e38a5b679aab2595">
  <xsd:schema xmlns:xsd="http://www.w3.org/2001/XMLSchema" xmlns:xs="http://www.w3.org/2001/XMLSchema" xmlns:p="http://schemas.microsoft.com/office/2006/metadata/properties" xmlns:ns3="551492a6-f01a-4891-ac6e-f91e6b55f975" xmlns:ns4="33d3eac3-a423-40e5-bb91-7f7de412e0e5" targetNamespace="http://schemas.microsoft.com/office/2006/metadata/properties" ma:root="true" ma:fieldsID="6a38cbcb1df76fc52279651974028ce1" ns3:_="" ns4:_="">
    <xsd:import namespace="551492a6-f01a-4891-ac6e-f91e6b55f975"/>
    <xsd:import namespace="33d3eac3-a423-40e5-bb91-7f7de412e0e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492a6-f01a-4891-ac6e-f91e6b55f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d3eac3-a423-40e5-bb91-7f7de412e0e5"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6F67AB-A8D5-48DC-AE8B-ED4CE8433FB7}">
  <ds:schemaRefs>
    <ds:schemaRef ds:uri="33d3eac3-a423-40e5-bb91-7f7de412e0e5"/>
    <ds:schemaRef ds:uri="551492a6-f01a-4891-ac6e-f91e6b55f9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5545A1-2709-431F-8668-C8F173598C34}">
  <ds:schemaRefs>
    <ds:schemaRef ds:uri="33d3eac3-a423-40e5-bb91-7f7de412e0e5"/>
    <ds:schemaRef ds:uri="551492a6-f01a-4891-ac6e-f91e6b55f9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BC727B-30F6-49F6-88AF-6D35C28866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Bredbild</PresentationFormat>
  <Slides>19</Slides>
  <Notes>11</Notes>
  <HiddenSlides>0</HiddenSlides>
  <ScaleCrop>false</ScaleCrop>
  <HeadingPairs>
    <vt:vector size="4" baseType="variant">
      <vt:variant>
        <vt:lpstr>Tema</vt:lpstr>
      </vt:variant>
      <vt:variant>
        <vt:i4>2</vt:i4>
      </vt:variant>
      <vt:variant>
        <vt:lpstr>Bildrubriker</vt:lpstr>
      </vt:variant>
      <vt:variant>
        <vt:i4>19</vt:i4>
      </vt:variant>
    </vt:vector>
  </HeadingPairs>
  <TitlesOfParts>
    <vt:vector size="21" baseType="lpstr">
      <vt:lpstr>HDOfficeLightV0</vt:lpstr>
      <vt:lpstr>21_BasicWhite</vt:lpstr>
      <vt:lpstr>PowerPoint-presentation</vt:lpstr>
      <vt:lpstr>Agenda</vt:lpstr>
      <vt:lpstr>PowerPoint-presentation</vt:lpstr>
      <vt:lpstr>Allmänläkarens unika roll</vt:lpstr>
      <vt:lpstr>70% av all cancer upptäcks i primärvården!</vt:lpstr>
      <vt:lpstr>Hyper-specialized health services need super-generalists  Anna Stavdal, TEDx University of Luxembourg  https://www.youtube.com/watch?v=-JVqlbGsZqs  (15 min) </vt:lpstr>
      <vt:lpstr>PowerPoint-presentation</vt:lpstr>
      <vt:lpstr>PowerPoint-presentation</vt:lpstr>
      <vt:lpstr>PowerPoint-presentation</vt:lpstr>
      <vt:lpstr>Har vi läkarbrist i Sverige?</vt:lpstr>
      <vt:lpstr>Vi har brist på generalister!</vt:lpstr>
      <vt:lpstr>PowerPoint-presentation</vt:lpstr>
      <vt:lpstr>Behovet i Dalarna</vt:lpstr>
      <vt:lpstr>PowerPoint-presentation</vt:lpstr>
      <vt:lpstr>Hur kommer vi till rätta med bristen på specialister i allmänmedicin?</vt:lpstr>
      <vt:lpstr>Vårdval</vt:lpstr>
      <vt:lpstr>PowerPoint-presentation</vt:lpstr>
      <vt:lpstr>PowerPoint-presentation</vt:lpstr>
      <vt:lpstr>Vad händer i Dalarna  de kommande åren?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Emil Péclard</dc:creator>
  <cp:revision>9</cp:revision>
  <dcterms:created xsi:type="dcterms:W3CDTF">2018-03-15T20:33:03Z</dcterms:created>
  <dcterms:modified xsi:type="dcterms:W3CDTF">2023-03-15T07:10:28Z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0x010100E01A3D2839EC6246A02E28682BF5DD77</vt:lpwstr>
  </property>
</Properties>
</file>