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289" r:id="rId6"/>
    <p:sldId id="290" r:id="rId7"/>
    <p:sldId id="285" r:id="rId8"/>
    <p:sldId id="264" r:id="rId9"/>
    <p:sldId id="280" r:id="rId1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3">
          <p15:clr>
            <a:srgbClr val="A4A3A4"/>
          </p15:clr>
        </p15:guide>
        <p15:guide id="2" orient="horz" pos="1633">
          <p15:clr>
            <a:srgbClr val="A4A3A4"/>
          </p15:clr>
        </p15:guide>
        <p15:guide id="3" pos="1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509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7720BC-2868-4DDC-B94F-2AA67545E6FD}" v="2" dt="2026-10-07T13:49:23.824"/>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8111" autoAdjust="0"/>
  </p:normalViewPr>
  <p:slideViewPr>
    <p:cSldViewPr snapToGrid="0" snapToObjects="1" showGuides="1">
      <p:cViewPr varScale="1">
        <p:scale>
          <a:sx n="185" d="100"/>
          <a:sy n="185" d="100"/>
        </p:scale>
        <p:origin x="1074" y="150"/>
      </p:cViewPr>
      <p:guideLst>
        <p:guide orient="horz" pos="1293"/>
        <p:guide orient="horz" pos="1633"/>
        <p:guide pos="1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27C4E-E06A-4744-88FA-8F72C6BED2AE}" type="datetimeFigureOut">
              <a:rPr lang="sv-SE" smtClean="0"/>
              <a:t>2026-10-07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E43BEA-19E6-4FB0-AA24-6AE19DFCBD2F}" type="slidenum">
              <a:rPr lang="sv-SE" smtClean="0"/>
              <a:t>‹#›</a:t>
            </a:fld>
            <a:endParaRPr lang="sv-SE"/>
          </a:p>
        </p:txBody>
      </p:sp>
    </p:spTree>
    <p:extLst>
      <p:ext uri="{BB962C8B-B14F-4D97-AF65-F5344CB8AC3E}">
        <p14:creationId xmlns:p14="http://schemas.microsoft.com/office/powerpoint/2010/main" val="2352117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i="0" kern="1200" dirty="0">
                <a:solidFill>
                  <a:schemeClr val="tx1"/>
                </a:solidFill>
                <a:effectLst/>
                <a:latin typeface="+mn-lt"/>
                <a:ea typeface="+mn-ea"/>
                <a:cs typeface="+mn-cs"/>
              </a:rPr>
              <a:t>Läkarförbundet har sedan 2023 årligen gjort kartläggningar över vilka regioner som fattat beslut om riktvärdet 1/1100 och vilka som har en handlingsplan.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i="0" kern="1200" dirty="0">
                <a:solidFill>
                  <a:schemeClr val="tx1"/>
                </a:solidFill>
                <a:effectLst/>
                <a:latin typeface="+mn-lt"/>
                <a:ea typeface="+mn-ea"/>
                <a:cs typeface="+mn-cs"/>
              </a:rPr>
              <a:t>Läkarförbundets senaste kartläggning genomfördes våren 2026 genom att ställa frågor via e-post till regionernas hälso- och sjukvårdsdirektörer.  </a:t>
            </a:r>
            <a:br>
              <a:rPr lang="sv-SE" sz="1200" i="0" kern="1200" dirty="0">
                <a:solidFill>
                  <a:schemeClr val="tx1"/>
                </a:solidFill>
                <a:effectLst/>
                <a:latin typeface="+mn-lt"/>
                <a:ea typeface="+mn-ea"/>
                <a:cs typeface="+mn-cs"/>
              </a:rPr>
            </a:br>
            <a:br>
              <a:rPr lang="sv-SE" sz="1200" i="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 I Region Jämtland Härjedalen har politiker beslutat om 1/1250, men med en modell för uträkning som ska motsvara 1/1100. På tjänstemannanivå finns beslut om 1/1100.</a:t>
            </a:r>
          </a:p>
          <a:p>
            <a:endParaRPr lang="sv-SE" dirty="0"/>
          </a:p>
        </p:txBody>
      </p:sp>
      <p:sp>
        <p:nvSpPr>
          <p:cNvPr id="4" name="Platshållare för bildnummer 3"/>
          <p:cNvSpPr>
            <a:spLocks noGrp="1"/>
          </p:cNvSpPr>
          <p:nvPr>
            <p:ph type="sldNum" sz="quarter" idx="5"/>
          </p:nvPr>
        </p:nvSpPr>
        <p:spPr/>
        <p:txBody>
          <a:bodyPr/>
          <a:lstStyle/>
          <a:p>
            <a:fld id="{E0E43BEA-19E6-4FB0-AA24-6AE19DFCBD2F}" type="slidenum">
              <a:rPr lang="sv-SE" smtClean="0"/>
              <a:t>2</a:t>
            </a:fld>
            <a:endParaRPr lang="sv-SE"/>
          </a:p>
        </p:txBody>
      </p:sp>
    </p:spTree>
    <p:extLst>
      <p:ext uri="{BB962C8B-B14F-4D97-AF65-F5344CB8AC3E}">
        <p14:creationId xmlns:p14="http://schemas.microsoft.com/office/powerpoint/2010/main" val="1170073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Gotland, Stockholm, Uppsala, Värmland, Västmanland och Östergötland är de enda regionerna som har konkreta mål för arbetet. I dessa regioners handlingsplaner finns också beräkningar om vilka satsningar som krävs för att kunna nå riktvärdet. Ytterligare två regioner, Skåne och Västra Götaland, är på gång att ta fram handlingsplaner med konkreta och tidsatta mål.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 Regionerna har ett ansvar för att utbilda och anställa tillräckligt med läkare på landets vårdcentraler. De regioner där politikerna antagit mål och avsatt medel är förebilder att inspireras av.</a:t>
            </a:r>
          </a:p>
          <a:p>
            <a:endParaRPr lang="sv-SE" dirty="0"/>
          </a:p>
        </p:txBody>
      </p:sp>
      <p:sp>
        <p:nvSpPr>
          <p:cNvPr id="4" name="Platshållare för bildnummer 3"/>
          <p:cNvSpPr>
            <a:spLocks noGrp="1"/>
          </p:cNvSpPr>
          <p:nvPr>
            <p:ph type="sldNum" sz="quarter" idx="5"/>
          </p:nvPr>
        </p:nvSpPr>
        <p:spPr/>
        <p:txBody>
          <a:bodyPr/>
          <a:lstStyle/>
          <a:p>
            <a:fld id="{E0E43BEA-19E6-4FB0-AA24-6AE19DFCBD2F}" type="slidenum">
              <a:rPr lang="sv-SE" smtClean="0"/>
              <a:t>4</a:t>
            </a:fld>
            <a:endParaRPr lang="sv-SE"/>
          </a:p>
        </p:txBody>
      </p:sp>
    </p:spTree>
    <p:extLst>
      <p:ext uri="{BB962C8B-B14F-4D97-AF65-F5344CB8AC3E}">
        <p14:creationId xmlns:p14="http://schemas.microsoft.com/office/powerpoint/2010/main" val="1162154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Utan politiskt beslutade, </a:t>
            </a:r>
            <a:r>
              <a:rPr lang="sv-SE" sz="1200" b="1" kern="1200" dirty="0">
                <a:solidFill>
                  <a:schemeClr val="tx1"/>
                </a:solidFill>
                <a:effectLst/>
                <a:latin typeface="+mn-lt"/>
                <a:ea typeface="+mn-ea"/>
                <a:cs typeface="+mn-cs"/>
              </a:rPr>
              <a:t>konkreta/mätbara och tidsatta </a:t>
            </a:r>
            <a:r>
              <a:rPr lang="sv-SE" sz="1200" kern="1200" dirty="0">
                <a:solidFill>
                  <a:schemeClr val="tx1"/>
                </a:solidFill>
                <a:effectLst/>
                <a:latin typeface="+mn-lt"/>
                <a:ea typeface="+mn-ea"/>
                <a:cs typeface="+mn-cs"/>
              </a:rPr>
              <a:t>mål saknar tjänstemännen mandat att prioritera fastläkarfrågan på allvar och den får därmed ingen styrfart.  Fast läkarkontakt måste högre upp på de nyvalda regionpolitikernas dagordning.</a:t>
            </a:r>
            <a:br>
              <a:rPr lang="sv-SE" sz="1200" kern="1200" dirty="0">
                <a:solidFill>
                  <a:schemeClr val="tx1"/>
                </a:solidFill>
                <a:effectLst/>
                <a:latin typeface="+mn-lt"/>
                <a:ea typeface="+mn-ea"/>
                <a:cs typeface="+mn-cs"/>
              </a:rPr>
            </a:br>
            <a:br>
              <a:rPr lang="sv-SE" sz="1200" kern="1200" dirty="0">
                <a:solidFill>
                  <a:schemeClr val="tx1"/>
                </a:solidFill>
                <a:effectLst/>
                <a:latin typeface="+mn-lt"/>
                <a:ea typeface="+mn-ea"/>
                <a:cs typeface="+mn-cs"/>
              </a:rPr>
            </a:br>
            <a:endParaRPr lang="sv-SE" dirty="0"/>
          </a:p>
        </p:txBody>
      </p:sp>
      <p:sp>
        <p:nvSpPr>
          <p:cNvPr id="4" name="Platshållare för bildnummer 3"/>
          <p:cNvSpPr>
            <a:spLocks noGrp="1"/>
          </p:cNvSpPr>
          <p:nvPr>
            <p:ph type="sldNum" sz="quarter" idx="5"/>
          </p:nvPr>
        </p:nvSpPr>
        <p:spPr/>
        <p:txBody>
          <a:bodyPr/>
          <a:lstStyle/>
          <a:p>
            <a:fld id="{E0E43BEA-19E6-4FB0-AA24-6AE19DFCBD2F}" type="slidenum">
              <a:rPr lang="sv-SE" smtClean="0"/>
              <a:t>5</a:t>
            </a:fld>
            <a:endParaRPr lang="sv-SE"/>
          </a:p>
        </p:txBody>
      </p:sp>
    </p:spTree>
    <p:extLst>
      <p:ext uri="{BB962C8B-B14F-4D97-AF65-F5344CB8AC3E}">
        <p14:creationId xmlns:p14="http://schemas.microsoft.com/office/powerpoint/2010/main" val="31238500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2" name="Title 1"/>
          <p:cNvSpPr>
            <a:spLocks noGrp="1"/>
          </p:cNvSpPr>
          <p:nvPr>
            <p:ph type="title"/>
          </p:nvPr>
        </p:nvSpPr>
        <p:spPr>
          <a:xfrm>
            <a:off x="297625" y="133629"/>
            <a:ext cx="8229600" cy="3028671"/>
          </a:xfrm>
        </p:spPr>
        <p:txBody>
          <a:bodyPr anchor="t" anchorCtr="0">
            <a:noAutofit/>
          </a:bodyPr>
          <a:lstStyle>
            <a:lvl1pPr algn="l">
              <a:defRPr sz="6600"/>
            </a:lvl1pPr>
          </a:lstStyle>
          <a:p>
            <a:r>
              <a:rPr lang="sv-SE"/>
              <a:t>Klicka här för att ändra mall för rubrikformat</a:t>
            </a:r>
            <a:endParaRPr lang="sv-SE" dirty="0"/>
          </a:p>
        </p:txBody>
      </p:sp>
      <p:pic>
        <p:nvPicPr>
          <p:cNvPr id="5" name="Picture 4" descr="slf_sve_blå rgb.tif">
            <a:extLst>
              <a:ext uri="{FF2B5EF4-FFF2-40B4-BE49-F238E27FC236}">
                <a16:creationId xmlns:a16="http://schemas.microsoft.com/office/drawing/2014/main" id="{BE0A79AF-0EBE-EF72-D86C-C54D80317FA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07264" y="4381499"/>
            <a:ext cx="1620000" cy="617209"/>
          </a:xfrm>
          <a:prstGeom prst="rect">
            <a:avLst/>
          </a:prstGeom>
        </p:spPr>
      </p:pic>
      <p:sp>
        <p:nvSpPr>
          <p:cNvPr id="3" name="Platshållare för text 4" descr="Klicka för att lägga till underrubrik">
            <a:extLst>
              <a:ext uri="{FF2B5EF4-FFF2-40B4-BE49-F238E27FC236}">
                <a16:creationId xmlns:a16="http://schemas.microsoft.com/office/drawing/2014/main" id="{5217F454-95A3-BC3D-EC3F-D2EF26A93C4C}"/>
              </a:ext>
            </a:extLst>
          </p:cNvPr>
          <p:cNvSpPr>
            <a:spLocks noGrp="1"/>
          </p:cNvSpPr>
          <p:nvPr>
            <p:ph type="body" sz="quarter" idx="11" hasCustomPrompt="1"/>
          </p:nvPr>
        </p:nvSpPr>
        <p:spPr>
          <a:xfrm>
            <a:off x="297625" y="3295650"/>
            <a:ext cx="8229600" cy="952499"/>
          </a:xfrm>
        </p:spPr>
        <p:txBody>
          <a:bodyPr/>
          <a:lstStyle>
            <a:lvl1pPr marL="0" indent="0">
              <a:buNone/>
              <a:defRPr>
                <a:solidFill>
                  <a:schemeClr val="accent1"/>
                </a:solidFill>
                <a:latin typeface="+mj-lt"/>
              </a:defRPr>
            </a:lvl1pPr>
          </a:lstStyle>
          <a:p>
            <a:pPr lvl="0"/>
            <a:r>
              <a:rPr lang="sv-SE" dirty="0"/>
              <a:t>Klicka för att lägga till underrubrik</a:t>
            </a:r>
          </a:p>
        </p:txBody>
      </p:sp>
    </p:spTree>
    <p:extLst>
      <p:ext uri="{BB962C8B-B14F-4D97-AF65-F5344CB8AC3E}">
        <p14:creationId xmlns:p14="http://schemas.microsoft.com/office/powerpoint/2010/main" val="1412754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 innehåll">
    <p:spTree>
      <p:nvGrpSpPr>
        <p:cNvPr id="1" name=""/>
        <p:cNvGrpSpPr/>
        <p:nvPr/>
      </p:nvGrpSpPr>
      <p:grpSpPr>
        <a:xfrm>
          <a:off x="0" y="0"/>
          <a:ext cx="0" cy="0"/>
          <a:chOff x="0" y="0"/>
          <a:chExt cx="0" cy="0"/>
        </a:xfrm>
      </p:grpSpPr>
      <p:sp>
        <p:nvSpPr>
          <p:cNvPr id="2" name="Title 1"/>
          <p:cNvSpPr>
            <a:spLocks noGrp="1"/>
          </p:cNvSpPr>
          <p:nvPr>
            <p:ph type="ctrTitle"/>
          </p:nvPr>
        </p:nvSpPr>
        <p:spPr>
          <a:xfrm>
            <a:off x="447472" y="228315"/>
            <a:ext cx="8274996" cy="821816"/>
          </a:xfrm>
        </p:spPr>
        <p:txBody>
          <a:bodyPr anchor="t" anchorCtr="0">
            <a:noAutofit/>
          </a:bodyPr>
          <a:lstStyle>
            <a:lvl1pPr algn="l">
              <a:defRPr sz="3600">
                <a:solidFill>
                  <a:schemeClr val="accent1"/>
                </a:solidFill>
              </a:defRPr>
            </a:lvl1pPr>
          </a:lstStyle>
          <a:p>
            <a:r>
              <a:rPr lang="sv-SE"/>
              <a:t>Klicka här för att ändra mall för rubrikformat</a:t>
            </a:r>
            <a:endParaRPr lang="sv-SE" dirty="0"/>
          </a:p>
        </p:txBody>
      </p:sp>
      <p:sp>
        <p:nvSpPr>
          <p:cNvPr id="6" name="Text Placeholder 2">
            <a:extLst>
              <a:ext uri="{FF2B5EF4-FFF2-40B4-BE49-F238E27FC236}">
                <a16:creationId xmlns:a16="http://schemas.microsoft.com/office/drawing/2014/main" id="{C9346462-BE49-EB83-4C64-0CBAD7E1F3D6}"/>
              </a:ext>
            </a:extLst>
          </p:cNvPr>
          <p:cNvSpPr>
            <a:spLocks noGrp="1"/>
          </p:cNvSpPr>
          <p:nvPr>
            <p:ph idx="1"/>
          </p:nvPr>
        </p:nvSpPr>
        <p:spPr>
          <a:xfrm>
            <a:off x="447473" y="1207293"/>
            <a:ext cx="8274995" cy="3085307"/>
          </a:xfrm>
          <a:prstGeom prst="rect">
            <a:avLst/>
          </a:prstGeom>
        </p:spPr>
        <p:txBody>
          <a:bodyPr vert="horz" lIns="91440" tIns="45720" rIns="91440" bIns="45720" rtlCol="0">
            <a:normAutofit/>
          </a:bodyPr>
          <a:lstStyle>
            <a:lvl1pPr>
              <a:defRPr sz="2800">
                <a:solidFill>
                  <a:schemeClr val="accent1"/>
                </a:solidFill>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800">
                <a:solidFill>
                  <a:schemeClr val="accent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3" name="Picture 4" descr="slf_sve_blå rgb.tif">
            <a:extLst>
              <a:ext uri="{FF2B5EF4-FFF2-40B4-BE49-F238E27FC236}">
                <a16:creationId xmlns:a16="http://schemas.microsoft.com/office/drawing/2014/main" id="{EFF8C40B-1FCB-48C1-24FD-67438251B11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68550" y="4461242"/>
            <a:ext cx="1368000" cy="521197"/>
          </a:xfrm>
          <a:prstGeom prst="rect">
            <a:avLst/>
          </a:prstGeom>
        </p:spPr>
      </p:pic>
    </p:spTree>
    <p:extLst>
      <p:ext uri="{BB962C8B-B14F-4D97-AF65-F5344CB8AC3E}">
        <p14:creationId xmlns:p14="http://schemas.microsoft.com/office/powerpoint/2010/main" val="3003516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 bild + innehåll">
    <p:spTree>
      <p:nvGrpSpPr>
        <p:cNvPr id="1" name=""/>
        <p:cNvGrpSpPr/>
        <p:nvPr/>
      </p:nvGrpSpPr>
      <p:grpSpPr>
        <a:xfrm>
          <a:off x="0" y="0"/>
          <a:ext cx="0" cy="0"/>
          <a:chOff x="0" y="0"/>
          <a:chExt cx="0" cy="0"/>
        </a:xfrm>
      </p:grpSpPr>
      <p:sp>
        <p:nvSpPr>
          <p:cNvPr id="2" name="Title 1"/>
          <p:cNvSpPr>
            <a:spLocks noGrp="1"/>
          </p:cNvSpPr>
          <p:nvPr>
            <p:ph type="title"/>
          </p:nvPr>
        </p:nvSpPr>
        <p:spPr>
          <a:xfrm>
            <a:off x="3407052" y="225434"/>
            <a:ext cx="5279748" cy="832124"/>
          </a:xfrm>
        </p:spPr>
        <p:txBody>
          <a:bodyPr anchor="t">
            <a:noAutofit/>
          </a:bodyPr>
          <a:lstStyle>
            <a:lvl1pPr algn="l">
              <a:defRPr sz="3600">
                <a:solidFill>
                  <a:schemeClr val="accent1"/>
                </a:solidFill>
              </a:defRPr>
            </a:lvl1pPr>
          </a:lstStyle>
          <a:p>
            <a:r>
              <a:rPr lang="sv-SE"/>
              <a:t>Klicka här för att ändra mall för rubrikformat</a:t>
            </a:r>
            <a:endParaRPr lang="sv-SE" dirty="0"/>
          </a:p>
        </p:txBody>
      </p:sp>
      <p:sp>
        <p:nvSpPr>
          <p:cNvPr id="7" name="Picture Placeholder 6"/>
          <p:cNvSpPr>
            <a:spLocks noGrp="1"/>
          </p:cNvSpPr>
          <p:nvPr>
            <p:ph type="pic" sz="quarter" idx="10"/>
          </p:nvPr>
        </p:nvSpPr>
        <p:spPr>
          <a:xfrm>
            <a:off x="-1" y="0"/>
            <a:ext cx="3132000" cy="5148000"/>
          </a:xfrm>
        </p:spPr>
        <p:txBody>
          <a:bodyPr/>
          <a:lstStyle/>
          <a:p>
            <a:r>
              <a:rPr lang="sv-SE"/>
              <a:t>Klicka på ikonen för att lägga till en bild</a:t>
            </a:r>
            <a:endParaRPr lang="sv-SE" dirty="0"/>
          </a:p>
        </p:txBody>
      </p:sp>
      <p:sp>
        <p:nvSpPr>
          <p:cNvPr id="3" name="Platshållare för innehåll 4">
            <a:extLst>
              <a:ext uri="{FF2B5EF4-FFF2-40B4-BE49-F238E27FC236}">
                <a16:creationId xmlns:a16="http://schemas.microsoft.com/office/drawing/2014/main" id="{7C9DC7C0-F18D-566B-AAA3-AD4D041CC283}"/>
              </a:ext>
            </a:extLst>
          </p:cNvPr>
          <p:cNvSpPr>
            <a:spLocks noGrp="1"/>
          </p:cNvSpPr>
          <p:nvPr>
            <p:ph sz="quarter" idx="12"/>
          </p:nvPr>
        </p:nvSpPr>
        <p:spPr>
          <a:xfrm>
            <a:off x="3407052" y="1300163"/>
            <a:ext cx="5279748" cy="2993232"/>
          </a:xfrm>
        </p:spPr>
        <p:txBody>
          <a:bodyPr/>
          <a:lstStyle>
            <a:lvl1pPr>
              <a:defRPr sz="2800">
                <a:solidFill>
                  <a:schemeClr val="accent1"/>
                </a:solidFill>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800">
                <a:solidFill>
                  <a:schemeClr val="accent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8" name="Picture 4" descr="slf_sve_blå rgb.tif">
            <a:extLst>
              <a:ext uri="{FF2B5EF4-FFF2-40B4-BE49-F238E27FC236}">
                <a16:creationId xmlns:a16="http://schemas.microsoft.com/office/drawing/2014/main" id="{E941C625-2621-EC8E-B678-C04D172115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68550" y="4461242"/>
            <a:ext cx="1368000" cy="521197"/>
          </a:xfrm>
          <a:prstGeom prst="rect">
            <a:avLst/>
          </a:prstGeom>
        </p:spPr>
      </p:pic>
    </p:spTree>
    <p:extLst>
      <p:ext uri="{BB962C8B-B14F-4D97-AF65-F5344CB8AC3E}">
        <p14:creationId xmlns:p14="http://schemas.microsoft.com/office/powerpoint/2010/main" val="3036803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vå bild + innehåll">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3132000" cy="2571750"/>
          </a:xfrm>
        </p:spPr>
        <p:txBody>
          <a:bodyPr/>
          <a:lstStyle/>
          <a:p>
            <a:r>
              <a:rPr lang="sv-SE"/>
              <a:t>Klicka på ikonen för att lägga till en bild</a:t>
            </a:r>
            <a:endParaRPr lang="sv-SE" dirty="0"/>
          </a:p>
        </p:txBody>
      </p:sp>
      <p:sp>
        <p:nvSpPr>
          <p:cNvPr id="9" name="Picture Placeholder 8"/>
          <p:cNvSpPr>
            <a:spLocks noGrp="1"/>
          </p:cNvSpPr>
          <p:nvPr>
            <p:ph type="pic" sz="quarter" idx="11"/>
          </p:nvPr>
        </p:nvSpPr>
        <p:spPr>
          <a:xfrm>
            <a:off x="0" y="2571750"/>
            <a:ext cx="3132000" cy="2571750"/>
          </a:xfrm>
        </p:spPr>
        <p:txBody>
          <a:bodyPr/>
          <a:lstStyle/>
          <a:p>
            <a:r>
              <a:rPr lang="sv-SE"/>
              <a:t>Klicka på ikonen för att lägga till en bild</a:t>
            </a:r>
            <a:endParaRPr lang="sv-SE" dirty="0"/>
          </a:p>
        </p:txBody>
      </p:sp>
      <p:sp>
        <p:nvSpPr>
          <p:cNvPr id="4" name="Title 1">
            <a:extLst>
              <a:ext uri="{FF2B5EF4-FFF2-40B4-BE49-F238E27FC236}">
                <a16:creationId xmlns:a16="http://schemas.microsoft.com/office/drawing/2014/main" id="{CDA4E087-3F50-9001-9A72-A4B8B1E55C0D}"/>
              </a:ext>
            </a:extLst>
          </p:cNvPr>
          <p:cNvSpPr>
            <a:spLocks noGrp="1"/>
          </p:cNvSpPr>
          <p:nvPr>
            <p:ph type="title"/>
          </p:nvPr>
        </p:nvSpPr>
        <p:spPr>
          <a:xfrm>
            <a:off x="3407052" y="225434"/>
            <a:ext cx="5279748" cy="832124"/>
          </a:xfrm>
        </p:spPr>
        <p:txBody>
          <a:bodyPr anchor="t">
            <a:noAutofit/>
          </a:bodyPr>
          <a:lstStyle>
            <a:lvl1pPr algn="l">
              <a:defRPr sz="3600">
                <a:solidFill>
                  <a:schemeClr val="accent1"/>
                </a:solidFill>
              </a:defRPr>
            </a:lvl1pPr>
          </a:lstStyle>
          <a:p>
            <a:r>
              <a:rPr lang="sv-SE"/>
              <a:t>Klicka här för att ändra mall för rubrikformat</a:t>
            </a:r>
            <a:endParaRPr lang="sv-SE" dirty="0"/>
          </a:p>
        </p:txBody>
      </p:sp>
      <p:sp>
        <p:nvSpPr>
          <p:cNvPr id="5" name="Platshållare för innehåll 4">
            <a:extLst>
              <a:ext uri="{FF2B5EF4-FFF2-40B4-BE49-F238E27FC236}">
                <a16:creationId xmlns:a16="http://schemas.microsoft.com/office/drawing/2014/main" id="{CBD253C6-F29A-AC2B-76A8-9EEDD039496F}"/>
              </a:ext>
            </a:extLst>
          </p:cNvPr>
          <p:cNvSpPr>
            <a:spLocks noGrp="1"/>
          </p:cNvSpPr>
          <p:nvPr>
            <p:ph sz="quarter" idx="12"/>
          </p:nvPr>
        </p:nvSpPr>
        <p:spPr>
          <a:xfrm>
            <a:off x="3407052" y="1300163"/>
            <a:ext cx="5279748" cy="2993232"/>
          </a:xfrm>
        </p:spPr>
        <p:txBody>
          <a:bodyPr>
            <a:normAutofit/>
          </a:bodyPr>
          <a:lstStyle>
            <a:lvl1pPr>
              <a:defRPr sz="2800">
                <a:solidFill>
                  <a:schemeClr val="accent1"/>
                </a:solidFill>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800">
                <a:solidFill>
                  <a:schemeClr val="accent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6" name="Picture 4" descr="slf_sve_blå rgb.tif">
            <a:extLst>
              <a:ext uri="{FF2B5EF4-FFF2-40B4-BE49-F238E27FC236}">
                <a16:creationId xmlns:a16="http://schemas.microsoft.com/office/drawing/2014/main" id="{C180155D-2469-9354-D71A-7FF20A4B768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68550" y="4461242"/>
            <a:ext cx="1368000" cy="521197"/>
          </a:xfrm>
          <a:prstGeom prst="rect">
            <a:avLst/>
          </a:prstGeom>
        </p:spPr>
      </p:pic>
    </p:spTree>
    <p:extLst>
      <p:ext uri="{BB962C8B-B14F-4D97-AF65-F5344CB8AC3E}">
        <p14:creationId xmlns:p14="http://schemas.microsoft.com/office/powerpoint/2010/main" val="142188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 liggande bil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572000" y="1221581"/>
            <a:ext cx="4157663" cy="3070854"/>
          </a:xfrm>
        </p:spPr>
        <p:txBody>
          <a:bodyPr/>
          <a:lstStyle>
            <a:lvl1pPr>
              <a:defRPr>
                <a:solidFill>
                  <a:schemeClr val="accent1"/>
                </a:solidFill>
              </a:defRPr>
            </a:lvl1pPr>
          </a:lstStyle>
          <a:p>
            <a:r>
              <a:rPr lang="sv-SE"/>
              <a:t>Klicka på ikonen för att lägga till en bild</a:t>
            </a:r>
            <a:endParaRPr lang="sv-SE" dirty="0"/>
          </a:p>
        </p:txBody>
      </p:sp>
      <p:sp>
        <p:nvSpPr>
          <p:cNvPr id="2" name="Title 1"/>
          <p:cNvSpPr>
            <a:spLocks noGrp="1"/>
          </p:cNvSpPr>
          <p:nvPr>
            <p:ph type="title"/>
          </p:nvPr>
        </p:nvSpPr>
        <p:spPr>
          <a:xfrm>
            <a:off x="310900" y="225434"/>
            <a:ext cx="8418053" cy="817554"/>
          </a:xfrm>
        </p:spPr>
        <p:txBody>
          <a:bodyPr anchor="t" anchorCtr="0">
            <a:noAutofit/>
          </a:bodyPr>
          <a:lstStyle>
            <a:lvl1pPr algn="l">
              <a:defRPr sz="3600">
                <a:solidFill>
                  <a:schemeClr val="accent1"/>
                </a:solidFill>
              </a:defRPr>
            </a:lvl1pPr>
          </a:lstStyle>
          <a:p>
            <a:r>
              <a:rPr lang="sv-SE"/>
              <a:t>Klicka här för att ändra mall för rubrikformat</a:t>
            </a:r>
            <a:endParaRPr lang="sv-SE" dirty="0"/>
          </a:p>
        </p:txBody>
      </p:sp>
      <p:sp>
        <p:nvSpPr>
          <p:cNvPr id="6" name="Platshållare för innehåll 5">
            <a:extLst>
              <a:ext uri="{FF2B5EF4-FFF2-40B4-BE49-F238E27FC236}">
                <a16:creationId xmlns:a16="http://schemas.microsoft.com/office/drawing/2014/main" id="{9820B0C3-7B44-2E60-F444-602D85C2BF23}"/>
              </a:ext>
            </a:extLst>
          </p:cNvPr>
          <p:cNvSpPr>
            <a:spLocks noGrp="1"/>
          </p:cNvSpPr>
          <p:nvPr>
            <p:ph sz="quarter" idx="12"/>
          </p:nvPr>
        </p:nvSpPr>
        <p:spPr>
          <a:xfrm>
            <a:off x="310900" y="1216208"/>
            <a:ext cx="4157663" cy="3071814"/>
          </a:xfrm>
        </p:spPr>
        <p:txBody>
          <a:bodyPr>
            <a:normAutofit/>
          </a:bodyPr>
          <a:lstStyle>
            <a:lvl1pPr>
              <a:defRPr sz="2800">
                <a:solidFill>
                  <a:schemeClr val="accent1"/>
                </a:solidFill>
              </a:defRPr>
            </a:lvl1pPr>
            <a:lvl2pPr>
              <a:defRPr sz="2400">
                <a:solidFill>
                  <a:schemeClr val="accent1"/>
                </a:solidFill>
              </a:defRPr>
            </a:lvl2pPr>
            <a:lvl3pPr>
              <a:defRPr sz="2000">
                <a:solidFill>
                  <a:schemeClr val="accent1"/>
                </a:solidFill>
              </a:defRPr>
            </a:lvl3pPr>
            <a:lvl4pPr>
              <a:defRPr sz="1800">
                <a:solidFill>
                  <a:schemeClr val="accent1"/>
                </a:solidFill>
              </a:defRPr>
            </a:lvl4pPr>
            <a:lvl5pPr>
              <a:defRPr sz="1800">
                <a:solidFill>
                  <a:schemeClr val="accent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pic>
        <p:nvPicPr>
          <p:cNvPr id="7" name="Picture 4" descr="slf_sve_blå rgb.tif">
            <a:extLst>
              <a:ext uri="{FF2B5EF4-FFF2-40B4-BE49-F238E27FC236}">
                <a16:creationId xmlns:a16="http://schemas.microsoft.com/office/drawing/2014/main" id="{C83A71FF-1B3A-8AC1-DA03-A7441CF7B5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68550" y="4461242"/>
            <a:ext cx="1368000" cy="521197"/>
          </a:xfrm>
          <a:prstGeom prst="rect">
            <a:avLst/>
          </a:prstGeom>
        </p:spPr>
      </p:pic>
    </p:spTree>
    <p:extLst>
      <p:ext uri="{BB962C8B-B14F-4D97-AF65-F5344CB8AC3E}">
        <p14:creationId xmlns:p14="http://schemas.microsoft.com/office/powerpoint/2010/main" val="2970778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pic>
        <p:nvPicPr>
          <p:cNvPr id="3" name="Picture 4" descr="slf_sve_blå rgb.tif">
            <a:extLst>
              <a:ext uri="{FF2B5EF4-FFF2-40B4-BE49-F238E27FC236}">
                <a16:creationId xmlns:a16="http://schemas.microsoft.com/office/drawing/2014/main" id="{62E4284A-C366-40EE-2B6B-A10E768D519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568550" y="4461242"/>
            <a:ext cx="1368000" cy="521197"/>
          </a:xfrm>
          <a:prstGeom prst="rect">
            <a:avLst/>
          </a:prstGeom>
        </p:spPr>
      </p:pic>
    </p:spTree>
    <p:extLst>
      <p:ext uri="{BB962C8B-B14F-4D97-AF65-F5344CB8AC3E}">
        <p14:creationId xmlns:p14="http://schemas.microsoft.com/office/powerpoint/2010/main" val="7371817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b="1">
                <a:solidFill>
                  <a:srgbClr val="4A66AC"/>
                </a:solidFill>
              </a:defRPr>
            </a:lvl1pPr>
          </a:lstStyle>
          <a:p>
            <a:fld id="{47CABF78-C7D9-9C4F-AB92-6DCC4E7F1216}" type="datetimeFigureOut">
              <a:rPr lang="en-US" smtClean="0"/>
              <a:pPr/>
              <a:t>10/7/2026</a:t>
            </a:fld>
            <a:endParaRPr lang="sv-SE"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b="1">
                <a:solidFill>
                  <a:srgbClr val="4A66AC"/>
                </a:solidFill>
              </a:defRPr>
            </a:lvl1pPr>
          </a:lstStyle>
          <a:p>
            <a:endParaRPr lang="sv-SE"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b="1">
                <a:solidFill>
                  <a:srgbClr val="4A66AC"/>
                </a:solidFill>
              </a:defRPr>
            </a:lvl1pPr>
          </a:lstStyle>
          <a:p>
            <a:fld id="{CCBC1211-1B07-B742-AC33-9BB6465B3FDC}" type="slidenum">
              <a:rPr lang="sv-SE" smtClean="0"/>
              <a:pPr/>
              <a:t>‹#›</a:t>
            </a:fld>
            <a:endParaRPr lang="sv-SE" dirty="0"/>
          </a:p>
        </p:txBody>
      </p:sp>
      <p:sp>
        <p:nvSpPr>
          <p:cNvPr id="8" name="textruta 7">
            <a:extLst>
              <a:ext uri="{FF2B5EF4-FFF2-40B4-BE49-F238E27FC236}">
                <a16:creationId xmlns:a16="http://schemas.microsoft.com/office/drawing/2014/main" id="{52AB6946-4099-04CC-A6CF-5B9D05B34B00}"/>
              </a:ext>
            </a:extLst>
          </p:cNvPr>
          <p:cNvSpPr txBox="1"/>
          <p:nvPr userDrawn="1">
            <p:extLst>
              <p:ext uri="{1162E1C5-73C7-4A58-AE30-91384D911F3F}">
                <p184:classification xmlns:p184="http://schemas.microsoft.com/office/powerpoint/2018/4/main" val="hdr"/>
              </p:ext>
            </p:extLst>
          </p:nvPr>
        </p:nvSpPr>
        <p:spPr>
          <a:xfrm>
            <a:off x="8229600" y="63500"/>
            <a:ext cx="895350" cy="121920"/>
          </a:xfrm>
          <a:prstGeom prst="rect">
            <a:avLst/>
          </a:prstGeom>
        </p:spPr>
        <p:txBody>
          <a:bodyPr horzOverflow="overflow" lIns="0" tIns="0" rIns="0" bIns="0">
            <a:spAutoFit/>
          </a:bodyPr>
          <a:lstStyle/>
          <a:p>
            <a:pPr algn="l"/>
            <a:r>
              <a:rPr lang="sv-SE" sz="8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Classified as General </a:t>
            </a:r>
          </a:p>
        </p:txBody>
      </p:sp>
    </p:spTree>
    <p:extLst>
      <p:ext uri="{BB962C8B-B14F-4D97-AF65-F5344CB8AC3E}">
        <p14:creationId xmlns:p14="http://schemas.microsoft.com/office/powerpoint/2010/main" val="1588375038"/>
      </p:ext>
    </p:extLst>
  </p:cSld>
  <p:clrMap bg1="lt1" tx1="dk1" bg2="lt2" tx2="dk2" accent1="accent1" accent2="accent2" accent3="accent3" accent4="accent4" accent5="accent5" accent6="accent6" hlink="hlink" folHlink="folHlink"/>
  <p:sldLayoutIdLst>
    <p:sldLayoutId id="2147483651" r:id="rId1"/>
    <p:sldLayoutId id="2147483657" r:id="rId2"/>
    <p:sldLayoutId id="2147483654" r:id="rId3"/>
    <p:sldLayoutId id="2147483653" r:id="rId4"/>
    <p:sldLayoutId id="2147483656" r:id="rId5"/>
    <p:sldLayoutId id="2147483658" r:id="rId6"/>
  </p:sldLayoutIdLst>
  <p:txStyles>
    <p:titleStyle>
      <a:lvl1pPr algn="l" defTabSz="457200" rtl="0" eaLnBrk="1" latinLnBrk="0" hangingPunct="1">
        <a:spcBef>
          <a:spcPct val="0"/>
        </a:spcBef>
        <a:buNone/>
        <a:defRPr sz="3600" b="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600"/>
        </a:spcBef>
        <a:buFont typeface="Arial"/>
        <a:buChar char="•"/>
        <a:defRPr sz="2800" b="1" kern="1200">
          <a:solidFill>
            <a:schemeClr val="accent1"/>
          </a:solidFill>
          <a:latin typeface="+mn-lt"/>
          <a:ea typeface="+mn-ea"/>
          <a:cs typeface="+mn-cs"/>
        </a:defRPr>
      </a:lvl1pPr>
      <a:lvl2pPr marL="742950" indent="-285750" algn="l" defTabSz="457200" rtl="0" eaLnBrk="1" latinLnBrk="0" hangingPunct="1">
        <a:spcBef>
          <a:spcPct val="20000"/>
        </a:spcBef>
        <a:buFont typeface="Arial"/>
        <a:buChar char="–"/>
        <a:defRPr sz="2400" b="1" kern="1200">
          <a:solidFill>
            <a:schemeClr val="accent1"/>
          </a:solidFill>
          <a:latin typeface="+mn-lt"/>
          <a:ea typeface="+mn-ea"/>
          <a:cs typeface="+mn-cs"/>
        </a:defRPr>
      </a:lvl2pPr>
      <a:lvl3pPr marL="1143000" indent="-228600" algn="l" defTabSz="457200" rtl="0" eaLnBrk="1" latinLnBrk="0" hangingPunct="1">
        <a:spcBef>
          <a:spcPct val="20000"/>
        </a:spcBef>
        <a:buFont typeface="Arial"/>
        <a:buChar char="•"/>
        <a:defRPr sz="2000" b="1" kern="1200">
          <a:solidFill>
            <a:schemeClr val="accent1"/>
          </a:solidFill>
          <a:latin typeface="+mn-lt"/>
          <a:ea typeface="+mn-ea"/>
          <a:cs typeface="+mn-cs"/>
        </a:defRPr>
      </a:lvl3pPr>
      <a:lvl4pPr marL="1600200" indent="-228600" algn="l" defTabSz="457200" rtl="0" eaLnBrk="1" latinLnBrk="0" hangingPunct="1">
        <a:spcBef>
          <a:spcPct val="20000"/>
        </a:spcBef>
        <a:buFont typeface="Arial"/>
        <a:buChar char="–"/>
        <a:defRPr sz="1800" b="1" kern="1200">
          <a:solidFill>
            <a:schemeClr val="accent1"/>
          </a:solidFill>
          <a:latin typeface="+mn-lt"/>
          <a:ea typeface="+mn-ea"/>
          <a:cs typeface="+mn-cs"/>
        </a:defRPr>
      </a:lvl4pPr>
      <a:lvl5pPr marL="2057400" indent="-228600" algn="l" defTabSz="457200" rtl="0" eaLnBrk="1" latinLnBrk="0" hangingPunct="1">
        <a:spcBef>
          <a:spcPct val="20000"/>
        </a:spcBef>
        <a:buFont typeface="Arial"/>
        <a:buChar char="»"/>
        <a:defRPr sz="1800" b="1" kern="1200">
          <a:solidFill>
            <a:schemeClr val="accen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41380380-9081-447F-8D33-F199E0C8B119}"/>
              </a:ext>
            </a:extLst>
          </p:cNvPr>
          <p:cNvSpPr>
            <a:spLocks noGrp="1"/>
          </p:cNvSpPr>
          <p:nvPr>
            <p:ph type="title"/>
          </p:nvPr>
        </p:nvSpPr>
        <p:spPr/>
        <p:txBody>
          <a:bodyPr lIns="90000">
            <a:normAutofit fontScale="90000"/>
          </a:bodyPr>
          <a:lstStyle/>
          <a:p>
            <a:r>
              <a:rPr lang="sv-SE" dirty="0"/>
              <a:t>SLF:s k</a:t>
            </a:r>
            <a:r>
              <a:rPr lang="sv-SE" dirty="0">
                <a:solidFill>
                  <a:schemeClr val="accent1"/>
                </a:solidFill>
              </a:rPr>
              <a:t>artläggning: Handlingsplaner för </a:t>
            </a:r>
            <a:br>
              <a:rPr lang="sv-SE" dirty="0">
                <a:solidFill>
                  <a:schemeClr val="accent1"/>
                </a:solidFill>
              </a:rPr>
            </a:br>
            <a:r>
              <a:rPr lang="sv-SE" dirty="0">
                <a:solidFill>
                  <a:schemeClr val="accent1"/>
                </a:solidFill>
              </a:rPr>
              <a:t>1 på 1 100?</a:t>
            </a:r>
          </a:p>
        </p:txBody>
      </p:sp>
      <p:sp>
        <p:nvSpPr>
          <p:cNvPr id="5" name="Platshållare för text 4">
            <a:extLst>
              <a:ext uri="{FF2B5EF4-FFF2-40B4-BE49-F238E27FC236}">
                <a16:creationId xmlns:a16="http://schemas.microsoft.com/office/drawing/2014/main" id="{BE798A06-DD2B-2302-3867-A699550D0FA9}"/>
              </a:ext>
            </a:extLst>
          </p:cNvPr>
          <p:cNvSpPr>
            <a:spLocks noGrp="1"/>
          </p:cNvSpPr>
          <p:nvPr>
            <p:ph type="body" sz="quarter" idx="11"/>
          </p:nvPr>
        </p:nvSpPr>
        <p:spPr/>
        <p:txBody>
          <a:bodyPr/>
          <a:lstStyle/>
          <a:p>
            <a:r>
              <a:rPr lang="sv-SE" dirty="0">
                <a:solidFill>
                  <a:schemeClr val="accent1"/>
                </a:solidFill>
              </a:rPr>
              <a:t>Sara de Haas, utredare</a:t>
            </a:r>
            <a:br>
              <a:rPr lang="sv-SE" dirty="0">
                <a:solidFill>
                  <a:schemeClr val="accent1"/>
                </a:solidFill>
              </a:rPr>
            </a:br>
            <a:r>
              <a:rPr lang="sv-SE" dirty="0">
                <a:solidFill>
                  <a:schemeClr val="accent1"/>
                </a:solidFill>
              </a:rPr>
              <a:t>DLF:s höstmöte oktober 2026</a:t>
            </a:r>
          </a:p>
        </p:txBody>
      </p:sp>
    </p:spTree>
    <p:extLst>
      <p:ext uri="{BB962C8B-B14F-4D97-AF65-F5344CB8AC3E}">
        <p14:creationId xmlns:p14="http://schemas.microsoft.com/office/powerpoint/2010/main" val="1113873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06AE8-2362-F09A-FA40-1C3811928576}"/>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27E6CA4C-110F-F892-12CB-EA88E766BB4D}"/>
              </a:ext>
            </a:extLst>
          </p:cNvPr>
          <p:cNvGraphicFramePr>
            <a:graphicFrameLocks noGrp="1"/>
          </p:cNvGraphicFramePr>
          <p:nvPr>
            <p:extLst>
              <p:ext uri="{D42A27DB-BD31-4B8C-83A1-F6EECF244321}">
                <p14:modId xmlns:p14="http://schemas.microsoft.com/office/powerpoint/2010/main" val="444486958"/>
              </p:ext>
            </p:extLst>
          </p:nvPr>
        </p:nvGraphicFramePr>
        <p:xfrm>
          <a:off x="225836" y="174937"/>
          <a:ext cx="8686152" cy="4406166"/>
        </p:xfrm>
        <a:graphic>
          <a:graphicData uri="http://schemas.openxmlformats.org/drawingml/2006/table">
            <a:tbl>
              <a:tblPr firstRow="1" bandRow="1">
                <a:tableStyleId>{5C22544A-7EE6-4342-B048-85BDC9FD1C3A}</a:tableStyleId>
              </a:tblPr>
              <a:tblGrid>
                <a:gridCol w="2171538">
                  <a:extLst>
                    <a:ext uri="{9D8B030D-6E8A-4147-A177-3AD203B41FA5}">
                      <a16:colId xmlns:a16="http://schemas.microsoft.com/office/drawing/2014/main" val="2153401505"/>
                    </a:ext>
                  </a:extLst>
                </a:gridCol>
                <a:gridCol w="2171538">
                  <a:extLst>
                    <a:ext uri="{9D8B030D-6E8A-4147-A177-3AD203B41FA5}">
                      <a16:colId xmlns:a16="http://schemas.microsoft.com/office/drawing/2014/main" val="2634506608"/>
                    </a:ext>
                  </a:extLst>
                </a:gridCol>
                <a:gridCol w="2171538">
                  <a:extLst>
                    <a:ext uri="{9D8B030D-6E8A-4147-A177-3AD203B41FA5}">
                      <a16:colId xmlns:a16="http://schemas.microsoft.com/office/drawing/2014/main" val="1847481818"/>
                    </a:ext>
                  </a:extLst>
                </a:gridCol>
                <a:gridCol w="2171538">
                  <a:extLst>
                    <a:ext uri="{9D8B030D-6E8A-4147-A177-3AD203B41FA5}">
                      <a16:colId xmlns:a16="http://schemas.microsoft.com/office/drawing/2014/main" val="2611050980"/>
                    </a:ext>
                  </a:extLst>
                </a:gridCol>
              </a:tblGrid>
              <a:tr h="242465">
                <a:tc>
                  <a:txBody>
                    <a:bodyPr/>
                    <a:lstStyle/>
                    <a:p>
                      <a:pPr>
                        <a:lnSpc>
                          <a:spcPct val="106061"/>
                        </a:lnSpc>
                        <a:spcAft>
                          <a:spcPts val="600"/>
                        </a:spcAft>
                        <a:buNone/>
                      </a:pPr>
                      <a:r>
                        <a:rPr lang="sv-SE" sz="1400" dirty="0">
                          <a:effectLst/>
                        </a:rPr>
                        <a:t>Region</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tc>
                  <a:txBody>
                    <a:bodyPr/>
                    <a:lstStyle/>
                    <a:p>
                      <a:pPr algn="ctr">
                        <a:lnSpc>
                          <a:spcPct val="106061"/>
                        </a:lnSpc>
                        <a:spcAft>
                          <a:spcPts val="600"/>
                        </a:spcAft>
                        <a:buNone/>
                      </a:pPr>
                      <a:r>
                        <a:rPr lang="sv-SE" sz="1400" dirty="0">
                          <a:effectLst/>
                        </a:rPr>
                        <a:t>Politiskt beslut om riktvärdet 1/1100</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tc>
                  <a:txBody>
                    <a:bodyPr/>
                    <a:lstStyle/>
                    <a:p>
                      <a:pPr algn="ctr">
                        <a:lnSpc>
                          <a:spcPct val="106061"/>
                        </a:lnSpc>
                        <a:spcAft>
                          <a:spcPts val="600"/>
                        </a:spcAft>
                        <a:buNone/>
                      </a:pPr>
                      <a:r>
                        <a:rPr lang="sv-SE" sz="1400" dirty="0">
                          <a:effectLst/>
                        </a:rPr>
                        <a:t>Har någon form av handlingsplan</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tc>
                  <a:txBody>
                    <a:bodyPr/>
                    <a:lstStyle/>
                    <a:p>
                      <a:pPr algn="ctr">
                        <a:lnSpc>
                          <a:spcPct val="106061"/>
                        </a:lnSpc>
                        <a:spcAft>
                          <a:spcPts val="600"/>
                        </a:spcAft>
                        <a:buNone/>
                      </a:pPr>
                      <a:r>
                        <a:rPr lang="sv-SE" sz="1400" dirty="0">
                          <a:effectLst/>
                        </a:rPr>
                        <a:t>Har ett politiskt beslutat, konkret och tidsatt mål för att nå 1/1100</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extLst>
                  <a:ext uri="{0D108BD9-81ED-4DB2-BD59-A6C34878D82A}">
                    <a16:rowId xmlns:a16="http://schemas.microsoft.com/office/drawing/2014/main" val="1200549269"/>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Blekinge</a:t>
                      </a:r>
                    </a:p>
                  </a:txBody>
                  <a:tcPr marL="44450" marR="44450" marT="9525" marB="9525" anchor="ctr"/>
                </a:tc>
                <a:tc>
                  <a:txBody>
                    <a:bodyPr/>
                    <a:lstStyle/>
                    <a:p>
                      <a:pPr algn="ctr">
                        <a:lnSpc>
                          <a:spcPct val="116667"/>
                        </a:lnSpc>
                        <a:buNone/>
                      </a:pPr>
                      <a:endParaRPr lang="sv-SE" sz="1400" dirty="0">
                        <a:effectLst/>
                        <a:latin typeface="Arial" panose="020B0604020202020204" pitchFamily="34" charset="0"/>
                        <a:cs typeface="Times New Roman" panose="02020603050405020304" pitchFamily="18" charset="0"/>
                      </a:endParaRPr>
                    </a:p>
                  </a:txBody>
                  <a:tcPr marL="44450" marR="44450" marT="9525" marB="9525" anchor="ctr">
                    <a:solidFill>
                      <a:schemeClr val="accent6"/>
                    </a:solidFill>
                  </a:tcPr>
                </a:tc>
                <a:tc>
                  <a:txBody>
                    <a:bodyPr/>
                    <a:lstStyle/>
                    <a:p>
                      <a:endParaRPr lang="sv-SE" sz="1400" dirty="0"/>
                    </a:p>
                  </a:txBody>
                  <a:tcPr anchor="ctr">
                    <a:solidFill>
                      <a:schemeClr val="accent6"/>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1181639429"/>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Dalarna</a:t>
                      </a:r>
                    </a:p>
                  </a:txBody>
                  <a:tcPr marL="44450" marR="44450" marT="9525" marB="9525" anchor="ctr"/>
                </a:tc>
                <a:tc>
                  <a:txBody>
                    <a:bodyPr/>
                    <a:lstStyle/>
                    <a:p>
                      <a:pPr algn="ctr">
                        <a:lnSpc>
                          <a:spcPct val="106061"/>
                        </a:lnSpc>
                        <a:spcAft>
                          <a:spcPts val="600"/>
                        </a:spcAft>
                        <a:buNone/>
                      </a:pPr>
                      <a:r>
                        <a:rPr lang="sv-SE" sz="1400" dirty="0">
                          <a:solidFill>
                            <a:schemeClr val="tx1"/>
                          </a:solidFill>
                          <a:effectLst/>
                          <a:latin typeface="Aptos Narrow" panose="020B0004020202020204" pitchFamily="34" charset="0"/>
                          <a:ea typeface="Times New Roman" panose="02020603050405020304" pitchFamily="18" charset="0"/>
                          <a:cs typeface="Times New Roman" panose="02020603050405020304" pitchFamily="18" charset="0"/>
                        </a:rPr>
                        <a:t>Tjänstemannanivå</a:t>
                      </a:r>
                      <a:endParaRPr lang="sv-SE" sz="1400" dirty="0">
                        <a:solidFill>
                          <a:schemeClr val="tx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endParaRPr lang="sv-SE" sz="1400" dirty="0">
                        <a:solidFill>
                          <a:schemeClr val="tx1"/>
                        </a:solidFill>
                      </a:endParaRPr>
                    </a:p>
                  </a:txBody>
                  <a:tcPr anchor="ctr">
                    <a:solidFill>
                      <a:schemeClr val="accent6"/>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4244769809"/>
                  </a:ext>
                </a:extLst>
              </a:tr>
              <a:tr h="357850">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Gotland</a:t>
                      </a:r>
                    </a:p>
                  </a:txBody>
                  <a:tcPr marL="44450" marR="44450" marT="9525" marB="9525" anchor="ctr"/>
                </a:tc>
                <a:tc>
                  <a:txBody>
                    <a:bodyPr/>
                    <a:lstStyle/>
                    <a:p>
                      <a:pPr algn="ctr">
                        <a:lnSpc>
                          <a:spcPct val="116667"/>
                        </a:lnSpc>
                        <a:buNone/>
                      </a:pPr>
                      <a:endParaRPr lang="sv-SE" sz="1400" dirty="0">
                        <a:solidFill>
                          <a:schemeClr val="tx1"/>
                        </a:solidFill>
                        <a:effectLst/>
                        <a:latin typeface="Arial" panose="020B0604020202020204" pitchFamily="34" charset="0"/>
                        <a:cs typeface="Times New Roman" panose="02020603050405020304" pitchFamily="18" charset="0"/>
                      </a:endParaRPr>
                    </a:p>
                  </a:txBody>
                  <a:tcPr marL="44450" marR="44450" marT="9525" marB="9525" anchor="ctr">
                    <a:solidFill>
                      <a:schemeClr val="accent6"/>
                    </a:solidFill>
                  </a:tcPr>
                </a:tc>
                <a:tc>
                  <a:txBody>
                    <a:bodyPr/>
                    <a:lstStyle/>
                    <a:p>
                      <a:endParaRPr lang="sv-SE" sz="1400" dirty="0">
                        <a:solidFill>
                          <a:schemeClr val="tx1"/>
                        </a:solidFill>
                      </a:endParaRPr>
                    </a:p>
                  </a:txBody>
                  <a:tcPr anchor="ctr">
                    <a:solidFill>
                      <a:schemeClr val="accent6"/>
                    </a:solidFill>
                  </a:tcPr>
                </a:tc>
                <a:tc>
                  <a:txBody>
                    <a:bodyPr/>
                    <a:lstStyle/>
                    <a:p>
                      <a:endParaRPr lang="sv-SE" sz="1400" dirty="0"/>
                    </a:p>
                  </a:txBody>
                  <a:tcPr anchor="ctr">
                    <a:solidFill>
                      <a:schemeClr val="accent6"/>
                    </a:solidFill>
                  </a:tcPr>
                </a:tc>
                <a:extLst>
                  <a:ext uri="{0D108BD9-81ED-4DB2-BD59-A6C34878D82A}">
                    <a16:rowId xmlns:a16="http://schemas.microsoft.com/office/drawing/2014/main" val="2782335690"/>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Gävleborg</a:t>
                      </a:r>
                    </a:p>
                  </a:txBody>
                  <a:tcPr marL="44450" marR="44450" marT="9525" marB="9525" anchor="ctr"/>
                </a:tc>
                <a:tc>
                  <a:txBody>
                    <a:bodyPr/>
                    <a:lstStyle/>
                    <a:p>
                      <a:pPr algn="ctr">
                        <a:lnSpc>
                          <a:spcPct val="106061"/>
                        </a:lnSpc>
                        <a:spcAft>
                          <a:spcPts val="600"/>
                        </a:spcAft>
                        <a:buNone/>
                      </a:pPr>
                      <a:r>
                        <a:rPr lang="sv-SE" sz="1400" dirty="0">
                          <a:solidFill>
                            <a:schemeClr val="tx1"/>
                          </a:solidFill>
                          <a:effectLst/>
                          <a:latin typeface="Aptos Narrow" panose="020B0004020202020204" pitchFamily="34" charset="0"/>
                          <a:ea typeface="Times New Roman" panose="02020603050405020304" pitchFamily="18" charset="0"/>
                          <a:cs typeface="Times New Roman" panose="02020603050405020304" pitchFamily="18" charset="0"/>
                        </a:rPr>
                        <a:t>Tjänstemannanivå</a:t>
                      </a:r>
                      <a:endParaRPr lang="sv-SE" sz="1400" dirty="0">
                        <a:solidFill>
                          <a:schemeClr val="tx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endParaRPr lang="sv-SE" sz="1400" dirty="0">
                        <a:solidFill>
                          <a:schemeClr val="tx1"/>
                        </a:solidFill>
                      </a:endParaRPr>
                    </a:p>
                  </a:txBody>
                  <a:tcPr anchor="ctr">
                    <a:solidFill>
                      <a:schemeClr val="accent6"/>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1040898561"/>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Halland</a:t>
                      </a:r>
                    </a:p>
                  </a:txBody>
                  <a:tcPr marL="44450" marR="44450" marT="9525" marB="9525" anchor="ctr"/>
                </a:tc>
                <a:tc>
                  <a:txBody>
                    <a:bodyPr/>
                    <a:lstStyle/>
                    <a:p>
                      <a:pPr algn="ctr">
                        <a:lnSpc>
                          <a:spcPct val="116667"/>
                        </a:lnSpc>
                        <a:buNone/>
                      </a:pPr>
                      <a:endParaRPr lang="sv-SE" sz="1400" dirty="0">
                        <a:solidFill>
                          <a:schemeClr val="tx1"/>
                        </a:solidFill>
                        <a:effectLst/>
                        <a:latin typeface="Arial" panose="020B0604020202020204" pitchFamily="34" charset="0"/>
                        <a:cs typeface="Times New Roman" panose="02020603050405020304" pitchFamily="18" charset="0"/>
                      </a:endParaRPr>
                    </a:p>
                  </a:txBody>
                  <a:tcPr marL="44450" marR="44450" marT="9525" marB="9525" anchor="ctr">
                    <a:solidFill>
                      <a:schemeClr val="bg2"/>
                    </a:solidFill>
                  </a:tcPr>
                </a:tc>
                <a:tc>
                  <a:txBody>
                    <a:bodyPr/>
                    <a:lstStyle/>
                    <a:p>
                      <a:endParaRPr lang="sv-SE" sz="1400" dirty="0">
                        <a:solidFill>
                          <a:schemeClr val="tx1"/>
                        </a:solidFill>
                      </a:endParaRPr>
                    </a:p>
                  </a:txBody>
                  <a:tcPr anchor="ctr">
                    <a:solidFill>
                      <a:schemeClr val="bg2"/>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3428862285"/>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Jämtland Härjedalen</a:t>
                      </a:r>
                    </a:p>
                  </a:txBody>
                  <a:tcPr marL="44450" marR="44450" marT="9525" marB="9525" anchor="ctr"/>
                </a:tc>
                <a:tc>
                  <a:txBody>
                    <a:bodyPr/>
                    <a:lstStyle/>
                    <a:p>
                      <a:pPr algn="ctr">
                        <a:lnSpc>
                          <a:spcPct val="106061"/>
                        </a:lnSpc>
                        <a:spcAft>
                          <a:spcPts val="600"/>
                        </a:spcAft>
                        <a:buNone/>
                      </a:pPr>
                      <a:r>
                        <a:rPr lang="sv-SE" sz="1400" dirty="0">
                          <a:solidFill>
                            <a:schemeClr val="tx1"/>
                          </a:solidFill>
                          <a:effectLst/>
                          <a:latin typeface="Aptos Narrow" panose="020B0004020202020204" pitchFamily="34" charset="0"/>
                          <a:ea typeface="Times New Roman" panose="02020603050405020304" pitchFamily="18" charset="0"/>
                          <a:cs typeface="Times New Roman" panose="02020603050405020304" pitchFamily="18" charset="0"/>
                        </a:rPr>
                        <a:t>*</a:t>
                      </a:r>
                      <a:endParaRPr lang="sv-SE" sz="1400" dirty="0">
                        <a:solidFill>
                          <a:schemeClr val="tx1"/>
                        </a:solidFill>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solidFill>
                      <a:schemeClr val="accent6"/>
                    </a:solidFill>
                  </a:tcPr>
                </a:tc>
                <a:tc>
                  <a:txBody>
                    <a:bodyPr/>
                    <a:lstStyle/>
                    <a:p>
                      <a:endParaRPr lang="sv-SE" sz="1400" dirty="0">
                        <a:solidFill>
                          <a:schemeClr val="tx1"/>
                        </a:solidFill>
                      </a:endParaRPr>
                    </a:p>
                  </a:txBody>
                  <a:tcPr anchor="ctr">
                    <a:solidFill>
                      <a:schemeClr val="bg2"/>
                    </a:solidFill>
                  </a:tcPr>
                </a:tc>
                <a:tc>
                  <a:txBody>
                    <a:bodyPr/>
                    <a:lstStyle/>
                    <a:p>
                      <a:pPr marL="0" algn="ctr" defTabSz="457200" rtl="0" eaLnBrk="1" latinLnBrk="0" hangingPunct="1">
                        <a:lnSpc>
                          <a:spcPct val="106061"/>
                        </a:lnSpc>
                        <a:spcAft>
                          <a:spcPts val="600"/>
                        </a:spcAft>
                        <a:buNone/>
                      </a:pPr>
                      <a:r>
                        <a:rPr lang="sv-SE" sz="1400" kern="1200" dirty="0">
                          <a:solidFill>
                            <a:srgbClr val="000000"/>
                          </a:solidFill>
                          <a:effectLst/>
                          <a:latin typeface="Aptos Narrow" panose="020B0004020202020204" pitchFamily="34" charset="0"/>
                          <a:cs typeface="Times New Roman" panose="02020603050405020304" pitchFamily="18" charset="0"/>
                        </a:rPr>
                        <a:t>Är dock i princip i mål</a:t>
                      </a:r>
                    </a:p>
                  </a:txBody>
                  <a:tcPr anchor="ctr">
                    <a:solidFill>
                      <a:schemeClr val="bg2"/>
                    </a:solidFill>
                  </a:tcPr>
                </a:tc>
                <a:extLst>
                  <a:ext uri="{0D108BD9-81ED-4DB2-BD59-A6C34878D82A}">
                    <a16:rowId xmlns:a16="http://schemas.microsoft.com/office/drawing/2014/main" val="225382380"/>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Jönköpings län</a:t>
                      </a:r>
                    </a:p>
                  </a:txBody>
                  <a:tcPr marL="44450" marR="44450" marT="9525" marB="9525" anchor="ctr"/>
                </a:tc>
                <a:tc>
                  <a:txBody>
                    <a:bodyPr/>
                    <a:lstStyle/>
                    <a:p>
                      <a:pPr algn="ctr"/>
                      <a:endParaRPr lang="sv-SE" sz="1400" dirty="0">
                        <a:solidFill>
                          <a:schemeClr val="tx1"/>
                        </a:solidFill>
                      </a:endParaRPr>
                    </a:p>
                  </a:txBody>
                  <a:tcPr anchor="ctr">
                    <a:solidFill>
                      <a:schemeClr val="accent6"/>
                    </a:solidFill>
                  </a:tcPr>
                </a:tc>
                <a:tc>
                  <a:txBody>
                    <a:bodyPr/>
                    <a:lstStyle/>
                    <a:p>
                      <a:pPr marL="0" algn="ctr" defTabSz="457200" rtl="0" eaLnBrk="1" latinLnBrk="0" hangingPunct="1">
                        <a:lnSpc>
                          <a:spcPct val="106061"/>
                        </a:lnSpc>
                        <a:spcAft>
                          <a:spcPts val="600"/>
                        </a:spcAft>
                        <a:buNone/>
                      </a:pPr>
                      <a:r>
                        <a:rPr lang="sv-SE" sz="1400" kern="1200" dirty="0">
                          <a:solidFill>
                            <a:schemeClr val="tx1"/>
                          </a:solidFill>
                          <a:effectLst/>
                          <a:latin typeface="Aptos Narrow" panose="020B0004020202020204" pitchFamily="34" charset="0"/>
                          <a:cs typeface="Times New Roman" panose="02020603050405020304" pitchFamily="18" charset="0"/>
                        </a:rPr>
                        <a:t>På gång</a:t>
                      </a:r>
                    </a:p>
                  </a:txBody>
                  <a:tcPr anchor="ctr"/>
                </a:tc>
                <a:tc>
                  <a:txBody>
                    <a:bodyPr/>
                    <a:lstStyle/>
                    <a:p>
                      <a:endParaRPr lang="sv-SE" sz="1400" dirty="0"/>
                    </a:p>
                  </a:txBody>
                  <a:tcPr anchor="ctr">
                    <a:solidFill>
                      <a:schemeClr val="bg2"/>
                    </a:solidFill>
                  </a:tcPr>
                </a:tc>
                <a:extLst>
                  <a:ext uri="{0D108BD9-81ED-4DB2-BD59-A6C34878D82A}">
                    <a16:rowId xmlns:a16="http://schemas.microsoft.com/office/drawing/2014/main" val="303064417"/>
                  </a:ext>
                </a:extLst>
              </a:tr>
              <a:tr h="337213">
                <a:tc>
                  <a:txBody>
                    <a:bodyPr/>
                    <a:lstStyle/>
                    <a:p>
                      <a:pPr>
                        <a:lnSpc>
                          <a:spcPct val="106061"/>
                        </a:lnSpc>
                        <a:spcAft>
                          <a:spcPts val="600"/>
                        </a:spcAft>
                        <a:buNone/>
                      </a:pPr>
                      <a:r>
                        <a:rPr lang="sv-SE" sz="1400" kern="1200">
                          <a:solidFill>
                            <a:srgbClr val="000000"/>
                          </a:solidFill>
                          <a:effectLst/>
                          <a:latin typeface="Aptos Narrow" panose="020B0004020202020204" pitchFamily="34" charset="0"/>
                          <a:ea typeface="+mn-ea"/>
                          <a:cs typeface="Times New Roman" panose="02020603050405020304" pitchFamily="18" charset="0"/>
                        </a:rPr>
                        <a:t>Kalmar län</a:t>
                      </a:r>
                    </a:p>
                  </a:txBody>
                  <a:tcPr marL="44450" marR="44450" marT="9525" marB="9525" anchor="ctr"/>
                </a:tc>
                <a:tc>
                  <a:txBody>
                    <a:bodyPr/>
                    <a:lstStyle/>
                    <a:p>
                      <a:pPr algn="ctr"/>
                      <a:endParaRPr lang="sv-SE" sz="1400" dirty="0">
                        <a:solidFill>
                          <a:schemeClr val="tx1"/>
                        </a:solidFill>
                      </a:endParaRPr>
                    </a:p>
                  </a:txBody>
                  <a:tcPr anchor="ctr">
                    <a:solidFill>
                      <a:schemeClr val="accent6"/>
                    </a:solidFill>
                  </a:tcPr>
                </a:tc>
                <a:tc>
                  <a:txBody>
                    <a:bodyPr/>
                    <a:lstStyle/>
                    <a:p>
                      <a:endParaRPr lang="sv-SE" sz="1400" dirty="0">
                        <a:solidFill>
                          <a:schemeClr val="tx1"/>
                        </a:solidFill>
                      </a:endParaRPr>
                    </a:p>
                  </a:txBody>
                  <a:tcPr anchor="ctr">
                    <a:solidFill>
                      <a:schemeClr val="accent6"/>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827957482"/>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Kronoberg</a:t>
                      </a:r>
                    </a:p>
                  </a:txBody>
                  <a:tcPr marL="44450" marR="44450" marT="9525" marB="9525" anchor="ctr"/>
                </a:tc>
                <a:tc>
                  <a:txBody>
                    <a:bodyPr/>
                    <a:lstStyle/>
                    <a:p>
                      <a:pPr algn="ctr"/>
                      <a:endParaRPr lang="sv-SE" sz="1400" dirty="0">
                        <a:solidFill>
                          <a:schemeClr val="tx1"/>
                        </a:solidFill>
                      </a:endParaRPr>
                    </a:p>
                  </a:txBody>
                  <a:tcPr anchor="ctr">
                    <a:solidFill>
                      <a:schemeClr val="accent6"/>
                    </a:solidFill>
                  </a:tcPr>
                </a:tc>
                <a:tc>
                  <a:txBody>
                    <a:bodyPr/>
                    <a:lstStyle/>
                    <a:p>
                      <a:endParaRPr lang="sv-SE" sz="1400" dirty="0">
                        <a:solidFill>
                          <a:schemeClr val="tx1"/>
                        </a:solidFill>
                      </a:endParaRPr>
                    </a:p>
                  </a:txBody>
                  <a:tcPr anchor="ctr">
                    <a:solidFill>
                      <a:schemeClr val="accent6"/>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1393553749"/>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Norrbotten</a:t>
                      </a:r>
                    </a:p>
                  </a:txBody>
                  <a:tcPr marL="44450" marR="44450" marT="9525" marB="9525" anchor="ctr"/>
                </a:tc>
                <a:tc>
                  <a:txBody>
                    <a:bodyPr/>
                    <a:lstStyle/>
                    <a:p>
                      <a:pPr algn="ctr"/>
                      <a:endParaRPr lang="sv-SE" sz="1400" dirty="0">
                        <a:solidFill>
                          <a:schemeClr val="tx1"/>
                        </a:solidFill>
                      </a:endParaRPr>
                    </a:p>
                  </a:txBody>
                  <a:tcPr anchor="ctr">
                    <a:solidFill>
                      <a:schemeClr val="accent6"/>
                    </a:solidFill>
                  </a:tcPr>
                </a:tc>
                <a:tc>
                  <a:txBody>
                    <a:bodyPr/>
                    <a:lstStyle/>
                    <a:p>
                      <a:endParaRPr lang="sv-SE" sz="1400" dirty="0">
                        <a:solidFill>
                          <a:schemeClr val="tx1"/>
                        </a:solidFill>
                      </a:endParaRPr>
                    </a:p>
                  </a:txBody>
                  <a:tcPr anchor="ctr">
                    <a:solidFill>
                      <a:schemeClr val="accent6"/>
                    </a:solidFill>
                  </a:tcPr>
                </a:tc>
                <a:tc>
                  <a:txBody>
                    <a:bodyPr/>
                    <a:lstStyle/>
                    <a:p>
                      <a:endParaRPr lang="sv-SE" sz="1400" dirty="0"/>
                    </a:p>
                  </a:txBody>
                  <a:tcPr anchor="ctr">
                    <a:solidFill>
                      <a:schemeClr val="bg2"/>
                    </a:solidFill>
                  </a:tcPr>
                </a:tc>
                <a:extLst>
                  <a:ext uri="{0D108BD9-81ED-4DB2-BD59-A6C34878D82A}">
                    <a16:rowId xmlns:a16="http://schemas.microsoft.com/office/drawing/2014/main" val="3207124231"/>
                  </a:ext>
                </a:extLst>
              </a:tr>
              <a:tr h="337213">
                <a:tc>
                  <a:txBody>
                    <a:bodyPr/>
                    <a:lstStyle/>
                    <a:p>
                      <a:pPr>
                        <a:lnSpc>
                          <a:spcPct val="106061"/>
                        </a:lnSpc>
                        <a:spcAft>
                          <a:spcPts val="600"/>
                        </a:spcAft>
                        <a:buNone/>
                      </a:pPr>
                      <a:r>
                        <a:rPr lang="sv-SE" sz="1400" kern="1200" dirty="0">
                          <a:solidFill>
                            <a:srgbClr val="000000"/>
                          </a:solidFill>
                          <a:effectLst/>
                          <a:latin typeface="Aptos Narrow" panose="020B0004020202020204" pitchFamily="34" charset="0"/>
                          <a:ea typeface="+mn-ea"/>
                          <a:cs typeface="Times New Roman" panose="02020603050405020304" pitchFamily="18" charset="0"/>
                        </a:rPr>
                        <a:t>Skåne</a:t>
                      </a:r>
                    </a:p>
                  </a:txBody>
                  <a:tcPr marL="44450" marR="44450" marT="9525" marB="9525" anchor="ctr"/>
                </a:tc>
                <a:tc>
                  <a:txBody>
                    <a:bodyPr/>
                    <a:lstStyle/>
                    <a:p>
                      <a:pPr algn="ctr"/>
                      <a:endParaRPr lang="sv-SE" sz="1400" dirty="0">
                        <a:solidFill>
                          <a:schemeClr val="tx1"/>
                        </a:solidFill>
                      </a:endParaRPr>
                    </a:p>
                  </a:txBody>
                  <a:tcPr anchor="ctr">
                    <a:solidFill>
                      <a:schemeClr val="accent6"/>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400" kern="1200" dirty="0">
                          <a:solidFill>
                            <a:schemeClr val="tx1"/>
                          </a:solidFill>
                          <a:effectLst/>
                          <a:latin typeface="Aptos Narrow" panose="020B0004020202020204" pitchFamily="34" charset="0"/>
                          <a:cs typeface="Times New Roman" panose="02020603050405020304" pitchFamily="18" charset="0"/>
                        </a:rPr>
                        <a:t>På gång</a:t>
                      </a:r>
                    </a:p>
                  </a:txBody>
                  <a:tcPr anchor="ctr"/>
                </a:tc>
                <a:tc>
                  <a:txBody>
                    <a:bodyPr/>
                    <a:lstStyle/>
                    <a:p>
                      <a:endParaRPr lang="sv-SE" sz="1400" dirty="0"/>
                    </a:p>
                  </a:txBody>
                  <a:tcPr anchor="ctr">
                    <a:solidFill>
                      <a:schemeClr val="bg2"/>
                    </a:solidFill>
                  </a:tcPr>
                </a:tc>
                <a:extLst>
                  <a:ext uri="{0D108BD9-81ED-4DB2-BD59-A6C34878D82A}">
                    <a16:rowId xmlns:a16="http://schemas.microsoft.com/office/drawing/2014/main" val="3856567102"/>
                  </a:ext>
                </a:extLst>
              </a:tr>
            </a:tbl>
          </a:graphicData>
        </a:graphic>
      </p:graphicFrame>
    </p:spTree>
    <p:extLst>
      <p:ext uri="{BB962C8B-B14F-4D97-AF65-F5344CB8AC3E}">
        <p14:creationId xmlns:p14="http://schemas.microsoft.com/office/powerpoint/2010/main" val="842209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9294D-74CA-6129-F929-74D0062BEEBC}"/>
            </a:ext>
          </a:extLst>
        </p:cNvPr>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73176AF2-8390-ECDF-00A6-29683F6A8EB0}"/>
              </a:ext>
            </a:extLst>
          </p:cNvPr>
          <p:cNvGraphicFramePr>
            <a:graphicFrameLocks noGrp="1"/>
          </p:cNvGraphicFramePr>
          <p:nvPr>
            <p:extLst>
              <p:ext uri="{D42A27DB-BD31-4B8C-83A1-F6EECF244321}">
                <p14:modId xmlns:p14="http://schemas.microsoft.com/office/powerpoint/2010/main" val="681298683"/>
              </p:ext>
            </p:extLst>
          </p:nvPr>
        </p:nvGraphicFramePr>
        <p:xfrm>
          <a:off x="225836" y="174937"/>
          <a:ext cx="8686152" cy="4048316"/>
        </p:xfrm>
        <a:graphic>
          <a:graphicData uri="http://schemas.openxmlformats.org/drawingml/2006/table">
            <a:tbl>
              <a:tblPr firstRow="1" bandRow="1">
                <a:tableStyleId>{5C22544A-7EE6-4342-B048-85BDC9FD1C3A}</a:tableStyleId>
              </a:tblPr>
              <a:tblGrid>
                <a:gridCol w="2171538">
                  <a:extLst>
                    <a:ext uri="{9D8B030D-6E8A-4147-A177-3AD203B41FA5}">
                      <a16:colId xmlns:a16="http://schemas.microsoft.com/office/drawing/2014/main" val="2153401505"/>
                    </a:ext>
                  </a:extLst>
                </a:gridCol>
                <a:gridCol w="2171538">
                  <a:extLst>
                    <a:ext uri="{9D8B030D-6E8A-4147-A177-3AD203B41FA5}">
                      <a16:colId xmlns:a16="http://schemas.microsoft.com/office/drawing/2014/main" val="2634506608"/>
                    </a:ext>
                  </a:extLst>
                </a:gridCol>
                <a:gridCol w="2171538">
                  <a:extLst>
                    <a:ext uri="{9D8B030D-6E8A-4147-A177-3AD203B41FA5}">
                      <a16:colId xmlns:a16="http://schemas.microsoft.com/office/drawing/2014/main" val="1847481818"/>
                    </a:ext>
                  </a:extLst>
                </a:gridCol>
                <a:gridCol w="2171538">
                  <a:extLst>
                    <a:ext uri="{9D8B030D-6E8A-4147-A177-3AD203B41FA5}">
                      <a16:colId xmlns:a16="http://schemas.microsoft.com/office/drawing/2014/main" val="2611050980"/>
                    </a:ext>
                  </a:extLst>
                </a:gridCol>
              </a:tblGrid>
              <a:tr h="242465">
                <a:tc>
                  <a:txBody>
                    <a:bodyPr/>
                    <a:lstStyle/>
                    <a:p>
                      <a:pPr>
                        <a:lnSpc>
                          <a:spcPct val="106061"/>
                        </a:lnSpc>
                        <a:spcAft>
                          <a:spcPts val="600"/>
                        </a:spcAft>
                        <a:buNone/>
                      </a:pPr>
                      <a:r>
                        <a:rPr lang="sv-SE" sz="1400" dirty="0">
                          <a:effectLst/>
                        </a:rPr>
                        <a:t>Region</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tc>
                  <a:txBody>
                    <a:bodyPr/>
                    <a:lstStyle/>
                    <a:p>
                      <a:pPr algn="ctr">
                        <a:lnSpc>
                          <a:spcPct val="106061"/>
                        </a:lnSpc>
                        <a:spcAft>
                          <a:spcPts val="600"/>
                        </a:spcAft>
                        <a:buNone/>
                      </a:pPr>
                      <a:r>
                        <a:rPr lang="sv-SE" sz="1400" dirty="0">
                          <a:effectLst/>
                        </a:rPr>
                        <a:t>Politiskt beslut om riktvärdet 1/1100</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tc>
                  <a:txBody>
                    <a:bodyPr/>
                    <a:lstStyle/>
                    <a:p>
                      <a:pPr algn="ctr">
                        <a:lnSpc>
                          <a:spcPct val="106061"/>
                        </a:lnSpc>
                        <a:spcAft>
                          <a:spcPts val="600"/>
                        </a:spcAft>
                        <a:buNone/>
                      </a:pPr>
                      <a:r>
                        <a:rPr lang="sv-SE" sz="1400" dirty="0">
                          <a:effectLst/>
                        </a:rPr>
                        <a:t>Har någon form av handlingsplan</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tc>
                  <a:txBody>
                    <a:bodyPr/>
                    <a:lstStyle/>
                    <a:p>
                      <a:pPr algn="ctr">
                        <a:lnSpc>
                          <a:spcPct val="106061"/>
                        </a:lnSpc>
                        <a:spcAft>
                          <a:spcPts val="600"/>
                        </a:spcAft>
                        <a:buNone/>
                      </a:pPr>
                      <a:r>
                        <a:rPr lang="sv-SE" sz="1400" dirty="0">
                          <a:effectLst/>
                        </a:rPr>
                        <a:t>Har ett politiskt beslutat, konkret och tidsatt mål för att nå 1/1100</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31943" marR="31943" marT="6845" marB="6845" anchor="ctr"/>
                </a:tc>
                <a:extLst>
                  <a:ext uri="{0D108BD9-81ED-4DB2-BD59-A6C34878D82A}">
                    <a16:rowId xmlns:a16="http://schemas.microsoft.com/office/drawing/2014/main" val="1200549269"/>
                  </a:ext>
                </a:extLst>
              </a:tr>
              <a:tr h="337213">
                <a:tc>
                  <a:txBody>
                    <a:bodyPr/>
                    <a:lstStyle/>
                    <a:p>
                      <a:pPr>
                        <a:lnSpc>
                          <a:spcPct val="106061"/>
                        </a:lnSpc>
                        <a:spcAft>
                          <a:spcPts val="600"/>
                        </a:spcAft>
                        <a:buNone/>
                      </a:pPr>
                      <a:r>
                        <a:rPr lang="sv-SE" sz="14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Stockholm</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accent6"/>
                    </a:solidFill>
                  </a:tcPr>
                </a:tc>
                <a:tc>
                  <a:txBody>
                    <a:bodyPr/>
                    <a:lstStyle/>
                    <a:p>
                      <a:pPr algn="ctr"/>
                      <a:r>
                        <a:rPr lang="sv-SE" sz="1400" dirty="0"/>
                        <a:t>2034</a:t>
                      </a:r>
                    </a:p>
                  </a:txBody>
                  <a:tcPr>
                    <a:solidFill>
                      <a:schemeClr val="accent6"/>
                    </a:solidFill>
                  </a:tcPr>
                </a:tc>
                <a:extLst>
                  <a:ext uri="{0D108BD9-81ED-4DB2-BD59-A6C34878D82A}">
                    <a16:rowId xmlns:a16="http://schemas.microsoft.com/office/drawing/2014/main" val="1181639429"/>
                  </a:ext>
                </a:extLst>
              </a:tr>
              <a:tr h="337213">
                <a:tc>
                  <a:txBody>
                    <a:bodyPr/>
                    <a:lstStyle/>
                    <a:p>
                      <a:pPr>
                        <a:lnSpc>
                          <a:spcPct val="106061"/>
                        </a:lnSpc>
                        <a:spcAft>
                          <a:spcPts val="600"/>
                        </a:spcAft>
                        <a:buNone/>
                      </a:pPr>
                      <a:r>
                        <a:rPr lang="sv-SE" sz="14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Sörmland</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r>
                        <a:rPr lang="sv-SE" sz="1400" dirty="0"/>
                        <a:t>1/1500</a:t>
                      </a:r>
                    </a:p>
                  </a:txBody>
                  <a:tcPr>
                    <a:solidFill>
                      <a:schemeClr val="bg2"/>
                    </a:solidFill>
                  </a:tcPr>
                </a:tc>
                <a:tc>
                  <a:txBody>
                    <a:bodyPr/>
                    <a:lstStyle/>
                    <a:p>
                      <a:pPr algn="ctr"/>
                      <a:r>
                        <a:rPr lang="sv-SE" sz="1400" dirty="0"/>
                        <a:t>Handlingsplan för 1/1500</a:t>
                      </a:r>
                    </a:p>
                  </a:txBody>
                  <a:tcPr>
                    <a:solidFill>
                      <a:schemeClr val="bg2"/>
                    </a:solidFill>
                  </a:tcPr>
                </a:tc>
                <a:tc>
                  <a:txBody>
                    <a:bodyPr/>
                    <a:lstStyle/>
                    <a:p>
                      <a:pPr algn="ctr"/>
                      <a:r>
                        <a:rPr lang="sv-SE" sz="1400" dirty="0"/>
                        <a:t>2027</a:t>
                      </a:r>
                    </a:p>
                  </a:txBody>
                  <a:tcPr>
                    <a:solidFill>
                      <a:schemeClr val="bg2"/>
                    </a:solidFill>
                  </a:tcPr>
                </a:tc>
                <a:extLst>
                  <a:ext uri="{0D108BD9-81ED-4DB2-BD59-A6C34878D82A}">
                    <a16:rowId xmlns:a16="http://schemas.microsoft.com/office/drawing/2014/main" val="4244769809"/>
                  </a:ext>
                </a:extLst>
              </a:tr>
              <a:tr h="337213">
                <a:tc>
                  <a:txBody>
                    <a:bodyPr/>
                    <a:lstStyle/>
                    <a:p>
                      <a:pPr>
                        <a:lnSpc>
                          <a:spcPct val="106061"/>
                        </a:lnSpc>
                        <a:spcAft>
                          <a:spcPts val="600"/>
                        </a:spcAft>
                        <a:buNone/>
                      </a:pPr>
                      <a:r>
                        <a:rPr lang="sv-SE" sz="14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Uppsala</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accent6"/>
                    </a:solidFill>
                  </a:tcPr>
                </a:tc>
                <a:tc>
                  <a:txBody>
                    <a:bodyPr/>
                    <a:lstStyle/>
                    <a:p>
                      <a:pPr algn="ctr"/>
                      <a:r>
                        <a:rPr lang="sv-SE" sz="1400" dirty="0"/>
                        <a:t>2030</a:t>
                      </a:r>
                    </a:p>
                  </a:txBody>
                  <a:tcPr>
                    <a:solidFill>
                      <a:schemeClr val="accent6"/>
                    </a:solidFill>
                  </a:tcPr>
                </a:tc>
                <a:extLst>
                  <a:ext uri="{0D108BD9-81ED-4DB2-BD59-A6C34878D82A}">
                    <a16:rowId xmlns:a16="http://schemas.microsoft.com/office/drawing/2014/main" val="2782335690"/>
                  </a:ext>
                </a:extLst>
              </a:tr>
              <a:tr h="337213">
                <a:tc>
                  <a:txBody>
                    <a:bodyPr/>
                    <a:lstStyle/>
                    <a:p>
                      <a:pPr>
                        <a:lnSpc>
                          <a:spcPct val="106061"/>
                        </a:lnSpc>
                        <a:spcAft>
                          <a:spcPts val="600"/>
                        </a:spcAft>
                        <a:buNone/>
                      </a:pPr>
                      <a:r>
                        <a:rPr lang="sv-SE" sz="14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Värmland</a:t>
                      </a:r>
                      <a:endParaRPr lang="sv-SE" sz="140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accent6"/>
                    </a:solidFill>
                  </a:tcPr>
                </a:tc>
                <a:tc>
                  <a:txBody>
                    <a:bodyPr/>
                    <a:lstStyle/>
                    <a:p>
                      <a:pPr algn="ctr"/>
                      <a:r>
                        <a:rPr lang="sv-SE" sz="1400" dirty="0"/>
                        <a:t>2038</a:t>
                      </a:r>
                    </a:p>
                  </a:txBody>
                  <a:tcPr>
                    <a:solidFill>
                      <a:schemeClr val="accent6"/>
                    </a:solidFill>
                  </a:tcPr>
                </a:tc>
                <a:extLst>
                  <a:ext uri="{0D108BD9-81ED-4DB2-BD59-A6C34878D82A}">
                    <a16:rowId xmlns:a16="http://schemas.microsoft.com/office/drawing/2014/main" val="1040898561"/>
                  </a:ext>
                </a:extLst>
              </a:tr>
              <a:tr h="337213">
                <a:tc>
                  <a:txBody>
                    <a:bodyPr/>
                    <a:lstStyle/>
                    <a:p>
                      <a:pPr>
                        <a:lnSpc>
                          <a:spcPct val="106061"/>
                        </a:lnSpc>
                        <a:spcAft>
                          <a:spcPts val="600"/>
                        </a:spcAft>
                        <a:buNone/>
                      </a:pPr>
                      <a:r>
                        <a:rPr lang="sv-SE" sz="14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Västerbotten</a:t>
                      </a:r>
                      <a:endParaRPr lang="sv-SE" sz="140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r>
                        <a:rPr lang="sv-SE" sz="1400" dirty="0"/>
                        <a:t>På gång</a:t>
                      </a:r>
                    </a:p>
                  </a:txBody>
                  <a:tcPr/>
                </a:tc>
                <a:tc>
                  <a:txBody>
                    <a:bodyPr/>
                    <a:lstStyle/>
                    <a:p>
                      <a:pPr algn="ctr"/>
                      <a:endParaRPr lang="sv-SE" sz="1400" dirty="0"/>
                    </a:p>
                  </a:txBody>
                  <a:tcPr>
                    <a:solidFill>
                      <a:schemeClr val="bg2"/>
                    </a:solidFill>
                  </a:tcPr>
                </a:tc>
                <a:extLst>
                  <a:ext uri="{0D108BD9-81ED-4DB2-BD59-A6C34878D82A}">
                    <a16:rowId xmlns:a16="http://schemas.microsoft.com/office/drawing/2014/main" val="3428862285"/>
                  </a:ext>
                </a:extLst>
              </a:tr>
              <a:tr h="337213">
                <a:tc>
                  <a:txBody>
                    <a:bodyPr/>
                    <a:lstStyle/>
                    <a:p>
                      <a:pPr>
                        <a:lnSpc>
                          <a:spcPct val="106061"/>
                        </a:lnSpc>
                        <a:spcAft>
                          <a:spcPts val="600"/>
                        </a:spcAft>
                        <a:buNone/>
                      </a:pPr>
                      <a:r>
                        <a:rPr lang="sv-SE" sz="14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Västernorrland</a:t>
                      </a:r>
                      <a:endParaRPr lang="sv-SE" sz="140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bg2"/>
                    </a:solidFill>
                  </a:tcPr>
                </a:tc>
                <a:tc>
                  <a:txBody>
                    <a:bodyPr/>
                    <a:lstStyle/>
                    <a:p>
                      <a:pPr algn="ctr"/>
                      <a:endParaRPr lang="sv-SE" sz="1400" dirty="0"/>
                    </a:p>
                  </a:txBody>
                  <a:tcPr>
                    <a:solidFill>
                      <a:schemeClr val="bg2"/>
                    </a:solidFill>
                  </a:tcPr>
                </a:tc>
                <a:extLst>
                  <a:ext uri="{0D108BD9-81ED-4DB2-BD59-A6C34878D82A}">
                    <a16:rowId xmlns:a16="http://schemas.microsoft.com/office/drawing/2014/main" val="225382380"/>
                  </a:ext>
                </a:extLst>
              </a:tr>
              <a:tr h="337213">
                <a:tc>
                  <a:txBody>
                    <a:bodyPr/>
                    <a:lstStyle/>
                    <a:p>
                      <a:pPr>
                        <a:lnSpc>
                          <a:spcPct val="106061"/>
                        </a:lnSpc>
                        <a:spcAft>
                          <a:spcPts val="600"/>
                        </a:spcAft>
                        <a:buNone/>
                      </a:pPr>
                      <a:r>
                        <a:rPr lang="sv-SE" sz="14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Västmanland</a:t>
                      </a:r>
                      <a:endParaRPr lang="sv-SE" sz="140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accent6"/>
                    </a:solidFill>
                  </a:tcPr>
                </a:tc>
                <a:tc>
                  <a:txBody>
                    <a:bodyPr/>
                    <a:lstStyle/>
                    <a:p>
                      <a:pPr algn="ctr"/>
                      <a:r>
                        <a:rPr lang="sv-SE" sz="1400" dirty="0"/>
                        <a:t>2030</a:t>
                      </a:r>
                    </a:p>
                  </a:txBody>
                  <a:tcPr>
                    <a:solidFill>
                      <a:schemeClr val="accent6"/>
                    </a:solidFill>
                  </a:tcPr>
                </a:tc>
                <a:extLst>
                  <a:ext uri="{0D108BD9-81ED-4DB2-BD59-A6C34878D82A}">
                    <a16:rowId xmlns:a16="http://schemas.microsoft.com/office/drawing/2014/main" val="303064417"/>
                  </a:ext>
                </a:extLst>
              </a:tr>
              <a:tr h="337213">
                <a:tc>
                  <a:txBody>
                    <a:bodyPr/>
                    <a:lstStyle/>
                    <a:p>
                      <a:pPr>
                        <a:lnSpc>
                          <a:spcPct val="106061"/>
                        </a:lnSpc>
                        <a:spcAft>
                          <a:spcPts val="600"/>
                        </a:spcAft>
                        <a:buNone/>
                      </a:pPr>
                      <a:r>
                        <a:rPr lang="sv-SE" sz="14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Västra Götaland</a:t>
                      </a:r>
                      <a:endParaRPr lang="sv-SE" sz="140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r>
                        <a:rPr lang="sv-SE" sz="1400" dirty="0"/>
                        <a:t>På gång</a:t>
                      </a:r>
                    </a:p>
                  </a:txBody>
                  <a:tcPr/>
                </a:tc>
                <a:tc>
                  <a:txBody>
                    <a:bodyPr/>
                    <a:lstStyle/>
                    <a:p>
                      <a:pPr algn="ctr"/>
                      <a:r>
                        <a:rPr lang="sv-SE" sz="1400" dirty="0"/>
                        <a:t>2035</a:t>
                      </a:r>
                    </a:p>
                  </a:txBody>
                  <a:tcPr/>
                </a:tc>
                <a:extLst>
                  <a:ext uri="{0D108BD9-81ED-4DB2-BD59-A6C34878D82A}">
                    <a16:rowId xmlns:a16="http://schemas.microsoft.com/office/drawing/2014/main" val="827957482"/>
                  </a:ext>
                </a:extLst>
              </a:tr>
              <a:tr h="337213">
                <a:tc>
                  <a:txBody>
                    <a:bodyPr/>
                    <a:lstStyle/>
                    <a:p>
                      <a:pPr>
                        <a:lnSpc>
                          <a:spcPct val="106061"/>
                        </a:lnSpc>
                        <a:spcAft>
                          <a:spcPts val="600"/>
                        </a:spcAft>
                        <a:buNone/>
                      </a:pPr>
                      <a:r>
                        <a:rPr lang="sv-SE" sz="140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Örebro län</a:t>
                      </a:r>
                      <a:endParaRPr lang="sv-SE" sz="140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bg2"/>
                    </a:solidFill>
                  </a:tcPr>
                </a:tc>
                <a:extLst>
                  <a:ext uri="{0D108BD9-81ED-4DB2-BD59-A6C34878D82A}">
                    <a16:rowId xmlns:a16="http://schemas.microsoft.com/office/drawing/2014/main" val="1393553749"/>
                  </a:ext>
                </a:extLst>
              </a:tr>
              <a:tr h="337213">
                <a:tc>
                  <a:txBody>
                    <a:bodyPr/>
                    <a:lstStyle/>
                    <a:p>
                      <a:pPr>
                        <a:lnSpc>
                          <a:spcPct val="106061"/>
                        </a:lnSpc>
                        <a:spcAft>
                          <a:spcPts val="600"/>
                        </a:spcAft>
                        <a:buNone/>
                      </a:pPr>
                      <a:r>
                        <a:rPr lang="sv-SE" sz="1400" dirty="0">
                          <a:solidFill>
                            <a:srgbClr val="000000"/>
                          </a:solidFill>
                          <a:effectLst/>
                          <a:latin typeface="Aptos Narrow" panose="020B0004020202020204" pitchFamily="34" charset="0"/>
                          <a:ea typeface="Times New Roman" panose="02020603050405020304" pitchFamily="18" charset="0"/>
                          <a:cs typeface="Times New Roman" panose="02020603050405020304" pitchFamily="18" charset="0"/>
                        </a:rPr>
                        <a:t>Östergötland</a:t>
                      </a:r>
                      <a:endParaRPr lang="sv-SE" sz="1400" dirty="0">
                        <a:effectLst/>
                        <a:latin typeface="Arial" panose="020B0604020202020204" pitchFamily="34" charset="0"/>
                        <a:ea typeface="MS Mincho" panose="02020609040205080304" pitchFamily="49" charset="-128"/>
                        <a:cs typeface="Times New Roman" panose="02020603050405020304" pitchFamily="18" charset="0"/>
                      </a:endParaRPr>
                    </a:p>
                  </a:txBody>
                  <a:tcPr marL="44450" marR="44450" marT="9525" marB="9525" anchor="ctr"/>
                </a:tc>
                <a:tc>
                  <a:txBody>
                    <a:bodyPr/>
                    <a:lstStyle/>
                    <a:p>
                      <a:pPr algn="ctr"/>
                      <a:endParaRPr lang="sv-SE" sz="1400" dirty="0"/>
                    </a:p>
                  </a:txBody>
                  <a:tcPr>
                    <a:solidFill>
                      <a:schemeClr val="accent6"/>
                    </a:solidFill>
                  </a:tcPr>
                </a:tc>
                <a:tc>
                  <a:txBody>
                    <a:bodyPr/>
                    <a:lstStyle/>
                    <a:p>
                      <a:pPr algn="ctr"/>
                      <a:endParaRPr lang="sv-SE" sz="1400" dirty="0"/>
                    </a:p>
                  </a:txBody>
                  <a:tcPr>
                    <a:solidFill>
                      <a:schemeClr val="accent6"/>
                    </a:solidFill>
                  </a:tcPr>
                </a:tc>
                <a:tc>
                  <a:txBody>
                    <a:bodyPr/>
                    <a:lstStyle/>
                    <a:p>
                      <a:pPr algn="ctr"/>
                      <a:r>
                        <a:rPr lang="sv-SE" sz="1400" dirty="0"/>
                        <a:t>2030</a:t>
                      </a:r>
                    </a:p>
                  </a:txBody>
                  <a:tcPr>
                    <a:solidFill>
                      <a:schemeClr val="accent6"/>
                    </a:solidFill>
                  </a:tcPr>
                </a:tc>
                <a:extLst>
                  <a:ext uri="{0D108BD9-81ED-4DB2-BD59-A6C34878D82A}">
                    <a16:rowId xmlns:a16="http://schemas.microsoft.com/office/drawing/2014/main" val="3207124231"/>
                  </a:ext>
                </a:extLst>
              </a:tr>
            </a:tbl>
          </a:graphicData>
        </a:graphic>
      </p:graphicFrame>
    </p:spTree>
    <p:extLst>
      <p:ext uri="{BB962C8B-B14F-4D97-AF65-F5344CB8AC3E}">
        <p14:creationId xmlns:p14="http://schemas.microsoft.com/office/powerpoint/2010/main" val="231799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6833032A-EBC9-C472-7945-44DBD7DA1BBB}"/>
              </a:ext>
            </a:extLst>
          </p:cNvPr>
          <p:cNvSpPr>
            <a:spLocks noGrp="1"/>
          </p:cNvSpPr>
          <p:nvPr>
            <p:ph type="title"/>
          </p:nvPr>
        </p:nvSpPr>
        <p:spPr>
          <a:xfrm>
            <a:off x="310900" y="225434"/>
            <a:ext cx="8418053" cy="817554"/>
          </a:xfrm>
        </p:spPr>
        <p:txBody>
          <a:bodyPr/>
          <a:lstStyle/>
          <a:p>
            <a:r>
              <a:rPr lang="en-US" dirty="0" err="1"/>
              <a:t>Sammanfattningsvis</a:t>
            </a:r>
            <a:endParaRPr lang="en-US" dirty="0"/>
          </a:p>
        </p:txBody>
      </p:sp>
      <p:sp>
        <p:nvSpPr>
          <p:cNvPr id="22" name="Content Placeholder 3">
            <a:extLst>
              <a:ext uri="{FF2B5EF4-FFF2-40B4-BE49-F238E27FC236}">
                <a16:creationId xmlns:a16="http://schemas.microsoft.com/office/drawing/2014/main" id="{CB31712E-DB41-5DA8-BAEB-4D37283E51DE}"/>
              </a:ext>
            </a:extLst>
          </p:cNvPr>
          <p:cNvSpPr>
            <a:spLocks noGrp="1"/>
          </p:cNvSpPr>
          <p:nvPr>
            <p:ph sz="quarter" idx="12"/>
          </p:nvPr>
        </p:nvSpPr>
        <p:spPr>
          <a:xfrm>
            <a:off x="310900" y="1216208"/>
            <a:ext cx="8418053" cy="3071814"/>
          </a:xfrm>
        </p:spPr>
        <p:txBody>
          <a:bodyPr>
            <a:normAutofit/>
          </a:bodyPr>
          <a:lstStyle/>
          <a:p>
            <a:pPr marL="0" indent="0">
              <a:buNone/>
            </a:pPr>
            <a:r>
              <a:rPr lang="sv-SE" dirty="0">
                <a:solidFill>
                  <a:schemeClr val="tx1"/>
                </a:solidFill>
              </a:rPr>
              <a:t>Idag har 19 av 21 regioner beslutat att sträva mot riktvärdet 1/1100. </a:t>
            </a:r>
          </a:p>
          <a:p>
            <a:pPr marL="0" indent="0">
              <a:buNone/>
            </a:pPr>
            <a:br>
              <a:rPr lang="sv-SE" dirty="0">
                <a:solidFill>
                  <a:schemeClr val="tx1"/>
                </a:solidFill>
              </a:rPr>
            </a:br>
            <a:r>
              <a:rPr lang="sv-SE" dirty="0">
                <a:solidFill>
                  <a:schemeClr val="tx1"/>
                </a:solidFill>
              </a:rPr>
              <a:t>Dock har endast 6 av 21 regioner en plan med ett konkret och tidsatt mål för att nå riktvärdet.  </a:t>
            </a:r>
          </a:p>
          <a:p>
            <a:endParaRPr lang="en-US" dirty="0"/>
          </a:p>
        </p:txBody>
      </p:sp>
    </p:spTree>
    <p:extLst>
      <p:ext uri="{BB962C8B-B14F-4D97-AF65-F5344CB8AC3E}">
        <p14:creationId xmlns:p14="http://schemas.microsoft.com/office/powerpoint/2010/main" val="1935327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A3A6F2B0-0B65-D9AC-18C8-2894E6D316FA}"/>
              </a:ext>
            </a:extLst>
          </p:cNvPr>
          <p:cNvSpPr>
            <a:spLocks noGrp="1"/>
          </p:cNvSpPr>
          <p:nvPr>
            <p:ph type="title"/>
          </p:nvPr>
        </p:nvSpPr>
        <p:spPr>
          <a:xfrm>
            <a:off x="3407052" y="225434"/>
            <a:ext cx="5279748" cy="832124"/>
          </a:xfrm>
        </p:spPr>
        <p:txBody>
          <a:bodyPr/>
          <a:lstStyle/>
          <a:p>
            <a:r>
              <a:rPr lang="en-US" dirty="0" err="1"/>
              <a:t>Varför</a:t>
            </a:r>
            <a:r>
              <a:rPr lang="en-US" dirty="0"/>
              <a:t> </a:t>
            </a:r>
            <a:r>
              <a:rPr lang="en-US" dirty="0" err="1"/>
              <a:t>politiska</a:t>
            </a:r>
            <a:r>
              <a:rPr lang="en-US" dirty="0"/>
              <a:t> </a:t>
            </a:r>
            <a:r>
              <a:rPr lang="en-US" dirty="0" err="1"/>
              <a:t>mål</a:t>
            </a:r>
            <a:r>
              <a:rPr lang="en-US" dirty="0"/>
              <a:t>?</a:t>
            </a:r>
          </a:p>
        </p:txBody>
      </p:sp>
      <p:pic>
        <p:nvPicPr>
          <p:cNvPr id="25" name="Platshållare för bild 24" descr="En bild som visar klädsel, person, Människoansikte, glasögon&#10;&#10;AI-genererat innehåll kan vara felaktigt.">
            <a:extLst>
              <a:ext uri="{FF2B5EF4-FFF2-40B4-BE49-F238E27FC236}">
                <a16:creationId xmlns:a16="http://schemas.microsoft.com/office/drawing/2014/main" id="{15FDEE84-0C7E-6D78-1DD3-248F05CD75D4}"/>
              </a:ext>
            </a:extLst>
          </p:cNvPr>
          <p:cNvPicPr>
            <a:picLocks noGrp="1" noChangeAspect="1"/>
          </p:cNvPicPr>
          <p:nvPr>
            <p:ph type="pic" sz="quarter" idx="10"/>
          </p:nvPr>
        </p:nvPicPr>
        <p:blipFill>
          <a:blip r:embed="rId3"/>
          <a:srcRect l="15070" r="44320" b="1"/>
          <a:stretch>
            <a:fillRect/>
          </a:stretch>
        </p:blipFill>
        <p:spPr>
          <a:xfrm>
            <a:off x="-1" y="10"/>
            <a:ext cx="3132000" cy="5147990"/>
          </a:xfrm>
          <a:noFill/>
        </p:spPr>
      </p:pic>
      <p:sp>
        <p:nvSpPr>
          <p:cNvPr id="35" name="Content Placeholder 3">
            <a:extLst>
              <a:ext uri="{FF2B5EF4-FFF2-40B4-BE49-F238E27FC236}">
                <a16:creationId xmlns:a16="http://schemas.microsoft.com/office/drawing/2014/main" id="{4581D5EA-15C6-A3BB-7350-7AD587EDAD8B}"/>
              </a:ext>
            </a:extLst>
          </p:cNvPr>
          <p:cNvSpPr>
            <a:spLocks noGrp="1"/>
          </p:cNvSpPr>
          <p:nvPr>
            <p:ph sz="quarter" idx="12"/>
          </p:nvPr>
        </p:nvSpPr>
        <p:spPr>
          <a:xfrm>
            <a:off x="3407052" y="1300163"/>
            <a:ext cx="5279748" cy="2993232"/>
          </a:xfrm>
        </p:spPr>
        <p:txBody>
          <a:bodyPr>
            <a:normAutofit/>
          </a:bodyPr>
          <a:lstStyle/>
          <a:p>
            <a:pPr marL="0" indent="0">
              <a:buNone/>
            </a:pPr>
            <a:r>
              <a:rPr lang="sv-SE" dirty="0">
                <a:solidFill>
                  <a:schemeClr val="tx1"/>
                </a:solidFill>
              </a:rPr>
              <a:t>Utan politiskt beslutade mål saknar tjänstemännen mandat att prioritera fastläkarfrågan på allvar.</a:t>
            </a:r>
          </a:p>
          <a:p>
            <a:pPr marL="0" indent="0">
              <a:buNone/>
            </a:pPr>
            <a:endParaRPr lang="sv-SE" dirty="0">
              <a:solidFill>
                <a:schemeClr val="tx1"/>
              </a:solidFill>
            </a:endParaRPr>
          </a:p>
          <a:p>
            <a:pPr marL="0" indent="0">
              <a:buNone/>
            </a:pPr>
            <a:r>
              <a:rPr lang="sv-SE" dirty="0">
                <a:solidFill>
                  <a:schemeClr val="tx1"/>
                </a:solidFill>
              </a:rPr>
              <a:t>		</a:t>
            </a:r>
            <a:r>
              <a:rPr lang="sv-SE" dirty="0">
                <a:solidFill>
                  <a:schemeClr val="accent6"/>
                </a:solidFill>
              </a:rPr>
              <a:t>konkreta &amp; tidsatta mål</a:t>
            </a:r>
            <a:endParaRPr lang="en-US" dirty="0">
              <a:solidFill>
                <a:schemeClr val="accent6"/>
              </a:solidFill>
            </a:endParaRPr>
          </a:p>
          <a:p>
            <a:pPr marL="0" indent="0">
              <a:buNone/>
            </a:pPr>
            <a:endParaRPr lang="sv-SE" dirty="0">
              <a:solidFill>
                <a:schemeClr val="tx1"/>
              </a:solidFill>
            </a:endParaRPr>
          </a:p>
          <a:p>
            <a:pPr marL="0" indent="0">
              <a:buNone/>
            </a:pPr>
            <a:endParaRPr lang="sv-SE" dirty="0">
              <a:solidFill>
                <a:schemeClr val="tx1"/>
              </a:solidFill>
            </a:endParaRPr>
          </a:p>
        </p:txBody>
      </p:sp>
      <p:pic>
        <p:nvPicPr>
          <p:cNvPr id="3" name="Bild 2" descr="Prispokal med hel fyllning">
            <a:extLst>
              <a:ext uri="{FF2B5EF4-FFF2-40B4-BE49-F238E27FC236}">
                <a16:creationId xmlns:a16="http://schemas.microsoft.com/office/drawing/2014/main" id="{5A373426-CF59-0EE2-B5CA-FA67EF8589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07052" y="3378995"/>
            <a:ext cx="914400" cy="914400"/>
          </a:xfrm>
          <a:prstGeom prst="rect">
            <a:avLst/>
          </a:prstGeom>
        </p:spPr>
      </p:pic>
    </p:spTree>
    <p:extLst>
      <p:ext uri="{BB962C8B-B14F-4D97-AF65-F5344CB8AC3E}">
        <p14:creationId xmlns:p14="http://schemas.microsoft.com/office/powerpoint/2010/main" val="1670392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sz="8000" dirty="0">
                <a:solidFill>
                  <a:schemeClr val="accent1"/>
                </a:solidFill>
              </a:rPr>
              <a:t>För alla läkare under hela karriären</a:t>
            </a:r>
          </a:p>
        </p:txBody>
      </p:sp>
    </p:spTree>
    <p:extLst>
      <p:ext uri="{BB962C8B-B14F-4D97-AF65-F5344CB8AC3E}">
        <p14:creationId xmlns:p14="http://schemas.microsoft.com/office/powerpoint/2010/main" val="33292259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äkarförbunde">
  <a:themeElements>
    <a:clrScheme name="Egen 1">
      <a:dk1>
        <a:srgbClr val="000000"/>
      </a:dk1>
      <a:lt1>
        <a:srgbClr val="FFFFFF"/>
      </a:lt1>
      <a:dk2>
        <a:srgbClr val="9D90A0"/>
      </a:dk2>
      <a:lt2>
        <a:srgbClr val="E74310"/>
      </a:lt2>
      <a:accent1>
        <a:srgbClr val="3A5BA7"/>
      </a:accent1>
      <a:accent2>
        <a:srgbClr val="D8EEF3"/>
      </a:accent2>
      <a:accent3>
        <a:srgbClr val="5774B8"/>
      </a:accent3>
      <a:accent4>
        <a:srgbClr val="7FA2D5"/>
      </a:accent4>
      <a:accent5>
        <a:srgbClr val="3D4A9A"/>
      </a:accent5>
      <a:accent6>
        <a:srgbClr val="58B999"/>
      </a:accent6>
      <a:hlink>
        <a:srgbClr val="2D3773"/>
      </a:hlink>
      <a:folHlink>
        <a:srgbClr val="357C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extLst>
    <a:ext uri="{05A4C25C-085E-4340-85A3-A5531E510DB2}">
      <thm15:themeFamily xmlns:thm15="http://schemas.microsoft.com/office/thememl/2012/main" name="ppt-mall-uppdat25" id="{D98A0108-6EDC-43BF-A1CF-3E809601173B}" vid="{A9A10BD8-59CA-4F6E-90D3-8B4442A08E6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c2d0ce8-f408-440f-a7b2-57f1944a2880" xsi:nil="true"/>
    <lcf76f155ced4ddcb4097134ff3c332f xmlns="a011bc2f-fc8d-404d-b4bd-79775f8da2b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AB9F2D19AE3D8241A9A154865BA09023" ma:contentTypeVersion="16" ma:contentTypeDescription="Skapa ett nytt dokument." ma:contentTypeScope="" ma:versionID="4efee3316fc20273a79f2da899d0ad54">
  <xsd:schema xmlns:xsd="http://www.w3.org/2001/XMLSchema" xmlns:xs="http://www.w3.org/2001/XMLSchema" xmlns:p="http://schemas.microsoft.com/office/2006/metadata/properties" xmlns:ns2="66b9a5be-94f0-43d2-886a-c563bd908c8a" xmlns:ns3="a011bc2f-fc8d-404d-b4bd-79775f8da2bd" xmlns:ns4="9c2d0ce8-f408-440f-a7b2-57f1944a2880" targetNamespace="http://schemas.microsoft.com/office/2006/metadata/properties" ma:root="true" ma:fieldsID="564b508497e6b3953440e9e7ed3f08e5" ns2:_="" ns3:_="" ns4:_="">
    <xsd:import namespace="66b9a5be-94f0-43d2-886a-c563bd908c8a"/>
    <xsd:import namespace="a011bc2f-fc8d-404d-b4bd-79775f8da2bd"/>
    <xsd:import namespace="9c2d0ce8-f408-440f-a7b2-57f1944a288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EventHashCode" minOccurs="0"/>
                <xsd:element ref="ns3:MediaServiceGenerationTime" minOccurs="0"/>
                <xsd:element ref="ns3:MediaServiceAutoKeyPoints" minOccurs="0"/>
                <xsd:element ref="ns3:MediaServiceKeyPoints" minOccurs="0"/>
                <xsd:element ref="ns3:MediaServiceAutoTags" minOccurs="0"/>
                <xsd:element ref="ns3:MediaServiceOCR" minOccurs="0"/>
                <xsd:element ref="ns3:MediaServiceObjectDetectorVersions" minOccurs="0"/>
                <xsd:element ref="ns3:MediaServiceSearchProperties" minOccurs="0"/>
                <xsd:element ref="ns3:lcf76f155ced4ddcb4097134ff3c332f" minOccurs="0"/>
                <xsd:element ref="ns4:TaxCatchAll"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b9a5be-94f0-43d2-886a-c563bd908c8a" elementFormDefault="qualified">
    <xsd:import namespace="http://schemas.microsoft.com/office/2006/documentManagement/types"/>
    <xsd:import namespace="http://schemas.microsoft.com/office/infopath/2007/PartnerControls"/>
    <xsd:element name="SharedWithUsers" ma:index="8" nillable="true" ma:displayName="Dela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11bc2f-fc8d-404d-b4bd-79775f8da2bd"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Bildmarkeringar" ma:readOnly="false" ma:fieldId="{5cf76f15-5ced-4ddc-b409-7134ff3c332f}" ma:taxonomyMulti="true" ma:sspId="56c0a9bc-81cf-40ac-b201-66a6b73b96cb"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2d0ce8-f408-440f-a7b2-57f1944a2880"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efeb713-5080-4590-88b2-6d454068e0df}" ma:internalName="TaxCatchAll" ma:showField="CatchAllData" ma:web="66b9a5be-94f0-43d2-886a-c563bd908c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2BBE43-9C6C-42E3-941B-1B24D16D9584}">
  <ds:schemaRefs>
    <ds:schemaRef ds:uri="http://schemas.microsoft.com/sharepoint/v3/contenttype/forms"/>
  </ds:schemaRefs>
</ds:datastoreItem>
</file>

<file path=customXml/itemProps2.xml><?xml version="1.0" encoding="utf-8"?>
<ds:datastoreItem xmlns:ds="http://schemas.openxmlformats.org/officeDocument/2006/customXml" ds:itemID="{B5CACFAD-A9EF-45E2-8533-E00345227965}">
  <ds:schemaRefs>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 ds:uri="http://purl.org/dc/elements/1.1/"/>
    <ds:schemaRef ds:uri="c479df53-fb4b-4e6a-bf71-6e34050400c1"/>
    <ds:schemaRef ds:uri="http://purl.org/dc/dcmitype/"/>
    <ds:schemaRef ds:uri="http://schemas.microsoft.com/office/infopath/2007/PartnerControls"/>
    <ds:schemaRef ds:uri="66b9a5be-94f0-43d2-886a-c563bd908c8a"/>
    <ds:schemaRef ds:uri="9c2d0ce8-f408-440f-a7b2-57f1944a2880"/>
    <ds:schemaRef ds:uri="a011bc2f-fc8d-404d-b4bd-79775f8da2bd"/>
  </ds:schemaRefs>
</ds:datastoreItem>
</file>

<file path=customXml/itemProps3.xml><?xml version="1.0" encoding="utf-8"?>
<ds:datastoreItem xmlns:ds="http://schemas.openxmlformats.org/officeDocument/2006/customXml" ds:itemID="{84E29EC6-87EB-42A2-8512-2B85AFB11B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b9a5be-94f0-43d2-886a-c563bd908c8a"/>
    <ds:schemaRef ds:uri="a011bc2f-fc8d-404d-b4bd-79775f8da2bd"/>
    <ds:schemaRef ds:uri="9c2d0ce8-f408-440f-a7b2-57f1944a28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ec44896-5389-4c67-a163-3ed58e944106}" enabled="1" method="Privileged" siteId="{70d22a8d-923a-445e-82d4-32329da21746}" contentBits="3" removed="0"/>
</clbl:labelList>
</file>

<file path=docProps/app.xml><?xml version="1.0" encoding="utf-8"?>
<Properties xmlns="http://schemas.openxmlformats.org/officeDocument/2006/extended-properties" xmlns:vt="http://schemas.openxmlformats.org/officeDocument/2006/docPropsVTypes">
  <Template>ppt-mall-uppdat25</Template>
  <TotalTime>110</TotalTime>
  <Words>398</Words>
  <Application>Microsoft Office PowerPoint</Application>
  <PresentationFormat>Bildspel på skärmen (16:9)</PresentationFormat>
  <Paragraphs>66</Paragraphs>
  <Slides>6</Slides>
  <Notes>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6</vt:i4>
      </vt:variant>
    </vt:vector>
  </HeadingPairs>
  <TitlesOfParts>
    <vt:vector size="11" baseType="lpstr">
      <vt:lpstr>Aptos</vt:lpstr>
      <vt:lpstr>Aptos Narrow</vt:lpstr>
      <vt:lpstr>Arial</vt:lpstr>
      <vt:lpstr>Calibri</vt:lpstr>
      <vt:lpstr>Läkarförbunde</vt:lpstr>
      <vt:lpstr>SLF:s kartläggning: Handlingsplaner för  1 på 1 100?</vt:lpstr>
      <vt:lpstr>PowerPoint-presentation</vt:lpstr>
      <vt:lpstr>PowerPoint-presentation</vt:lpstr>
      <vt:lpstr>Sammanfattningsvis</vt:lpstr>
      <vt:lpstr>Varför politiska mål?</vt:lpstr>
      <vt:lpstr>För alla läkare under hela karriären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de Haas</dc:creator>
  <cp:lastModifiedBy>Sara de Haas</cp:lastModifiedBy>
  <cp:revision>2</cp:revision>
  <dcterms:created xsi:type="dcterms:W3CDTF">2026-10-07T11:52:06Z</dcterms:created>
  <dcterms:modified xsi:type="dcterms:W3CDTF">2026-10-07T13:51:14Z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Läkarförbunde:8</vt:lpwstr>
  </property>
  <property fmtid="{D5CDD505-2E9C-101B-9397-08002B2CF9AE}" pid="3" name="ClassificationContentMarkingHeaderText">
    <vt:lpwstr>Classified as General </vt:lpwstr>
  </property>
  <property fmtid="{D5CDD505-2E9C-101B-9397-08002B2CF9AE}" pid="4" name="ContentTypeId">
    <vt:lpwstr>0x010100AB9F2D19AE3D8241A9A154865BA09023</vt:lpwstr>
  </property>
</Properties>
</file>