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drawings/drawing2.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147480592" r:id="rId2"/>
    <p:sldId id="2147480727" r:id="rId3"/>
    <p:sldId id="2147480728" r:id="rId4"/>
    <p:sldId id="2147480680" r:id="rId5"/>
    <p:sldId id="2147480602" r:id="rId6"/>
    <p:sldId id="6031" r:id="rId7"/>
    <p:sldId id="2147478653" r:id="rId8"/>
    <p:sldId id="2147480659" r:id="rId9"/>
    <p:sldId id="2147480707" r:id="rId10"/>
    <p:sldId id="2147480614" r:id="rId11"/>
    <p:sldId id="2147480729" r:id="rId12"/>
    <p:sldId id="2147480726" r:id="rId13"/>
    <p:sldId id="2147480722" r:id="rId14"/>
    <p:sldId id="2147480720" r:id="rId15"/>
    <p:sldId id="2147480713" r:id="rId16"/>
    <p:sldId id="2147480714" r:id="rId17"/>
    <p:sldId id="1279" r:id="rId18"/>
    <p:sldId id="1298" r:id="rId19"/>
    <p:sldId id="2147480612" r:id="rId20"/>
    <p:sldId id="287" r:id="rId21"/>
    <p:sldId id="2147480721" r:id="rId22"/>
    <p:sldId id="2147480717" r:id="rId23"/>
    <p:sldId id="2147480718" r:id="rId24"/>
    <p:sldId id="2147480709" r:id="rId25"/>
    <p:sldId id="2147480715" r:id="rId26"/>
    <p:sldId id="2147480719" r:id="rId27"/>
    <p:sldId id="2147480725" r:id="rId28"/>
    <p:sldId id="2147480730" r:id="rId29"/>
    <p:sldId id="2147480710" r:id="rId30"/>
    <p:sldId id="2147480711" r:id="rId31"/>
    <p:sldId id="256" r:id="rId32"/>
    <p:sldId id="257" r:id="rId33"/>
    <p:sldId id="258" r:id="rId34"/>
    <p:sldId id="259" r:id="rId35"/>
    <p:sldId id="260" r:id="rId36"/>
    <p:sldId id="2147480712" r:id="rId37"/>
    <p:sldId id="2147480708" r:id="rId38"/>
    <p:sldId id="2147480686" r:id="rId39"/>
    <p:sldId id="2147480692" r:id="rId40"/>
    <p:sldId id="2147480613" r:id="rId41"/>
    <p:sldId id="2147473572" r:id="rId42"/>
  </p:sldIdLst>
  <p:sldSz cx="12192000" cy="6858000"/>
  <p:notesSz cx="6797675" cy="992822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80B2005-26E2-88D7-5685-227AC822ED56}" name="Elin Wahlström" initials="EW" userId="S::elin.wahlstrom@governo.se::8cacbcfe-b711-4879-bb4a-fba10f7500fc" providerId="AD"/>
  <p188:author id="{A986E78A-43CF-985E-D723-01007ABB6174}" name="Netterheim, Anna" initials="AN" userId="S::Anna.Netterheim@socialstyrelsen.se::ae0928a6-8836-48b6-8d7b-4a444e15c588" providerId="AD"/>
  <p188:author id="{1657D7F4-8070-05CB-F334-66836A902471}" name="Johanna Stålö" initials="JS" userId="S::johanna.stalo@governo.se::e83a946e-4f8a-4fa9-af28-64ccaf519a0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8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llanmörkt format 2 - Dekorfär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ABFCF23-3B69-468F-B69F-88F6DE6A72F2}" styleName="Mellanmörkt format 1 - Dekorfär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89" autoAdjust="0"/>
    <p:restoredTop sz="86010" autoAdjust="0"/>
  </p:normalViewPr>
  <p:slideViewPr>
    <p:cSldViewPr snapToGrid="0">
      <p:cViewPr varScale="1">
        <p:scale>
          <a:sx n="54" d="100"/>
          <a:sy n="54" d="100"/>
        </p:scale>
        <p:origin x="1008" y="56"/>
      </p:cViewPr>
      <p:guideLst/>
    </p:cSldViewPr>
  </p:slideViewPr>
  <p:notesTextViewPr>
    <p:cViewPr>
      <p:scale>
        <a:sx n="1" d="1"/>
        <a:sy n="1" d="1"/>
      </p:scale>
      <p:origin x="0" y="0"/>
    </p:cViewPr>
  </p:notesTextViewPr>
  <p:sorterViewPr>
    <p:cViewPr>
      <p:scale>
        <a:sx n="80" d="100"/>
        <a:sy n="80" d="100"/>
      </p:scale>
      <p:origin x="0" y="-74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sos.local\Data\Alla\Delad\422-Prim&#228;rv&#229;rdsomst&#228;llning\Deluppdrag%20III%20-%20Uppf&#246;ljning%20och%20st&#246;d\Rapportering%202024\ARBETET%20MED%20INDIKATORER\DATA\Diagram%20andra\SCB%20inkl%20DIAGRAM\SCB%20kostnader%202026.xlsx"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7859844864901366E-2"/>
          <c:y val="1.5103735540840992E-2"/>
          <c:w val="0.48914419291338584"/>
          <c:h val="0.92170024769109249"/>
        </c:manualLayout>
      </c:layout>
      <c:lineChart>
        <c:grouping val="standard"/>
        <c:varyColors val="0"/>
        <c:ser>
          <c:idx val="6"/>
          <c:order val="0"/>
          <c:tx>
            <c:strRef>
              <c:f>'2026 bas 2017 (2)'!$D$32</c:f>
              <c:strCache>
                <c:ptCount val="1"/>
                <c:pt idx="0">
                  <c:v>Påverkbar slutenvård vid kronisk sjukdom</c:v>
                </c:pt>
              </c:strCache>
            </c:strRef>
          </c:tx>
          <c:spPr>
            <a:ln w="38100" cap="rnd">
              <a:solidFill>
                <a:srgbClr val="C75136"/>
              </a:solidFill>
              <a:prstDash val="solid"/>
              <a:round/>
            </a:ln>
            <a:effectLst/>
          </c:spPr>
          <c:marker>
            <c:symbol val="none"/>
          </c:marker>
          <c:dPt>
            <c:idx val="7"/>
            <c:marker>
              <c:symbol val="none"/>
            </c:marker>
            <c:bubble3D val="0"/>
            <c:spPr>
              <a:ln w="38100" cap="rnd">
                <a:solidFill>
                  <a:srgbClr val="C75136"/>
                </a:solidFill>
                <a:prstDash val="solid"/>
                <a:round/>
              </a:ln>
              <a:effectLst/>
            </c:spPr>
            <c:extLst>
              <c:ext xmlns:c16="http://schemas.microsoft.com/office/drawing/2014/chart" uri="{C3380CC4-5D6E-409C-BE32-E72D297353CC}">
                <c16:uniqueId val="{00000001-4A2C-43C7-81E1-34C605E9563E}"/>
              </c:ext>
            </c:extLst>
          </c:dPt>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(2)'!$I$32:$R$32</c:f>
              <c:numCache>
                <c:formatCode>0%</c:formatCode>
                <c:ptCount val="10"/>
                <c:pt idx="0">
                  <c:v>0</c:v>
                </c:pt>
                <c:pt idx="1">
                  <c:v>4.7771485647480953E-2</c:v>
                </c:pt>
                <c:pt idx="2">
                  <c:v>5.4442676884410436E-2</c:v>
                </c:pt>
                <c:pt idx="3">
                  <c:v>0.21335365723492594</c:v>
                </c:pt>
                <c:pt idx="4">
                  <c:v>0.181179031240087</c:v>
                </c:pt>
                <c:pt idx="5">
                  <c:v>0.19456517007036622</c:v>
                </c:pt>
                <c:pt idx="6">
                  <c:v>0.20630953531195856</c:v>
                </c:pt>
                <c:pt idx="7">
                  <c:v>0.24783421144226439</c:v>
                </c:pt>
                <c:pt idx="8" formatCode="0.0%">
                  <c:v>0.27065147838994835</c:v>
                </c:pt>
              </c:numCache>
              <c:extLst/>
            </c:numRef>
          </c:val>
          <c:smooth val="0"/>
          <c:extLst>
            <c:ext xmlns:c16="http://schemas.microsoft.com/office/drawing/2014/chart" uri="{C3380CC4-5D6E-409C-BE32-E72D297353CC}">
              <c16:uniqueId val="{00000002-4A2C-43C7-81E1-34C605E9563E}"/>
            </c:ext>
          </c:extLst>
        </c:ser>
        <c:ser>
          <c:idx val="8"/>
          <c:order val="1"/>
          <c:tx>
            <c:strRef>
              <c:f>'2026 bas 2017 (2)'!$D$34</c:f>
              <c:strCache>
                <c:ptCount val="1"/>
                <c:pt idx="0">
                  <c:v>Äldre med läkemedel som bör undvikas, KHS**</c:v>
                </c:pt>
              </c:strCache>
            </c:strRef>
          </c:tx>
          <c:spPr>
            <a:ln w="38100" cap="rnd">
              <a:solidFill>
                <a:srgbClr val="9A4392"/>
              </a:solidFill>
              <a:prstDash val="solid"/>
              <a:round/>
            </a:ln>
            <a:effectLst/>
          </c:spPr>
          <c:marker>
            <c:symbol val="none"/>
          </c:marker>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(2)'!$I$34:$R$34</c:f>
              <c:numCache>
                <c:formatCode>0%</c:formatCode>
                <c:ptCount val="10"/>
                <c:pt idx="0">
                  <c:v>0</c:v>
                </c:pt>
                <c:pt idx="1">
                  <c:v>-3.2036037875058758E-2</c:v>
                </c:pt>
                <c:pt idx="2">
                  <c:v>3.2621091946628468E-2</c:v>
                </c:pt>
                <c:pt idx="3">
                  <c:v>0.11026028324091544</c:v>
                </c:pt>
                <c:pt idx="4">
                  <c:v>0.12329704814171047</c:v>
                </c:pt>
                <c:pt idx="5">
                  <c:v>0.15510757176382578</c:v>
                </c:pt>
                <c:pt idx="6">
                  <c:v>0.16765981477562619</c:v>
                </c:pt>
                <c:pt idx="7">
                  <c:v>0.18393141815066602</c:v>
                </c:pt>
                <c:pt idx="8" formatCode="0.0%">
                  <c:v>0.20863416137750376</c:v>
                </c:pt>
              </c:numCache>
              <c:extLst/>
            </c:numRef>
          </c:val>
          <c:smooth val="0"/>
          <c:extLst>
            <c:ext xmlns:c16="http://schemas.microsoft.com/office/drawing/2014/chart" uri="{C3380CC4-5D6E-409C-BE32-E72D297353CC}">
              <c16:uniqueId val="{00000003-4A2C-43C7-81E1-34C605E9563E}"/>
            </c:ext>
          </c:extLst>
        </c:ser>
        <c:ser>
          <c:idx val="3"/>
          <c:order val="2"/>
          <c:tx>
            <c:strRef>
              <c:f>'2026 bas 2017 (2)'!$D$29</c:f>
              <c:strCache>
                <c:ptCount val="1"/>
                <c:pt idx="0">
                  <c:v>Barn/unga besök vid psykisk ohälsa inom tre dagar*</c:v>
                </c:pt>
              </c:strCache>
            </c:strRef>
          </c:tx>
          <c:spPr>
            <a:ln w="38100" cap="rnd">
              <a:solidFill>
                <a:srgbClr val="008276"/>
              </a:solidFill>
              <a:prstDash val="sysDash"/>
              <a:round/>
            </a:ln>
            <a:effectLst/>
          </c:spPr>
          <c:marker>
            <c:symbol val="none"/>
          </c:marker>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(2)'!$I$29:$R$29</c:f>
              <c:numCache>
                <c:formatCode>General</c:formatCode>
                <c:ptCount val="10"/>
                <c:pt idx="5" formatCode="0.0%">
                  <c:v>0</c:v>
                </c:pt>
                <c:pt idx="6" formatCode="0.0%">
                  <c:v>6.5543554620971958E-2</c:v>
                </c:pt>
                <c:pt idx="7" formatCode="0.0%">
                  <c:v>0.19836280740536053</c:v>
                </c:pt>
                <c:pt idx="8" formatCode="0.0%">
                  <c:v>7.0248731707966389E-2</c:v>
                </c:pt>
                <c:pt idx="9" formatCode="0.0%">
                  <c:v>0.11289874613485021</c:v>
                </c:pt>
              </c:numCache>
              <c:extLst/>
            </c:numRef>
          </c:val>
          <c:smooth val="0"/>
          <c:extLst>
            <c:ext xmlns:c16="http://schemas.microsoft.com/office/drawing/2014/chart" uri="{C3380CC4-5D6E-409C-BE32-E72D297353CC}">
              <c16:uniqueId val="{00000004-4A2C-43C7-81E1-34C605E9563E}"/>
            </c:ext>
          </c:extLst>
        </c:ser>
        <c:ser>
          <c:idx val="1"/>
          <c:order val="3"/>
          <c:tx>
            <c:strRef>
              <c:f>'2026 bas 2017 (2)'!$D$27</c:f>
              <c:strCache>
                <c:ptCount val="1"/>
                <c:pt idx="0">
                  <c:v>Medicinsk bedömning inom tre dagar*</c:v>
                </c:pt>
              </c:strCache>
            </c:strRef>
          </c:tx>
          <c:spPr>
            <a:ln w="38100" cap="rnd">
              <a:solidFill>
                <a:srgbClr val="002B45"/>
              </a:solidFill>
              <a:round/>
            </a:ln>
            <a:effectLst/>
          </c:spPr>
          <c:marker>
            <c:symbol val="none"/>
          </c:marker>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(2)'!$I$27:$R$27</c:f>
              <c:numCache>
                <c:formatCode>General</c:formatCode>
                <c:ptCount val="10"/>
                <c:pt idx="3" formatCode="0.0%">
                  <c:v>0</c:v>
                </c:pt>
                <c:pt idx="4" formatCode="0.0%">
                  <c:v>3.75508418529874E-3</c:v>
                </c:pt>
                <c:pt idx="5" formatCode="0.0%">
                  <c:v>3.31977335087765E-2</c:v>
                </c:pt>
                <c:pt idx="6" formatCode="0.0%">
                  <c:v>7.1952994104375792E-2</c:v>
                </c:pt>
                <c:pt idx="7" formatCode="0.0%">
                  <c:v>8.4191460118571954E-2</c:v>
                </c:pt>
                <c:pt idx="8" formatCode="0.0%">
                  <c:v>0.10525826058716038</c:v>
                </c:pt>
              </c:numCache>
              <c:extLst/>
            </c:numRef>
          </c:val>
          <c:smooth val="0"/>
          <c:extLst>
            <c:ext xmlns:c16="http://schemas.microsoft.com/office/drawing/2014/chart" uri="{C3380CC4-5D6E-409C-BE32-E72D297353CC}">
              <c16:uniqueId val="{00000005-4A2C-43C7-81E1-34C605E9563E}"/>
            </c:ext>
          </c:extLst>
        </c:ser>
        <c:ser>
          <c:idx val="7"/>
          <c:order val="4"/>
          <c:tx>
            <c:strRef>
              <c:f>'2026 bas 2017 (2)'!$D$33</c:f>
              <c:strCache>
                <c:ptCount val="1"/>
                <c:pt idx="0">
                  <c:v>Oplanerade återinskrivningar bland äldre</c:v>
                </c:pt>
              </c:strCache>
            </c:strRef>
          </c:tx>
          <c:spPr>
            <a:ln w="38100" cap="rnd">
              <a:solidFill>
                <a:srgbClr val="017CC1"/>
              </a:solidFill>
              <a:prstDash val="solid"/>
              <a:round/>
            </a:ln>
            <a:effectLst/>
          </c:spPr>
          <c:marker>
            <c:symbol val="none"/>
          </c:marker>
          <c:dPt>
            <c:idx val="7"/>
            <c:marker>
              <c:symbol val="none"/>
            </c:marker>
            <c:bubble3D val="0"/>
            <c:spPr>
              <a:ln w="38100" cap="rnd">
                <a:solidFill>
                  <a:srgbClr val="017CC1"/>
                </a:solidFill>
                <a:prstDash val="solid"/>
                <a:round/>
              </a:ln>
              <a:effectLst/>
            </c:spPr>
            <c:extLst>
              <c:ext xmlns:c16="http://schemas.microsoft.com/office/drawing/2014/chart" uri="{C3380CC4-5D6E-409C-BE32-E72D297353CC}">
                <c16:uniqueId val="{00000007-4A2C-43C7-81E1-34C605E9563E}"/>
              </c:ext>
            </c:extLst>
          </c:dPt>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(2)'!$I$33:$R$33</c:f>
              <c:numCache>
                <c:formatCode>0%</c:formatCode>
                <c:ptCount val="10"/>
                <c:pt idx="0">
                  <c:v>0</c:v>
                </c:pt>
                <c:pt idx="1">
                  <c:v>1.3824012154987247E-2</c:v>
                </c:pt>
                <c:pt idx="2">
                  <c:v>2.295369852992345E-2</c:v>
                </c:pt>
                <c:pt idx="3">
                  <c:v>-2.2763246036746145E-2</c:v>
                </c:pt>
                <c:pt idx="4">
                  <c:v>4.111207870737945E-2</c:v>
                </c:pt>
                <c:pt idx="5">
                  <c:v>8.1309223075867423E-2</c:v>
                </c:pt>
                <c:pt idx="6">
                  <c:v>9.0209358784658494E-2</c:v>
                </c:pt>
                <c:pt idx="7">
                  <c:v>8.2490664757604068E-2</c:v>
                </c:pt>
                <c:pt idx="8" formatCode="0.0%">
                  <c:v>0.10197390730773037</c:v>
                </c:pt>
              </c:numCache>
              <c:extLst/>
            </c:numRef>
          </c:val>
          <c:smooth val="0"/>
          <c:extLst>
            <c:ext xmlns:c16="http://schemas.microsoft.com/office/drawing/2014/chart" uri="{C3380CC4-5D6E-409C-BE32-E72D297353CC}">
              <c16:uniqueId val="{00000008-4A2C-43C7-81E1-34C605E9563E}"/>
            </c:ext>
          </c:extLst>
        </c:ser>
        <c:ser>
          <c:idx val="5"/>
          <c:order val="5"/>
          <c:tx>
            <c:strRef>
              <c:f>'2026 bas 2017 (2)'!$D$31</c:f>
              <c:strCache>
                <c:ptCount val="1"/>
                <c:pt idx="0">
                  <c:v>Ordinarie läkare för personer 65 år eller äldre</c:v>
                </c:pt>
              </c:strCache>
            </c:strRef>
          </c:tx>
          <c:spPr>
            <a:ln w="38100" cap="rnd">
              <a:solidFill>
                <a:srgbClr val="FFC000"/>
              </a:solidFill>
              <a:prstDash val="solid"/>
              <a:round/>
            </a:ln>
            <a:effectLst/>
          </c:spPr>
          <c:marker>
            <c:symbol val="square"/>
            <c:size val="7"/>
            <c:spPr>
              <a:solidFill>
                <a:srgbClr val="FFC000"/>
              </a:solidFill>
              <a:ln w="9525">
                <a:noFill/>
              </a:ln>
              <a:effectLst/>
            </c:spPr>
          </c:marker>
          <c:dPt>
            <c:idx val="7"/>
            <c:marker>
              <c:symbol val="square"/>
              <c:size val="7"/>
              <c:spPr>
                <a:solidFill>
                  <a:srgbClr val="FFC000"/>
                </a:solidFill>
                <a:ln w="12700">
                  <a:noFill/>
                </a:ln>
                <a:effectLst/>
              </c:spPr>
            </c:marker>
            <c:bubble3D val="0"/>
            <c:spPr>
              <a:ln w="38100" cap="rnd">
                <a:solidFill>
                  <a:srgbClr val="FFC000"/>
                </a:solidFill>
                <a:prstDash val="solid"/>
                <a:round/>
              </a:ln>
              <a:effectLst/>
            </c:spPr>
            <c:extLst>
              <c:ext xmlns:c16="http://schemas.microsoft.com/office/drawing/2014/chart" uri="{C3380CC4-5D6E-409C-BE32-E72D297353CC}">
                <c16:uniqueId val="{0000000A-4A2C-43C7-81E1-34C605E9563E}"/>
              </c:ext>
            </c:extLst>
          </c:dPt>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(2)'!$I$31:$R$31</c:f>
              <c:numCache>
                <c:formatCode>General</c:formatCode>
                <c:ptCount val="10"/>
                <c:pt idx="0" formatCode="0%">
                  <c:v>0</c:v>
                </c:pt>
                <c:pt idx="4" formatCode="0%">
                  <c:v>9.1239669421487535E-2</c:v>
                </c:pt>
                <c:pt idx="7" formatCode="0%">
                  <c:v>5.0247933884297505E-2</c:v>
                </c:pt>
              </c:numCache>
              <c:extLst/>
            </c:numRef>
          </c:val>
          <c:smooth val="0"/>
          <c:extLst>
            <c:ext xmlns:c16="http://schemas.microsoft.com/office/drawing/2014/chart" uri="{C3380CC4-5D6E-409C-BE32-E72D297353CC}">
              <c16:uniqueId val="{0000000B-4A2C-43C7-81E1-34C605E9563E}"/>
            </c:ext>
          </c:extLst>
        </c:ser>
        <c:ser>
          <c:idx val="0"/>
          <c:order val="6"/>
          <c:tx>
            <c:strRef>
              <c:f>'2026 bas 2017 (2)'!$D$26</c:f>
              <c:strCache>
                <c:ptCount val="1"/>
                <c:pt idx="0">
                  <c:v>Förtroende för hälso- och sjukvården</c:v>
                </c:pt>
              </c:strCache>
            </c:strRef>
          </c:tx>
          <c:spPr>
            <a:ln w="38100" cap="rnd">
              <a:solidFill>
                <a:srgbClr val="C00000"/>
              </a:solidFill>
              <a:prstDash val="sysDash"/>
              <a:round/>
            </a:ln>
            <a:effectLst/>
          </c:spPr>
          <c:marker>
            <c:symbol val="none"/>
          </c:marker>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(2)'!$I$26:$R$26</c:f>
              <c:numCache>
                <c:formatCode>0%</c:formatCode>
                <c:ptCount val="10"/>
                <c:pt idx="0">
                  <c:v>0</c:v>
                </c:pt>
                <c:pt idx="1">
                  <c:v>-1.1533208660813054E-3</c:v>
                </c:pt>
                <c:pt idx="2">
                  <c:v>-8.5516634560261848E-3</c:v>
                </c:pt>
                <c:pt idx="3">
                  <c:v>0.14186916788349116</c:v>
                </c:pt>
                <c:pt idx="4">
                  <c:v>0.14099996877929005</c:v>
                </c:pt>
                <c:pt idx="5">
                  <c:v>2.3081916063532576E-2</c:v>
                </c:pt>
                <c:pt idx="6">
                  <c:v>2.892791415954075E-3</c:v>
                </c:pt>
                <c:pt idx="7">
                  <c:v>0.10805435955130657</c:v>
                </c:pt>
                <c:pt idx="8" formatCode="0.0%">
                  <c:v>4.3012585674445318E-2</c:v>
                </c:pt>
              </c:numCache>
              <c:extLst/>
            </c:numRef>
          </c:val>
          <c:smooth val="0"/>
          <c:extLst>
            <c:ext xmlns:c16="http://schemas.microsoft.com/office/drawing/2014/chart" uri="{C3380CC4-5D6E-409C-BE32-E72D297353CC}">
              <c16:uniqueId val="{0000000C-4A2C-43C7-81E1-34C605E9563E}"/>
            </c:ext>
          </c:extLst>
        </c:ser>
        <c:ser>
          <c:idx val="2"/>
          <c:order val="7"/>
          <c:tx>
            <c:strRef>
              <c:f>'2026 bas 2017 (2)'!$D$28</c:f>
              <c:strCache>
                <c:ptCount val="1"/>
                <c:pt idx="0">
                  <c:v>Kontinuitetsindex primärvårdsläkare, kronisk sjukdom</c:v>
                </c:pt>
              </c:strCache>
            </c:strRef>
          </c:tx>
          <c:spPr>
            <a:ln w="50800" cap="rnd">
              <a:solidFill>
                <a:sysClr val="windowText" lastClr="000000"/>
              </a:solidFill>
              <a:prstDash val="sysDot"/>
              <a:round/>
            </a:ln>
            <a:effectLst/>
          </c:spPr>
          <c:marker>
            <c:symbol val="none"/>
          </c:marker>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(2)'!$I$28:$R$28</c:f>
              <c:numCache>
                <c:formatCode>General</c:formatCode>
                <c:ptCount val="10"/>
                <c:pt idx="5" formatCode="0.0%">
                  <c:v>0</c:v>
                </c:pt>
                <c:pt idx="6" formatCode="0.0%">
                  <c:v>-1.4422565919465882E-2</c:v>
                </c:pt>
                <c:pt idx="7" formatCode="0.0%">
                  <c:v>1.341146010765145E-2</c:v>
                </c:pt>
                <c:pt idx="8" formatCode="0.0%">
                  <c:v>2.9521019281869613E-2</c:v>
                </c:pt>
              </c:numCache>
              <c:extLst/>
            </c:numRef>
          </c:val>
          <c:smooth val="0"/>
          <c:extLst>
            <c:ext xmlns:c16="http://schemas.microsoft.com/office/drawing/2014/chart" uri="{C3380CC4-5D6E-409C-BE32-E72D297353CC}">
              <c16:uniqueId val="{0000000D-4A2C-43C7-81E1-34C605E9563E}"/>
            </c:ext>
          </c:extLst>
        </c:ser>
        <c:ser>
          <c:idx val="9"/>
          <c:order val="8"/>
          <c:tx>
            <c:strRef>
              <c:f>'2026 bas 2017 (2)'!$D$35</c:f>
              <c:strCache>
                <c:ptCount val="1"/>
                <c:pt idx="0">
                  <c:v>Överbeläggningar och utlokaliseringar</c:v>
                </c:pt>
              </c:strCache>
            </c:strRef>
          </c:tx>
          <c:spPr>
            <a:ln w="38100" cap="rnd">
              <a:solidFill>
                <a:sysClr val="windowText" lastClr="000000">
                  <a:lumMod val="50000"/>
                  <a:lumOff val="50000"/>
                </a:sysClr>
              </a:solidFill>
              <a:prstDash val="sysDash"/>
              <a:round/>
            </a:ln>
            <a:effectLst/>
          </c:spPr>
          <c:marker>
            <c:symbol val="none"/>
          </c:marker>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(2)'!$I$35:$R$35</c:f>
              <c:numCache>
                <c:formatCode>0%</c:formatCode>
                <c:ptCount val="10"/>
                <c:pt idx="0">
                  <c:v>0</c:v>
                </c:pt>
                <c:pt idx="1">
                  <c:v>-0.10244648318042812</c:v>
                </c:pt>
                <c:pt idx="2">
                  <c:v>-8.1039755351681994E-2</c:v>
                </c:pt>
                <c:pt idx="3">
                  <c:v>0.22171253822629972</c:v>
                </c:pt>
                <c:pt idx="4">
                  <c:v>-8.4097859327217098E-2</c:v>
                </c:pt>
                <c:pt idx="5">
                  <c:v>-0.33486238532110096</c:v>
                </c:pt>
                <c:pt idx="6">
                  <c:v>-0.35932721712538235</c:v>
                </c:pt>
                <c:pt idx="7">
                  <c:v>-0.12177544246177366</c:v>
                </c:pt>
                <c:pt idx="8" formatCode="0.0%">
                  <c:v>-5.8886833792048884E-2</c:v>
                </c:pt>
              </c:numCache>
              <c:extLst/>
            </c:numRef>
          </c:val>
          <c:smooth val="0"/>
          <c:extLst>
            <c:ext xmlns:c16="http://schemas.microsoft.com/office/drawing/2014/chart" uri="{C3380CC4-5D6E-409C-BE32-E72D297353CC}">
              <c16:uniqueId val="{0000000E-4A2C-43C7-81E1-34C605E9563E}"/>
            </c:ext>
          </c:extLst>
        </c:ser>
        <c:ser>
          <c:idx val="4"/>
          <c:order val="9"/>
          <c:tx>
            <c:strRef>
              <c:f>'2026 bas 2017 (2)'!$D$30</c:f>
              <c:strCache>
                <c:ptCount val="1"/>
                <c:pt idx="0">
                  <c:v>Möjlighet att träffa läkare vid behov i särskilt boende</c:v>
                </c:pt>
              </c:strCache>
            </c:strRef>
          </c:tx>
          <c:spPr>
            <a:ln w="38100" cap="rnd">
              <a:solidFill>
                <a:srgbClr val="B27B2A"/>
              </a:solidFill>
              <a:prstDash val="solid"/>
              <a:round/>
            </a:ln>
            <a:effectLst/>
          </c:spPr>
          <c:marker>
            <c:symbol val="circle"/>
            <c:size val="7"/>
            <c:spPr>
              <a:solidFill>
                <a:srgbClr val="B27B2A"/>
              </a:solidFill>
              <a:ln w="9525">
                <a:noFill/>
              </a:ln>
              <a:effectLst/>
            </c:spPr>
          </c:marker>
          <c:cat>
            <c:strRef>
              <c:f>'2026 bas 2017 (2)'!$I$25:$R$25</c:f>
              <c:strCache>
                <c:ptCount val="10"/>
                <c:pt idx="0">
                  <c:v>2017</c:v>
                </c:pt>
                <c:pt idx="1">
                  <c:v>2018</c:v>
                </c:pt>
                <c:pt idx="2">
                  <c:v>2019</c:v>
                </c:pt>
                <c:pt idx="3">
                  <c:v>2020</c:v>
                </c:pt>
                <c:pt idx="4">
                  <c:v>2021</c:v>
                </c:pt>
                <c:pt idx="5">
                  <c:v>2022</c:v>
                </c:pt>
                <c:pt idx="6">
                  <c:v>2023</c:v>
                </c:pt>
                <c:pt idx="7">
                  <c:v>2024</c:v>
                </c:pt>
                <c:pt idx="8">
                  <c:v>2025</c:v>
                </c:pt>
                <c:pt idx="9">
                  <c:v>2026</c:v>
                </c:pt>
              </c:strCache>
              <c:extLst/>
            </c:strRef>
          </c:cat>
          <c:val>
            <c:numRef>
              <c:f>'2026 bas 2017 (2)'!$I$30:$R$30</c:f>
              <c:numCache>
                <c:formatCode>0%</c:formatCode>
                <c:ptCount val="10"/>
                <c:pt idx="0">
                  <c:v>0</c:v>
                </c:pt>
                <c:pt idx="1">
                  <c:v>-5.2631578947368418E-2</c:v>
                </c:pt>
                <c:pt idx="2">
                  <c:v>-5.2631578947368418E-2</c:v>
                </c:pt>
                <c:pt idx="3">
                  <c:v>-7.0175438596491224E-2</c:v>
                </c:pt>
                <c:pt idx="5">
                  <c:v>-0.20800171571483331</c:v>
                </c:pt>
                <c:pt idx="6">
                  <c:v>-0.13515550461022696</c:v>
                </c:pt>
                <c:pt idx="7">
                  <c:v>-0.11853472610034388</c:v>
                </c:pt>
                <c:pt idx="8" formatCode="0.0%">
                  <c:v>-9.7884583826030575E-2</c:v>
                </c:pt>
              </c:numCache>
              <c:extLst/>
            </c:numRef>
          </c:val>
          <c:smooth val="0"/>
          <c:extLst>
            <c:ext xmlns:c16="http://schemas.microsoft.com/office/drawing/2014/chart" uri="{C3380CC4-5D6E-409C-BE32-E72D297353CC}">
              <c16:uniqueId val="{0000000F-4A2C-43C7-81E1-34C605E9563E}"/>
            </c:ext>
          </c:extLst>
        </c:ser>
        <c:dLbls>
          <c:showLegendKey val="0"/>
          <c:showVal val="0"/>
          <c:showCatName val="0"/>
          <c:showSerName val="0"/>
          <c:showPercent val="0"/>
          <c:showBubbleSize val="0"/>
        </c:dLbls>
        <c:smooth val="0"/>
        <c:axId val="993962031"/>
        <c:axId val="993962447"/>
        <c:extLst/>
      </c:lineChart>
      <c:catAx>
        <c:axId val="99396203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low"/>
        <c:spPr>
          <a:noFill/>
          <a:ln w="6350" cap="flat" cmpd="sng" algn="ctr">
            <a:solidFill>
              <a:srgbClr val="4C4C4C"/>
            </a:solidFill>
            <a:round/>
          </a:ln>
          <a:effectLst/>
        </c:spPr>
        <c:txPr>
          <a:bodyPr rot="-60000000" spcFirstLastPara="1" vertOverflow="ellipsis" vert="horz" wrap="square" anchor="ctr" anchorCtr="1"/>
          <a:lstStyle/>
          <a:p>
            <a:pPr>
              <a:defRPr sz="1400" b="0" i="0" u="none" strike="noStrike" kern="1200" baseline="0">
                <a:solidFill>
                  <a:srgbClr val="000000"/>
                </a:solidFill>
                <a:latin typeface="Aptos Narrow" panose="020B0004020202020204" pitchFamily="34" charset="0"/>
                <a:ea typeface="Noto Sans Light" panose="020B0402040504020204" pitchFamily="34" charset="0"/>
                <a:cs typeface="Noto Sans Light" panose="020B0402040504020204" pitchFamily="34" charset="0"/>
              </a:defRPr>
            </a:pPr>
            <a:endParaRPr lang="sv-SE"/>
          </a:p>
        </c:txPr>
        <c:crossAx val="993962447"/>
        <c:crossesAt val="0"/>
        <c:auto val="1"/>
        <c:lblAlgn val="ctr"/>
        <c:lblOffset val="100"/>
        <c:noMultiLvlLbl val="0"/>
      </c:catAx>
      <c:valAx>
        <c:axId val="993962447"/>
        <c:scaling>
          <c:orientation val="minMax"/>
          <c:max val="0.30000000000000004"/>
          <c:min val="-0.4"/>
        </c:scaling>
        <c:delete val="0"/>
        <c:axPos val="l"/>
        <c:majorGridlines>
          <c:spPr>
            <a:ln w="6350" cap="flat" cmpd="sng" algn="ctr">
              <a:solidFill>
                <a:srgbClr val="BFBFBF"/>
              </a:solidFill>
              <a:round/>
            </a:ln>
            <a:effectLst/>
          </c:spPr>
        </c:majorGridlines>
        <c:numFmt formatCode="0%" sourceLinked="0"/>
        <c:majorTickMark val="in"/>
        <c:minorTickMark val="none"/>
        <c:tickLblPos val="nextTo"/>
        <c:spPr>
          <a:noFill/>
          <a:ln w="6350">
            <a:solidFill>
              <a:srgbClr val="4C4C4C"/>
            </a:solidFill>
          </a:ln>
          <a:effectLst/>
        </c:spPr>
        <c:txPr>
          <a:bodyPr rot="-60000000" spcFirstLastPara="1" vertOverflow="ellipsis" vert="horz" wrap="square" anchor="ctr" anchorCtr="1"/>
          <a:lstStyle/>
          <a:p>
            <a:pPr>
              <a:defRPr sz="1400" b="0" i="0" u="none" strike="noStrike" kern="1200" baseline="0">
                <a:solidFill>
                  <a:srgbClr val="000000"/>
                </a:solidFill>
                <a:latin typeface="Aptos Narrow" panose="020B0004020202020204" pitchFamily="34" charset="0"/>
                <a:ea typeface="Noto Sans Light" panose="020B0402040504020204" pitchFamily="34" charset="0"/>
                <a:cs typeface="Noto Sans Light" panose="020B0402040504020204" pitchFamily="34" charset="0"/>
              </a:defRPr>
            </a:pPr>
            <a:endParaRPr lang="sv-SE"/>
          </a:p>
        </c:txPr>
        <c:crossAx val="993962031"/>
        <c:crosses val="autoZero"/>
        <c:crossBetween val="between"/>
        <c:majorUnit val="5.000000000000001E-2"/>
      </c:valAx>
      <c:spPr>
        <a:gradFill flip="none" rotWithShape="1">
          <a:gsLst>
            <a:gs pos="0">
              <a:srgbClr val="008276">
                <a:alpha val="10000"/>
              </a:srgbClr>
            </a:gs>
            <a:gs pos="41000">
              <a:sysClr val="window" lastClr="FFFFFF"/>
            </a:gs>
            <a:gs pos="100000">
              <a:srgbClr val="C75136">
                <a:alpha val="9804"/>
              </a:srgbClr>
            </a:gs>
          </a:gsLst>
          <a:lin ang="5400000" scaled="1"/>
          <a:tileRect/>
        </a:gradFill>
        <a:ln>
          <a:solidFill>
            <a:srgbClr val="002B45"/>
          </a:solidFill>
        </a:ln>
        <a:effectLst/>
      </c:spPr>
    </c:plotArea>
    <c:plotVisOnly val="1"/>
    <c:dispBlanksAs val="span"/>
    <c:showDLblsOverMax val="0"/>
    <c:extLst/>
  </c:chart>
  <c:spPr>
    <a:noFill/>
    <a:ln w="9525" cap="flat" cmpd="sng" algn="ctr">
      <a:noFill/>
      <a:round/>
    </a:ln>
    <a:effectLst/>
  </c:spPr>
  <c:txPr>
    <a:bodyPr/>
    <a:lstStyle/>
    <a:p>
      <a:pPr>
        <a:defRPr sz="800" b="0">
          <a:solidFill>
            <a:srgbClr val="000000"/>
          </a:solidFill>
          <a:latin typeface="Aptos Narrow" panose="020B0004020202020204" pitchFamily="34" charset="0"/>
          <a:ea typeface="Noto Sans Light" panose="020B0402040504020204" pitchFamily="34" charset="0"/>
          <a:cs typeface="Noto Sans Light" panose="020B0402040504020204" pitchFamily="34" charset="0"/>
        </a:defRPr>
      </a:pPr>
      <a:endParaRPr lang="sv-SE"/>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5540405989330026E-2"/>
          <c:y val="6.8044681922371494E-2"/>
          <c:w val="0.75174174888648126"/>
          <c:h val="0.87792754861157385"/>
        </c:manualLayout>
      </c:layout>
      <c:lineChart>
        <c:grouping val="standard"/>
        <c:varyColors val="0"/>
        <c:ser>
          <c:idx val="1"/>
          <c:order val="0"/>
          <c:tx>
            <c:strRef>
              <c:f>bubblor!$AC$35</c:f>
              <c:strCache>
                <c:ptCount val="1"/>
                <c:pt idx="0">
                  <c:v>Stockholm</c:v>
                </c:pt>
              </c:strCache>
            </c:strRef>
          </c:tx>
          <c:spPr>
            <a:ln>
              <a:noFill/>
            </a:ln>
          </c:spPr>
          <c:marker>
            <c:symbol val="circle"/>
            <c:size val="25"/>
            <c:spPr>
              <a:solidFill>
                <a:srgbClr val="FF0000">
                  <a:alpha val="50000"/>
                </a:srgbClr>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bubblor!$AH$35:$AT$35</c:f>
              <c:numCache>
                <c:formatCode>General</c:formatCode>
                <c:ptCount val="13"/>
                <c:pt idx="0">
                  <c:v>20.068601093909336</c:v>
                </c:pt>
                <c:pt idx="1">
                  <c:v>19.662378866779324</c:v>
                </c:pt>
                <c:pt idx="2">
                  <c:v>20.218819119658264</c:v>
                </c:pt>
                <c:pt idx="3">
                  <c:v>19.541811317132481</c:v>
                </c:pt>
                <c:pt idx="4">
                  <c:v>19.695916191535716</c:v>
                </c:pt>
                <c:pt idx="5">
                  <c:v>20.494751739591933</c:v>
                </c:pt>
                <c:pt idx="6">
                  <c:v>20.529782602549968</c:v>
                </c:pt>
                <c:pt idx="7">
                  <c:v>21.326986790896861</c:v>
                </c:pt>
                <c:pt idx="8">
                  <c:v>20.599975643749239</c:v>
                </c:pt>
                <c:pt idx="9">
                  <c:v>20.529425423772544</c:v>
                </c:pt>
                <c:pt idx="10">
                  <c:v>20.475670400148719</c:v>
                </c:pt>
                <c:pt idx="11">
                  <c:v>19.95182743900472</c:v>
                </c:pt>
                <c:pt idx="12">
                  <c:v>20.388762467833523</c:v>
                </c:pt>
              </c:numCache>
            </c:numRef>
          </c:val>
          <c:smooth val="0"/>
          <c:extLst>
            <c:ext xmlns:c16="http://schemas.microsoft.com/office/drawing/2014/chart" uri="{C3380CC4-5D6E-409C-BE32-E72D297353CC}">
              <c16:uniqueId val="{00000000-C6AA-4A47-9180-FC6846A1995A}"/>
            </c:ext>
          </c:extLst>
        </c:ser>
        <c:ser>
          <c:idx val="2"/>
          <c:order val="1"/>
          <c:tx>
            <c:strRef>
              <c:f>bubblor!$AC$36</c:f>
              <c:strCache>
                <c:ptCount val="1"/>
                <c:pt idx="0">
                  <c:v>Uppsala</c:v>
                </c:pt>
              </c:strCache>
            </c:strRef>
          </c:tx>
          <c:spPr>
            <a:ln>
              <a:noFill/>
            </a:ln>
          </c:spPr>
          <c:marker>
            <c:symbol val="circle"/>
            <c:size val="9"/>
            <c:spPr>
              <a:solidFill>
                <a:srgbClr val="C00000">
                  <a:alpha val="50000"/>
                </a:srgbClr>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bubblor!$AH$36:$AT$36</c:f>
              <c:numCache>
                <c:formatCode>General</c:formatCode>
                <c:ptCount val="13"/>
                <c:pt idx="0">
                  <c:v>16.732483357779532</c:v>
                </c:pt>
                <c:pt idx="1">
                  <c:v>16.874865388757268</c:v>
                </c:pt>
                <c:pt idx="2">
                  <c:v>16.019417475728158</c:v>
                </c:pt>
                <c:pt idx="3">
                  <c:v>16.709485150549789</c:v>
                </c:pt>
                <c:pt idx="4">
                  <c:v>16.935562726117141</c:v>
                </c:pt>
                <c:pt idx="5">
                  <c:v>15.31055636022834</c:v>
                </c:pt>
                <c:pt idx="6">
                  <c:v>15.965247887772996</c:v>
                </c:pt>
                <c:pt idx="7">
                  <c:v>19.258295380611582</c:v>
                </c:pt>
                <c:pt idx="8">
                  <c:v>16.850063627517027</c:v>
                </c:pt>
                <c:pt idx="9">
                  <c:v>18.227665706051873</c:v>
                </c:pt>
                <c:pt idx="10">
                  <c:v>17.967542503863989</c:v>
                </c:pt>
                <c:pt idx="11">
                  <c:v>17.795711592836945</c:v>
                </c:pt>
                <c:pt idx="12">
                  <c:v>19.209313606597139</c:v>
                </c:pt>
              </c:numCache>
            </c:numRef>
          </c:val>
          <c:smooth val="0"/>
          <c:extLst>
            <c:ext xmlns:c16="http://schemas.microsoft.com/office/drawing/2014/chart" uri="{C3380CC4-5D6E-409C-BE32-E72D297353CC}">
              <c16:uniqueId val="{00000001-C6AA-4A47-9180-FC6846A1995A}"/>
            </c:ext>
          </c:extLst>
        </c:ser>
        <c:ser>
          <c:idx val="3"/>
          <c:order val="2"/>
          <c:tx>
            <c:strRef>
              <c:f>bubblor!$AC$37</c:f>
              <c:strCache>
                <c:ptCount val="1"/>
                <c:pt idx="0">
                  <c:v>Södermanland</c:v>
                </c:pt>
              </c:strCache>
            </c:strRef>
          </c:tx>
          <c:spPr>
            <a:ln>
              <a:noFill/>
            </a:ln>
          </c:spPr>
          <c:marker>
            <c:symbol val="circle"/>
            <c:size val="8"/>
            <c:spPr>
              <a:solidFill>
                <a:sysClr val="windowText" lastClr="000000">
                  <a:alpha val="30000"/>
                </a:sysClr>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bubblor!$AH$37:$AT$37</c:f>
              <c:numCache>
                <c:formatCode>General</c:formatCode>
                <c:ptCount val="13"/>
                <c:pt idx="0">
                  <c:v>20.502843460041902</c:v>
                </c:pt>
                <c:pt idx="1">
                  <c:v>19.607289165136319</c:v>
                </c:pt>
                <c:pt idx="2">
                  <c:v>19.705882352941178</c:v>
                </c:pt>
                <c:pt idx="3">
                  <c:v>19.822560202788338</c:v>
                </c:pt>
                <c:pt idx="4">
                  <c:v>20.549738219895289</c:v>
                </c:pt>
                <c:pt idx="5">
                  <c:v>23.476884819712897</c:v>
                </c:pt>
                <c:pt idx="6">
                  <c:v>21.777022000212561</c:v>
                </c:pt>
                <c:pt idx="7">
                  <c:v>22.601973349608382</c:v>
                </c:pt>
                <c:pt idx="8">
                  <c:v>22.25928597187162</c:v>
                </c:pt>
                <c:pt idx="9">
                  <c:v>22.331910352187833</c:v>
                </c:pt>
                <c:pt idx="10">
                  <c:v>20.140422846323762</c:v>
                </c:pt>
                <c:pt idx="11">
                  <c:v>22.691189184940658</c:v>
                </c:pt>
                <c:pt idx="12">
                  <c:v>22.352099236641219</c:v>
                </c:pt>
              </c:numCache>
            </c:numRef>
          </c:val>
          <c:smooth val="0"/>
          <c:extLst>
            <c:ext xmlns:c16="http://schemas.microsoft.com/office/drawing/2014/chart" uri="{C3380CC4-5D6E-409C-BE32-E72D297353CC}">
              <c16:uniqueId val="{00000002-C6AA-4A47-9180-FC6846A1995A}"/>
            </c:ext>
          </c:extLst>
        </c:ser>
        <c:ser>
          <c:idx val="4"/>
          <c:order val="3"/>
          <c:tx>
            <c:strRef>
              <c:f>bubblor!$AC$38</c:f>
              <c:strCache>
                <c:ptCount val="1"/>
                <c:pt idx="0">
                  <c:v>Östergötland</c:v>
                </c:pt>
              </c:strCache>
            </c:strRef>
          </c:tx>
          <c:spPr>
            <a:ln>
              <a:noFill/>
            </a:ln>
          </c:spPr>
          <c:marker>
            <c:symbol val="circle"/>
            <c:size val="11"/>
            <c:spPr>
              <a:solidFill>
                <a:srgbClr val="7030A0">
                  <a:alpha val="50000"/>
                </a:srgbClr>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bubblor!$AH$38:$AT$38</c:f>
              <c:numCache>
                <c:formatCode>General</c:formatCode>
                <c:ptCount val="13"/>
                <c:pt idx="0">
                  <c:v>20.669200111224395</c:v>
                </c:pt>
                <c:pt idx="1">
                  <c:v>19.660499371295131</c:v>
                </c:pt>
                <c:pt idx="2">
                  <c:v>19.64012901035478</c:v>
                </c:pt>
                <c:pt idx="3">
                  <c:v>19.562595481225376</c:v>
                </c:pt>
                <c:pt idx="4">
                  <c:v>19.54754601226994</c:v>
                </c:pt>
                <c:pt idx="5">
                  <c:v>20.02889129649693</c:v>
                </c:pt>
                <c:pt idx="6">
                  <c:v>19.340277777777779</c:v>
                </c:pt>
                <c:pt idx="7">
                  <c:v>20.46102046102046</c:v>
                </c:pt>
                <c:pt idx="8">
                  <c:v>19.688302591641374</c:v>
                </c:pt>
                <c:pt idx="9">
                  <c:v>19.956868916477237</c:v>
                </c:pt>
                <c:pt idx="10">
                  <c:v>19.12616798037271</c:v>
                </c:pt>
                <c:pt idx="11">
                  <c:v>20.29379476187987</c:v>
                </c:pt>
                <c:pt idx="12">
                  <c:v>20.521260522339738</c:v>
                </c:pt>
              </c:numCache>
            </c:numRef>
          </c:val>
          <c:smooth val="0"/>
          <c:extLst>
            <c:ext xmlns:c16="http://schemas.microsoft.com/office/drawing/2014/chart" uri="{C3380CC4-5D6E-409C-BE32-E72D297353CC}">
              <c16:uniqueId val="{00000003-C6AA-4A47-9180-FC6846A1995A}"/>
            </c:ext>
          </c:extLst>
        </c:ser>
        <c:ser>
          <c:idx val="5"/>
          <c:order val="4"/>
          <c:tx>
            <c:strRef>
              <c:f>bubblor!$AC$39</c:f>
              <c:strCache>
                <c:ptCount val="1"/>
                <c:pt idx="0">
                  <c:v>Jönköping</c:v>
                </c:pt>
              </c:strCache>
            </c:strRef>
          </c:tx>
          <c:spPr>
            <a:ln>
              <a:noFill/>
            </a:ln>
          </c:spPr>
          <c:marker>
            <c:symbol val="circle"/>
            <c:size val="10"/>
            <c:spPr>
              <a:solidFill>
                <a:srgbClr val="F79646">
                  <a:lumMod val="75000"/>
                  <a:alpha val="30000"/>
                </a:srgbClr>
              </a:solidFill>
              <a:ln>
                <a:solidFill>
                  <a:srgbClr val="F79646">
                    <a:lumMod val="75000"/>
                  </a:srgbClr>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bubblor!$AH$39:$AT$39</c:f>
              <c:numCache>
                <c:formatCode>General</c:formatCode>
                <c:ptCount val="13"/>
                <c:pt idx="0">
                  <c:v>20.20142873872819</c:v>
                </c:pt>
                <c:pt idx="1">
                  <c:v>19.731693683622133</c:v>
                </c:pt>
                <c:pt idx="2">
                  <c:v>19.263578447251916</c:v>
                </c:pt>
                <c:pt idx="3">
                  <c:v>19.605604566683965</c:v>
                </c:pt>
                <c:pt idx="4">
                  <c:v>20.156989030894636</c:v>
                </c:pt>
                <c:pt idx="5">
                  <c:v>19.581565753952951</c:v>
                </c:pt>
                <c:pt idx="6">
                  <c:v>20.527058823529412</c:v>
                </c:pt>
                <c:pt idx="7">
                  <c:v>19.766215503603448</c:v>
                </c:pt>
                <c:pt idx="8">
                  <c:v>23.304122038299255</c:v>
                </c:pt>
                <c:pt idx="9">
                  <c:v>21.434366380009738</c:v>
                </c:pt>
                <c:pt idx="10">
                  <c:v>20.948180815876515</c:v>
                </c:pt>
                <c:pt idx="11">
                  <c:v>21.153313002495146</c:v>
                </c:pt>
                <c:pt idx="12">
                  <c:v>21.28455622531698</c:v>
                </c:pt>
              </c:numCache>
            </c:numRef>
          </c:val>
          <c:smooth val="0"/>
          <c:extLst>
            <c:ext xmlns:c16="http://schemas.microsoft.com/office/drawing/2014/chart" uri="{C3380CC4-5D6E-409C-BE32-E72D297353CC}">
              <c16:uniqueId val="{00000004-C6AA-4A47-9180-FC6846A1995A}"/>
            </c:ext>
          </c:extLst>
        </c:ser>
        <c:ser>
          <c:idx val="6"/>
          <c:order val="5"/>
          <c:tx>
            <c:strRef>
              <c:f>bubblor!$AC$40</c:f>
              <c:strCache>
                <c:ptCount val="1"/>
                <c:pt idx="0">
                  <c:v>Kronoberg</c:v>
                </c:pt>
              </c:strCache>
            </c:strRef>
          </c:tx>
          <c:spPr>
            <a:ln>
              <a:noFill/>
            </a:ln>
          </c:spPr>
          <c:marker>
            <c:symbol val="circle"/>
            <c:size val="7"/>
            <c:spPr>
              <a:solidFill>
                <a:srgbClr val="00B050">
                  <a:alpha val="75000"/>
                </a:srgbClr>
              </a:solidFill>
              <a:ln>
                <a:solidFill>
                  <a:srgbClr val="9BBB59">
                    <a:lumMod val="50000"/>
                  </a:srgbClr>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bubblor!$AH$40:$AT$40</c:f>
              <c:numCache>
                <c:formatCode>General</c:formatCode>
                <c:ptCount val="13"/>
                <c:pt idx="0">
                  <c:v>19.911209766925637</c:v>
                </c:pt>
                <c:pt idx="1">
                  <c:v>19.847489938572334</c:v>
                </c:pt>
                <c:pt idx="2">
                  <c:v>20.14274385408406</c:v>
                </c:pt>
                <c:pt idx="3">
                  <c:v>20.500753012048193</c:v>
                </c:pt>
                <c:pt idx="4">
                  <c:v>20.297651066881837</c:v>
                </c:pt>
                <c:pt idx="5">
                  <c:v>18.89228678219504</c:v>
                </c:pt>
                <c:pt idx="6">
                  <c:v>18.832545247024296</c:v>
                </c:pt>
                <c:pt idx="7">
                  <c:v>19.776536312849164</c:v>
                </c:pt>
                <c:pt idx="8">
                  <c:v>20.252600297176819</c:v>
                </c:pt>
                <c:pt idx="9">
                  <c:v>19.527490156044919</c:v>
                </c:pt>
                <c:pt idx="10">
                  <c:v>18.616600790513836</c:v>
                </c:pt>
                <c:pt idx="11">
                  <c:v>18.767330476430551</c:v>
                </c:pt>
                <c:pt idx="12">
                  <c:v>18.920634920634921</c:v>
                </c:pt>
              </c:numCache>
            </c:numRef>
          </c:val>
          <c:smooth val="0"/>
          <c:extLst>
            <c:ext xmlns:c16="http://schemas.microsoft.com/office/drawing/2014/chart" uri="{C3380CC4-5D6E-409C-BE32-E72D297353CC}">
              <c16:uniqueId val="{00000005-C6AA-4A47-9180-FC6846A1995A}"/>
            </c:ext>
          </c:extLst>
        </c:ser>
        <c:ser>
          <c:idx val="7"/>
          <c:order val="6"/>
          <c:tx>
            <c:strRef>
              <c:f>bubblor!$AC$41</c:f>
              <c:strCache>
                <c:ptCount val="1"/>
                <c:pt idx="0">
                  <c:v>Kalmar</c:v>
                </c:pt>
              </c:strCache>
            </c:strRef>
          </c:tx>
          <c:spPr>
            <a:ln>
              <a:noFill/>
            </a:ln>
          </c:spPr>
          <c:marker>
            <c:symbol val="circle"/>
            <c:size val="8"/>
            <c:spPr>
              <a:solidFill>
                <a:srgbClr val="F79646">
                  <a:alpha val="67000"/>
                </a:srgbClr>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bubblor!$AH$41:$AT$41</c:f>
              <c:numCache>
                <c:formatCode>General</c:formatCode>
                <c:ptCount val="13"/>
                <c:pt idx="0">
                  <c:v>19.932773109243698</c:v>
                </c:pt>
                <c:pt idx="1">
                  <c:v>19.839712136081125</c:v>
                </c:pt>
                <c:pt idx="2">
                  <c:v>20.152862267976914</c:v>
                </c:pt>
                <c:pt idx="3">
                  <c:v>20.148148148148149</c:v>
                </c:pt>
                <c:pt idx="4">
                  <c:v>20.244956772334294</c:v>
                </c:pt>
                <c:pt idx="5">
                  <c:v>19.95455760491847</c:v>
                </c:pt>
                <c:pt idx="6">
                  <c:v>20.750835690408845</c:v>
                </c:pt>
                <c:pt idx="7">
                  <c:v>21.290557783448779</c:v>
                </c:pt>
                <c:pt idx="8">
                  <c:v>22.053455787118803</c:v>
                </c:pt>
                <c:pt idx="9">
                  <c:v>21.552305961754779</c:v>
                </c:pt>
                <c:pt idx="10">
                  <c:v>20.976454999490368</c:v>
                </c:pt>
                <c:pt idx="11">
                  <c:v>21.40684783675071</c:v>
                </c:pt>
                <c:pt idx="12">
                  <c:v>21.244028468363069</c:v>
                </c:pt>
              </c:numCache>
            </c:numRef>
          </c:val>
          <c:smooth val="0"/>
          <c:extLst>
            <c:ext xmlns:c16="http://schemas.microsoft.com/office/drawing/2014/chart" uri="{C3380CC4-5D6E-409C-BE32-E72D297353CC}">
              <c16:uniqueId val="{00000006-C6AA-4A47-9180-FC6846A1995A}"/>
            </c:ext>
          </c:extLst>
        </c:ser>
        <c:ser>
          <c:idx val="8"/>
          <c:order val="7"/>
          <c:tx>
            <c:strRef>
              <c:f>bubblor!$AC$42</c:f>
              <c:strCache>
                <c:ptCount val="1"/>
                <c:pt idx="0">
                  <c:v>Gotland</c:v>
                </c:pt>
              </c:strCache>
            </c:strRef>
          </c:tx>
          <c:spPr>
            <a:ln>
              <a:noFill/>
            </a:ln>
          </c:spPr>
          <c:marker>
            <c:symbol val="circle"/>
            <c:size val="4"/>
            <c:spPr>
              <a:solidFill>
                <a:srgbClr val="FF0000"/>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bubblor!$AH$42:$AT$42</c:f>
              <c:numCache>
                <c:formatCode>General</c:formatCode>
                <c:ptCount val="13"/>
                <c:pt idx="0">
                  <c:v>0</c:v>
                </c:pt>
                <c:pt idx="1">
                  <c:v>0</c:v>
                </c:pt>
                <c:pt idx="2">
                  <c:v>0</c:v>
                </c:pt>
                <c:pt idx="3">
                  <c:v>0</c:v>
                </c:pt>
                <c:pt idx="4">
                  <c:v>0</c:v>
                </c:pt>
                <c:pt idx="5">
                  <c:v>0</c:v>
                </c:pt>
                <c:pt idx="6">
                  <c:v>0</c:v>
                </c:pt>
                <c:pt idx="7">
                  <c:v>0</c:v>
                </c:pt>
                <c:pt idx="8">
                  <c:v>0</c:v>
                </c:pt>
                <c:pt idx="9">
                  <c:v>0</c:v>
                </c:pt>
                <c:pt idx="10">
                  <c:v>0</c:v>
                </c:pt>
                <c:pt idx="11">
                  <c:v>0</c:v>
                </c:pt>
                <c:pt idx="12">
                  <c:v>0</c:v>
                </c:pt>
              </c:numCache>
            </c:numRef>
          </c:val>
          <c:smooth val="0"/>
          <c:extLst>
            <c:ext xmlns:c16="http://schemas.microsoft.com/office/drawing/2014/chart" uri="{C3380CC4-5D6E-409C-BE32-E72D297353CC}">
              <c16:uniqueId val="{00000007-C6AA-4A47-9180-FC6846A1995A}"/>
            </c:ext>
          </c:extLst>
        </c:ser>
        <c:ser>
          <c:idx val="9"/>
          <c:order val="8"/>
          <c:tx>
            <c:strRef>
              <c:f>bubblor!$AC$43</c:f>
              <c:strCache>
                <c:ptCount val="1"/>
                <c:pt idx="0">
                  <c:v>Blekinge</c:v>
                </c:pt>
              </c:strCache>
            </c:strRef>
          </c:tx>
          <c:spPr>
            <a:ln>
              <a:noFill/>
            </a:ln>
          </c:spPr>
          <c:marker>
            <c:symbol val="circle"/>
            <c:size val="6"/>
            <c:spPr>
              <a:solidFill>
                <a:sysClr val="windowText" lastClr="000000"/>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bubblor!$AH$43:$AT$43</c:f>
              <c:numCache>
                <c:formatCode>General</c:formatCode>
                <c:ptCount val="13"/>
                <c:pt idx="0">
                  <c:v>17.503729487817008</c:v>
                </c:pt>
                <c:pt idx="1">
                  <c:v>16.647398843930635</c:v>
                </c:pt>
                <c:pt idx="2">
                  <c:v>17.187846529163895</c:v>
                </c:pt>
                <c:pt idx="3">
                  <c:v>17.297183690626312</c:v>
                </c:pt>
                <c:pt idx="4">
                  <c:v>17.841320982682241</c:v>
                </c:pt>
                <c:pt idx="5">
                  <c:v>18.490415335463258</c:v>
                </c:pt>
                <c:pt idx="6">
                  <c:v>18.464384828862165</c:v>
                </c:pt>
                <c:pt idx="7">
                  <c:v>18.042056900512456</c:v>
                </c:pt>
                <c:pt idx="8">
                  <c:v>17.691029900332225</c:v>
                </c:pt>
                <c:pt idx="9">
                  <c:v>16.784365248809326</c:v>
                </c:pt>
                <c:pt idx="10">
                  <c:v>17.438041206330247</c:v>
                </c:pt>
                <c:pt idx="11">
                  <c:v>17.963721474546517</c:v>
                </c:pt>
                <c:pt idx="12">
                  <c:v>19.052508066881785</c:v>
                </c:pt>
              </c:numCache>
            </c:numRef>
          </c:val>
          <c:smooth val="0"/>
          <c:extLst>
            <c:ext xmlns:c16="http://schemas.microsoft.com/office/drawing/2014/chart" uri="{C3380CC4-5D6E-409C-BE32-E72D297353CC}">
              <c16:uniqueId val="{00000008-C6AA-4A47-9180-FC6846A1995A}"/>
            </c:ext>
          </c:extLst>
        </c:ser>
        <c:ser>
          <c:idx val="10"/>
          <c:order val="9"/>
          <c:tx>
            <c:strRef>
              <c:f>bubblor!$AC$44</c:f>
              <c:strCache>
                <c:ptCount val="1"/>
                <c:pt idx="0">
                  <c:v>Skåne</c:v>
                </c:pt>
              </c:strCache>
            </c:strRef>
          </c:tx>
          <c:spPr>
            <a:ln>
              <a:noFill/>
            </a:ln>
          </c:spPr>
          <c:marker>
            <c:symbol val="circle"/>
            <c:size val="19"/>
            <c:spPr>
              <a:solidFill>
                <a:srgbClr val="00B0F0">
                  <a:alpha val="50000"/>
                </a:srgbClr>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bubblor!$AH$44:$AT$44</c:f>
              <c:numCache>
                <c:formatCode>General</c:formatCode>
                <c:ptCount val="13"/>
                <c:pt idx="0">
                  <c:v>20.680490845856028</c:v>
                </c:pt>
                <c:pt idx="1">
                  <c:v>20.728639215311613</c:v>
                </c:pt>
                <c:pt idx="2">
                  <c:v>20.528149972961607</c:v>
                </c:pt>
                <c:pt idx="3">
                  <c:v>20.536147155283047</c:v>
                </c:pt>
                <c:pt idx="4">
                  <c:v>20.532069371763608</c:v>
                </c:pt>
                <c:pt idx="5">
                  <c:v>20.614762595894671</c:v>
                </c:pt>
                <c:pt idx="6">
                  <c:v>20.482854448910722</c:v>
                </c:pt>
                <c:pt idx="7">
                  <c:v>20.53271386364149</c:v>
                </c:pt>
                <c:pt idx="8">
                  <c:v>19.110669257535363</c:v>
                </c:pt>
                <c:pt idx="9">
                  <c:v>19.789433465644965</c:v>
                </c:pt>
                <c:pt idx="10">
                  <c:v>21.272309125121165</c:v>
                </c:pt>
                <c:pt idx="11">
                  <c:v>19.761349363000178</c:v>
                </c:pt>
                <c:pt idx="12">
                  <c:v>20.328656165439135</c:v>
                </c:pt>
              </c:numCache>
            </c:numRef>
          </c:val>
          <c:smooth val="0"/>
          <c:extLst>
            <c:ext xmlns:c16="http://schemas.microsoft.com/office/drawing/2014/chart" uri="{C3380CC4-5D6E-409C-BE32-E72D297353CC}">
              <c16:uniqueId val="{00000009-C6AA-4A47-9180-FC6846A1995A}"/>
            </c:ext>
          </c:extLst>
        </c:ser>
        <c:ser>
          <c:idx val="11"/>
          <c:order val="10"/>
          <c:tx>
            <c:strRef>
              <c:f>bubblor!$AC$45</c:f>
              <c:strCache>
                <c:ptCount val="1"/>
                <c:pt idx="0">
                  <c:v>Halland</c:v>
                </c:pt>
              </c:strCache>
            </c:strRef>
          </c:tx>
          <c:spPr>
            <a:ln>
              <a:noFill/>
            </a:ln>
          </c:spPr>
          <c:marker>
            <c:symbol val="circle"/>
            <c:size val="9"/>
            <c:spPr>
              <a:solidFill>
                <a:srgbClr val="FFC000">
                  <a:alpha val="30000"/>
                </a:srgbClr>
              </a:solidFill>
              <a:ln>
                <a:solidFill>
                  <a:srgbClr val="FFC000"/>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bubblor!$AH$45:$AT$45</c:f>
              <c:numCache>
                <c:formatCode>General</c:formatCode>
                <c:ptCount val="13"/>
                <c:pt idx="0">
                  <c:v>21.770586687713759</c:v>
                </c:pt>
                <c:pt idx="1">
                  <c:v>21.536523929471034</c:v>
                </c:pt>
                <c:pt idx="2">
                  <c:v>21.927476271598927</c:v>
                </c:pt>
                <c:pt idx="3">
                  <c:v>21.792496526169522</c:v>
                </c:pt>
                <c:pt idx="4">
                  <c:v>21.914191419141915</c:v>
                </c:pt>
                <c:pt idx="5">
                  <c:v>22.094706368899917</c:v>
                </c:pt>
                <c:pt idx="6">
                  <c:v>21.775961730117601</c:v>
                </c:pt>
                <c:pt idx="7">
                  <c:v>22.185844968704863</c:v>
                </c:pt>
                <c:pt idx="8">
                  <c:v>21.697194938501021</c:v>
                </c:pt>
                <c:pt idx="9">
                  <c:v>22.404184172168396</c:v>
                </c:pt>
                <c:pt idx="10">
                  <c:v>19.897523484201539</c:v>
                </c:pt>
                <c:pt idx="11">
                  <c:v>19.872872068386059</c:v>
                </c:pt>
                <c:pt idx="12">
                  <c:v>19.504419649326184</c:v>
                </c:pt>
              </c:numCache>
            </c:numRef>
          </c:val>
          <c:smooth val="0"/>
          <c:extLst>
            <c:ext xmlns:c16="http://schemas.microsoft.com/office/drawing/2014/chart" uri="{C3380CC4-5D6E-409C-BE32-E72D297353CC}">
              <c16:uniqueId val="{0000000A-C6AA-4A47-9180-FC6846A1995A}"/>
            </c:ext>
          </c:extLst>
        </c:ser>
        <c:ser>
          <c:idx val="12"/>
          <c:order val="11"/>
          <c:tx>
            <c:strRef>
              <c:f>bubblor!$AC$46</c:f>
              <c:strCache>
                <c:ptCount val="1"/>
                <c:pt idx="0">
                  <c:v>Västra Götaland</c:v>
                </c:pt>
              </c:strCache>
            </c:strRef>
          </c:tx>
          <c:spPr>
            <a:ln>
              <a:noFill/>
            </a:ln>
          </c:spPr>
          <c:marker>
            <c:symbol val="circle"/>
            <c:size val="20"/>
            <c:spPr>
              <a:solidFill>
                <a:srgbClr val="00B050">
                  <a:alpha val="47000"/>
                </a:srgbClr>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bubblor!$AH$46:$AT$46</c:f>
              <c:numCache>
                <c:formatCode>General</c:formatCode>
                <c:ptCount val="13"/>
                <c:pt idx="0">
                  <c:v>21.503514311907914</c:v>
                </c:pt>
                <c:pt idx="1">
                  <c:v>20.537011947284149</c:v>
                </c:pt>
                <c:pt idx="2">
                  <c:v>21.142108832401842</c:v>
                </c:pt>
                <c:pt idx="3">
                  <c:v>21.933460289010867</c:v>
                </c:pt>
                <c:pt idx="4">
                  <c:v>20.691846548181413</c:v>
                </c:pt>
                <c:pt idx="5">
                  <c:v>21.394544833269684</c:v>
                </c:pt>
                <c:pt idx="6">
                  <c:v>21.996230563844822</c:v>
                </c:pt>
                <c:pt idx="7">
                  <c:v>22.431556685228664</c:v>
                </c:pt>
                <c:pt idx="8">
                  <c:v>23.84285863546129</c:v>
                </c:pt>
                <c:pt idx="9">
                  <c:v>25.387939835295718</c:v>
                </c:pt>
                <c:pt idx="10">
                  <c:v>24.370544029802812</c:v>
                </c:pt>
                <c:pt idx="11">
                  <c:v>20.598709600512581</c:v>
                </c:pt>
                <c:pt idx="12">
                  <c:v>22.107232296412516</c:v>
                </c:pt>
              </c:numCache>
            </c:numRef>
          </c:val>
          <c:smooth val="0"/>
          <c:extLst>
            <c:ext xmlns:c16="http://schemas.microsoft.com/office/drawing/2014/chart" uri="{C3380CC4-5D6E-409C-BE32-E72D297353CC}">
              <c16:uniqueId val="{0000000B-C6AA-4A47-9180-FC6846A1995A}"/>
            </c:ext>
          </c:extLst>
        </c:ser>
        <c:ser>
          <c:idx val="13"/>
          <c:order val="12"/>
          <c:tx>
            <c:strRef>
              <c:f>bubblor!$AC$47</c:f>
              <c:strCache>
                <c:ptCount val="1"/>
                <c:pt idx="0">
                  <c:v>Värmland</c:v>
                </c:pt>
              </c:strCache>
            </c:strRef>
          </c:tx>
          <c:spPr>
            <a:ln>
              <a:noFill/>
            </a:ln>
          </c:spPr>
          <c:marker>
            <c:symbol val="circle"/>
            <c:size val="8"/>
            <c:spPr>
              <a:solidFill>
                <a:srgbClr val="1F497D">
                  <a:lumMod val="60000"/>
                  <a:lumOff val="40000"/>
                  <a:alpha val="30000"/>
                </a:srgbClr>
              </a:solidFill>
              <a:ln>
                <a:solidFill>
                  <a:srgbClr val="00B050"/>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bubblor!$AH$47:$AT$47</c:f>
              <c:numCache>
                <c:formatCode>General</c:formatCode>
                <c:ptCount val="13"/>
                <c:pt idx="0">
                  <c:v>20.054200542005422</c:v>
                </c:pt>
                <c:pt idx="1">
                  <c:v>19.463361481885045</c:v>
                </c:pt>
                <c:pt idx="2">
                  <c:v>18.2781964490995</c:v>
                </c:pt>
                <c:pt idx="3">
                  <c:v>19.002763124843003</c:v>
                </c:pt>
                <c:pt idx="4">
                  <c:v>19.624470018170808</c:v>
                </c:pt>
                <c:pt idx="5">
                  <c:v>19.037894259133196</c:v>
                </c:pt>
                <c:pt idx="6">
                  <c:v>19.384239190841392</c:v>
                </c:pt>
                <c:pt idx="7">
                  <c:v>19.793792288690796</c:v>
                </c:pt>
                <c:pt idx="8">
                  <c:v>20.51935325820676</c:v>
                </c:pt>
                <c:pt idx="9">
                  <c:v>19.789193808755105</c:v>
                </c:pt>
                <c:pt idx="10">
                  <c:v>19.237435008665511</c:v>
                </c:pt>
                <c:pt idx="11">
                  <c:v>18.445446041330047</c:v>
                </c:pt>
                <c:pt idx="12">
                  <c:v>19.022154316271962</c:v>
                </c:pt>
              </c:numCache>
            </c:numRef>
          </c:val>
          <c:smooth val="0"/>
          <c:extLst>
            <c:ext xmlns:c16="http://schemas.microsoft.com/office/drawing/2014/chart" uri="{C3380CC4-5D6E-409C-BE32-E72D297353CC}">
              <c16:uniqueId val="{0000000C-C6AA-4A47-9180-FC6846A1995A}"/>
            </c:ext>
          </c:extLst>
        </c:ser>
        <c:ser>
          <c:idx val="14"/>
          <c:order val="13"/>
          <c:tx>
            <c:strRef>
              <c:f>bubblor!$AC$48</c:f>
              <c:strCache>
                <c:ptCount val="1"/>
                <c:pt idx="0">
                  <c:v>Örebro</c:v>
                </c:pt>
              </c:strCache>
            </c:strRef>
          </c:tx>
          <c:spPr>
            <a:ln>
              <a:noFill/>
            </a:ln>
          </c:spPr>
          <c:marker>
            <c:symbol val="circle"/>
            <c:size val="8"/>
            <c:spPr>
              <a:solidFill>
                <a:srgbClr val="C0504D">
                  <a:alpha val="30000"/>
                </a:srgbClr>
              </a:solidFill>
              <a:ln>
                <a:solidFill>
                  <a:sysClr val="windowText" lastClr="000000"/>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bubblor!$AH$48:$AT$48</c:f>
              <c:numCache>
                <c:formatCode>General</c:formatCode>
                <c:ptCount val="13"/>
                <c:pt idx="0">
                  <c:v>18.994114499732479</c:v>
                </c:pt>
                <c:pt idx="1">
                  <c:v>19.167847481643694</c:v>
                </c:pt>
                <c:pt idx="2">
                  <c:v>18.827602674307546</c:v>
                </c:pt>
                <c:pt idx="3">
                  <c:v>19.948459646245752</c:v>
                </c:pt>
                <c:pt idx="4">
                  <c:v>19.562548822676039</c:v>
                </c:pt>
                <c:pt idx="5">
                  <c:v>20.004295071405561</c:v>
                </c:pt>
                <c:pt idx="6">
                  <c:v>20.76530612244898</c:v>
                </c:pt>
                <c:pt idx="7">
                  <c:v>20.048800325335502</c:v>
                </c:pt>
                <c:pt idx="8">
                  <c:v>20.666465923918498</c:v>
                </c:pt>
                <c:pt idx="9">
                  <c:v>19.913838579215756</c:v>
                </c:pt>
                <c:pt idx="10">
                  <c:v>19.462279293739968</c:v>
                </c:pt>
                <c:pt idx="11">
                  <c:v>19.370629370629374</c:v>
                </c:pt>
                <c:pt idx="12">
                  <c:v>19.735592146928436</c:v>
                </c:pt>
              </c:numCache>
            </c:numRef>
          </c:val>
          <c:smooth val="0"/>
          <c:extLst>
            <c:ext xmlns:c16="http://schemas.microsoft.com/office/drawing/2014/chart" uri="{C3380CC4-5D6E-409C-BE32-E72D297353CC}">
              <c16:uniqueId val="{0000000D-C6AA-4A47-9180-FC6846A1995A}"/>
            </c:ext>
          </c:extLst>
        </c:ser>
        <c:ser>
          <c:idx val="15"/>
          <c:order val="14"/>
          <c:tx>
            <c:strRef>
              <c:f>bubblor!$AC$49</c:f>
              <c:strCache>
                <c:ptCount val="1"/>
                <c:pt idx="0">
                  <c:v>Västmanland</c:v>
                </c:pt>
              </c:strCache>
            </c:strRef>
          </c:tx>
          <c:spPr>
            <a:ln>
              <a:noFill/>
              <a:prstDash val="sysDot"/>
            </a:ln>
          </c:spPr>
          <c:marker>
            <c:symbol val="circle"/>
            <c:size val="8"/>
            <c:spPr>
              <a:solidFill>
                <a:sysClr val="windowText" lastClr="000000">
                  <a:alpha val="30000"/>
                </a:sysClr>
              </a:solidFill>
              <a:ln>
                <a:solidFill>
                  <a:srgbClr val="FF0000"/>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bubblor!$AH$49:$AT$49</c:f>
              <c:numCache>
                <c:formatCode>General</c:formatCode>
                <c:ptCount val="13"/>
                <c:pt idx="0">
                  <c:v>19.831804281345565</c:v>
                </c:pt>
                <c:pt idx="1">
                  <c:v>20.101229211858278</c:v>
                </c:pt>
                <c:pt idx="2">
                  <c:v>19.945167923235093</c:v>
                </c:pt>
                <c:pt idx="3">
                  <c:v>20.23000522739153</c:v>
                </c:pt>
                <c:pt idx="4">
                  <c:v>20.266700213863377</c:v>
                </c:pt>
                <c:pt idx="5">
                  <c:v>21.026132821865261</c:v>
                </c:pt>
                <c:pt idx="6">
                  <c:v>21.44100243647755</c:v>
                </c:pt>
                <c:pt idx="7">
                  <c:v>22.743682310469314</c:v>
                </c:pt>
                <c:pt idx="8">
                  <c:v>23.4435290436959</c:v>
                </c:pt>
                <c:pt idx="9">
                  <c:v>22.802802802802802</c:v>
                </c:pt>
                <c:pt idx="10">
                  <c:v>21.560725407583806</c:v>
                </c:pt>
                <c:pt idx="11">
                  <c:v>21.158444779027544</c:v>
                </c:pt>
                <c:pt idx="12">
                  <c:v>21.084444444444443</c:v>
                </c:pt>
              </c:numCache>
            </c:numRef>
          </c:val>
          <c:smooth val="0"/>
          <c:extLst>
            <c:ext xmlns:c16="http://schemas.microsoft.com/office/drawing/2014/chart" uri="{C3380CC4-5D6E-409C-BE32-E72D297353CC}">
              <c16:uniqueId val="{0000000E-C6AA-4A47-9180-FC6846A1995A}"/>
            </c:ext>
          </c:extLst>
        </c:ser>
        <c:ser>
          <c:idx val="16"/>
          <c:order val="15"/>
          <c:tx>
            <c:strRef>
              <c:f>bubblor!$AC$50</c:f>
              <c:strCache>
                <c:ptCount val="1"/>
                <c:pt idx="0">
                  <c:v>Dalarna</c:v>
                </c:pt>
              </c:strCache>
            </c:strRef>
          </c:tx>
          <c:spPr>
            <a:ln>
              <a:noFill/>
            </a:ln>
          </c:spPr>
          <c:marker>
            <c:symbol val="circle"/>
            <c:size val="8"/>
            <c:spPr>
              <a:solidFill>
                <a:srgbClr val="4BACC6">
                  <a:alpha val="75000"/>
                </a:srgbClr>
              </a:solidFill>
              <a:ln>
                <a:no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bubblor!$AH$50:$AT$50</c:f>
              <c:numCache>
                <c:formatCode>General</c:formatCode>
                <c:ptCount val="13"/>
                <c:pt idx="0">
                  <c:v>20.415177343964803</c:v>
                </c:pt>
                <c:pt idx="1">
                  <c:v>19.835035349567949</c:v>
                </c:pt>
                <c:pt idx="2">
                  <c:v>19.145146927871775</c:v>
                </c:pt>
                <c:pt idx="3">
                  <c:v>19.391780124697799</c:v>
                </c:pt>
                <c:pt idx="4">
                  <c:v>20.218244237371259</c:v>
                </c:pt>
                <c:pt idx="5">
                  <c:v>21.128815080789945</c:v>
                </c:pt>
                <c:pt idx="6">
                  <c:v>21.015968277783731</c:v>
                </c:pt>
                <c:pt idx="7">
                  <c:v>21.364357482813325</c:v>
                </c:pt>
                <c:pt idx="8">
                  <c:v>22.329434697855753</c:v>
                </c:pt>
                <c:pt idx="9">
                  <c:v>21.700628451723482</c:v>
                </c:pt>
                <c:pt idx="10">
                  <c:v>19.4506246791032</c:v>
                </c:pt>
                <c:pt idx="11">
                  <c:v>20.364155059573754</c:v>
                </c:pt>
                <c:pt idx="12">
                  <c:v>20.848960109103306</c:v>
                </c:pt>
              </c:numCache>
            </c:numRef>
          </c:val>
          <c:smooth val="0"/>
          <c:extLst>
            <c:ext xmlns:c16="http://schemas.microsoft.com/office/drawing/2014/chart" uri="{C3380CC4-5D6E-409C-BE32-E72D297353CC}">
              <c16:uniqueId val="{0000000F-C6AA-4A47-9180-FC6846A1995A}"/>
            </c:ext>
          </c:extLst>
        </c:ser>
        <c:ser>
          <c:idx val="17"/>
          <c:order val="16"/>
          <c:tx>
            <c:strRef>
              <c:f>bubblor!$AC$51</c:f>
              <c:strCache>
                <c:ptCount val="1"/>
                <c:pt idx="0">
                  <c:v>Gävleborg</c:v>
                </c:pt>
              </c:strCache>
            </c:strRef>
          </c:tx>
          <c:spPr>
            <a:ln>
              <a:noFill/>
            </a:ln>
          </c:spPr>
          <c:marker>
            <c:symbol val="circle"/>
            <c:size val="8"/>
            <c:spPr>
              <a:solidFill>
                <a:sysClr val="windowText" lastClr="000000">
                  <a:alpha val="30000"/>
                </a:sysClr>
              </a:solidFill>
              <a:ln>
                <a:solidFill>
                  <a:sysClr val="windowText" lastClr="000000"/>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bubblor!$AH$51:$AT$51</c:f>
              <c:numCache>
                <c:formatCode>General</c:formatCode>
                <c:ptCount val="13"/>
                <c:pt idx="0">
                  <c:v>24.196230598669626</c:v>
                </c:pt>
                <c:pt idx="1">
                  <c:v>22.724867724867725</c:v>
                </c:pt>
                <c:pt idx="2">
                  <c:v>23.150840814262232</c:v>
                </c:pt>
                <c:pt idx="3">
                  <c:v>22.423432182790471</c:v>
                </c:pt>
                <c:pt idx="4">
                  <c:v>22.518775274407858</c:v>
                </c:pt>
                <c:pt idx="5">
                  <c:v>21.95175923876964</c:v>
                </c:pt>
                <c:pt idx="6">
                  <c:v>21.878690284487387</c:v>
                </c:pt>
                <c:pt idx="7">
                  <c:v>22.448340638697559</c:v>
                </c:pt>
                <c:pt idx="8">
                  <c:v>22.444127436994769</c:v>
                </c:pt>
                <c:pt idx="9">
                  <c:v>22.327971828304939</c:v>
                </c:pt>
                <c:pt idx="10">
                  <c:v>22.33682933171535</c:v>
                </c:pt>
                <c:pt idx="11">
                  <c:v>21.442093999506131</c:v>
                </c:pt>
                <c:pt idx="12">
                  <c:v>21.25607846369406</c:v>
                </c:pt>
              </c:numCache>
            </c:numRef>
          </c:val>
          <c:smooth val="0"/>
          <c:extLst>
            <c:ext xmlns:c16="http://schemas.microsoft.com/office/drawing/2014/chart" uri="{C3380CC4-5D6E-409C-BE32-E72D297353CC}">
              <c16:uniqueId val="{00000010-C6AA-4A47-9180-FC6846A1995A}"/>
            </c:ext>
          </c:extLst>
        </c:ser>
        <c:ser>
          <c:idx val="18"/>
          <c:order val="17"/>
          <c:tx>
            <c:strRef>
              <c:f>bubblor!$AC$52</c:f>
              <c:strCache>
                <c:ptCount val="1"/>
                <c:pt idx="0">
                  <c:v>Västernorrland</c:v>
                </c:pt>
              </c:strCache>
            </c:strRef>
          </c:tx>
          <c:spPr>
            <a:ln>
              <a:noFill/>
            </a:ln>
          </c:spPr>
          <c:marker>
            <c:symbol val="circle"/>
            <c:size val="8"/>
            <c:spPr>
              <a:solidFill>
                <a:srgbClr val="8064A2">
                  <a:alpha val="75000"/>
                </a:srgbClr>
              </a:solidFill>
              <a:ln>
                <a:solidFill>
                  <a:srgbClr val="FF0000"/>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bubblor!$AH$52:$AT$52</c:f>
              <c:numCache>
                <c:formatCode>General</c:formatCode>
                <c:ptCount val="13"/>
                <c:pt idx="0">
                  <c:v>22.062312193578997</c:v>
                </c:pt>
                <c:pt idx="1">
                  <c:v>19.153776160145586</c:v>
                </c:pt>
                <c:pt idx="2">
                  <c:v>18.728222996515679</c:v>
                </c:pt>
                <c:pt idx="3">
                  <c:v>19.145134689389774</c:v>
                </c:pt>
                <c:pt idx="4">
                  <c:v>19.07903594991248</c:v>
                </c:pt>
                <c:pt idx="5">
                  <c:v>17.998458376156218</c:v>
                </c:pt>
                <c:pt idx="6">
                  <c:v>18.160209175184217</c:v>
                </c:pt>
                <c:pt idx="7">
                  <c:v>17.590471827759963</c:v>
                </c:pt>
                <c:pt idx="8">
                  <c:v>19.027436984162392</c:v>
                </c:pt>
                <c:pt idx="9">
                  <c:v>19.714070729872084</c:v>
                </c:pt>
                <c:pt idx="10">
                  <c:v>18.887804878048779</c:v>
                </c:pt>
                <c:pt idx="11">
                  <c:v>18.838648262732033</c:v>
                </c:pt>
                <c:pt idx="12">
                  <c:v>19.501352918438343</c:v>
                </c:pt>
              </c:numCache>
            </c:numRef>
          </c:val>
          <c:smooth val="0"/>
          <c:extLst>
            <c:ext xmlns:c16="http://schemas.microsoft.com/office/drawing/2014/chart" uri="{C3380CC4-5D6E-409C-BE32-E72D297353CC}">
              <c16:uniqueId val="{00000011-C6AA-4A47-9180-FC6846A1995A}"/>
            </c:ext>
          </c:extLst>
        </c:ser>
        <c:ser>
          <c:idx val="19"/>
          <c:order val="18"/>
          <c:tx>
            <c:strRef>
              <c:f>bubblor!$AC$53</c:f>
              <c:strCache>
                <c:ptCount val="1"/>
                <c:pt idx="0">
                  <c:v>Jämtland</c:v>
                </c:pt>
              </c:strCache>
            </c:strRef>
          </c:tx>
          <c:spPr>
            <a:ln>
              <a:noFill/>
            </a:ln>
          </c:spPr>
          <c:marker>
            <c:symbol val="circle"/>
            <c:size val="6"/>
            <c:spPr>
              <a:solidFill>
                <a:srgbClr val="0070C0">
                  <a:alpha val="30000"/>
                </a:srgbClr>
              </a:solidFill>
              <a:ln>
                <a:solidFill>
                  <a:srgbClr val="0070C0"/>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bubblor!$AH$53:$AT$53</c:f>
              <c:numCache>
                <c:formatCode>General</c:formatCode>
                <c:ptCount val="13"/>
                <c:pt idx="0">
                  <c:v>22.185529870909637</c:v>
                </c:pt>
                <c:pt idx="1">
                  <c:v>21.678520625889046</c:v>
                </c:pt>
                <c:pt idx="2">
                  <c:v>21.645367412140576</c:v>
                </c:pt>
                <c:pt idx="3">
                  <c:v>22.213582166925868</c:v>
                </c:pt>
                <c:pt idx="4">
                  <c:v>22.421972534332085</c:v>
                </c:pt>
                <c:pt idx="5">
                  <c:v>21.673189823874754</c:v>
                </c:pt>
                <c:pt idx="6">
                  <c:v>22.05986330426585</c:v>
                </c:pt>
                <c:pt idx="7">
                  <c:v>23.802716225875624</c:v>
                </c:pt>
                <c:pt idx="8">
                  <c:v>21.932754397684256</c:v>
                </c:pt>
                <c:pt idx="9">
                  <c:v>21.214004557696292</c:v>
                </c:pt>
                <c:pt idx="10">
                  <c:v>21.920964026227185</c:v>
                </c:pt>
                <c:pt idx="11">
                  <c:v>22.474747474747474</c:v>
                </c:pt>
                <c:pt idx="12">
                  <c:v>23.28513786146604</c:v>
                </c:pt>
              </c:numCache>
            </c:numRef>
          </c:val>
          <c:smooth val="0"/>
          <c:extLst>
            <c:ext xmlns:c16="http://schemas.microsoft.com/office/drawing/2014/chart" uri="{C3380CC4-5D6E-409C-BE32-E72D297353CC}">
              <c16:uniqueId val="{00000012-C6AA-4A47-9180-FC6846A1995A}"/>
            </c:ext>
          </c:extLst>
        </c:ser>
        <c:ser>
          <c:idx val="20"/>
          <c:order val="19"/>
          <c:tx>
            <c:strRef>
              <c:f>bubblor!$AC$54</c:f>
              <c:strCache>
                <c:ptCount val="1"/>
                <c:pt idx="0">
                  <c:v>Västerbotten</c:v>
                </c:pt>
              </c:strCache>
            </c:strRef>
          </c:tx>
          <c:spPr>
            <a:ln>
              <a:noFill/>
            </a:ln>
          </c:spPr>
          <c:marker>
            <c:symbol val="circle"/>
            <c:size val="8"/>
            <c:spPr>
              <a:solidFill>
                <a:srgbClr val="D3BF96">
                  <a:alpha val="30000"/>
                </a:srgbClr>
              </a:solidFill>
              <a:ln>
                <a:solidFill>
                  <a:srgbClr val="FF0000"/>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bubblor!$AH$54:$AT$54</c:f>
              <c:numCache>
                <c:formatCode>General</c:formatCode>
                <c:ptCount val="13"/>
                <c:pt idx="0">
                  <c:v>17.72099447513812</c:v>
                </c:pt>
                <c:pt idx="1">
                  <c:v>18.198602136357643</c:v>
                </c:pt>
                <c:pt idx="2">
                  <c:v>17.988491368526393</c:v>
                </c:pt>
                <c:pt idx="3">
                  <c:v>18.447653429602891</c:v>
                </c:pt>
                <c:pt idx="4">
                  <c:v>18.755024692775926</c:v>
                </c:pt>
                <c:pt idx="5">
                  <c:v>18.624487151803066</c:v>
                </c:pt>
                <c:pt idx="6">
                  <c:v>18.638404510807142</c:v>
                </c:pt>
                <c:pt idx="7">
                  <c:v>19.26538300544161</c:v>
                </c:pt>
                <c:pt idx="8">
                  <c:v>19.582884558895525</c:v>
                </c:pt>
                <c:pt idx="9">
                  <c:v>19.087692454814956</c:v>
                </c:pt>
                <c:pt idx="10">
                  <c:v>18.671238748392625</c:v>
                </c:pt>
                <c:pt idx="11">
                  <c:v>18.34395932531676</c:v>
                </c:pt>
                <c:pt idx="12">
                  <c:v>18.401995494045703</c:v>
                </c:pt>
              </c:numCache>
            </c:numRef>
          </c:val>
          <c:smooth val="0"/>
          <c:extLst>
            <c:ext xmlns:c16="http://schemas.microsoft.com/office/drawing/2014/chart" uri="{C3380CC4-5D6E-409C-BE32-E72D297353CC}">
              <c16:uniqueId val="{00000013-C6AA-4A47-9180-FC6846A1995A}"/>
            </c:ext>
          </c:extLst>
        </c:ser>
        <c:ser>
          <c:idx val="0"/>
          <c:order val="20"/>
          <c:tx>
            <c:strRef>
              <c:f>bubblor!$AC$55</c:f>
              <c:strCache>
                <c:ptCount val="1"/>
                <c:pt idx="0">
                  <c:v>Norrbotten</c:v>
                </c:pt>
              </c:strCache>
            </c:strRef>
          </c:tx>
          <c:spPr>
            <a:ln w="28575">
              <a:noFill/>
            </a:ln>
          </c:spPr>
          <c:marker>
            <c:symbol val="circle"/>
            <c:size val="8"/>
            <c:spPr>
              <a:solidFill>
                <a:srgbClr val="00B050">
                  <a:alpha val="30000"/>
                </a:srgbClr>
              </a:solidFill>
              <a:ln>
                <a:solidFill>
                  <a:srgbClr val="FF0000"/>
                </a:solidFill>
              </a:ln>
            </c:spPr>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bubblor!$AH$55:$AT$55</c:f>
              <c:numCache>
                <c:formatCode>General</c:formatCode>
                <c:ptCount val="13"/>
                <c:pt idx="0">
                  <c:v>21.80789320951828</c:v>
                </c:pt>
                <c:pt idx="1">
                  <c:v>21.322913759419482</c:v>
                </c:pt>
                <c:pt idx="2">
                  <c:v>20.954800748863335</c:v>
                </c:pt>
                <c:pt idx="3">
                  <c:v>20.738779626828038</c:v>
                </c:pt>
                <c:pt idx="4">
                  <c:v>21.067238551785039</c:v>
                </c:pt>
                <c:pt idx="5">
                  <c:v>20.7339227322272</c:v>
                </c:pt>
                <c:pt idx="6">
                  <c:v>20.905678085405913</c:v>
                </c:pt>
                <c:pt idx="7">
                  <c:v>21.785672273850135</c:v>
                </c:pt>
                <c:pt idx="8">
                  <c:v>24.200065523643115</c:v>
                </c:pt>
                <c:pt idx="9">
                  <c:v>22.122475152292402</c:v>
                </c:pt>
                <c:pt idx="10">
                  <c:v>20.776213412374954</c:v>
                </c:pt>
                <c:pt idx="11">
                  <c:v>20.154970502773619</c:v>
                </c:pt>
                <c:pt idx="12">
                  <c:v>20.776631706682846</c:v>
                </c:pt>
              </c:numCache>
            </c:numRef>
          </c:val>
          <c:smooth val="0"/>
          <c:extLst>
            <c:ext xmlns:c16="http://schemas.microsoft.com/office/drawing/2014/chart" uri="{C3380CC4-5D6E-409C-BE32-E72D297353CC}">
              <c16:uniqueId val="{00000014-C6AA-4A47-9180-FC6846A1995A}"/>
            </c:ext>
          </c:extLst>
        </c:ser>
        <c:ser>
          <c:idx val="21"/>
          <c:order val="21"/>
          <c:tx>
            <c:strRef>
              <c:f>bubblor!$AC$56</c:f>
              <c:strCache>
                <c:ptCount val="1"/>
                <c:pt idx="0">
                  <c:v>Riket</c:v>
                </c:pt>
              </c:strCache>
            </c:strRef>
          </c:tx>
          <c:spPr>
            <a:ln w="28575">
              <a:solidFill>
                <a:srgbClr val="E98300"/>
              </a:solidFill>
            </a:ln>
          </c:spPr>
          <c:marker>
            <c:symbol val="none"/>
          </c:marker>
          <c:cat>
            <c:strRef>
              <c:f>bubblor!$AH$34:$AT$34</c:f>
              <c:strCache>
                <c:ptCount val="13"/>
                <c:pt idx="0">
                  <c:v>2013</c:v>
                </c:pt>
                <c:pt idx="1">
                  <c:v>2014</c:v>
                </c:pt>
                <c:pt idx="2">
                  <c:v>2015</c:v>
                </c:pt>
                <c:pt idx="3">
                  <c:v>2016</c:v>
                </c:pt>
                <c:pt idx="4">
                  <c:v>2017</c:v>
                </c:pt>
                <c:pt idx="5">
                  <c:v>2018</c:v>
                </c:pt>
                <c:pt idx="6">
                  <c:v>2019</c:v>
                </c:pt>
                <c:pt idx="7">
                  <c:v>2020</c:v>
                </c:pt>
                <c:pt idx="8">
                  <c:v>2021</c:v>
                </c:pt>
                <c:pt idx="9">
                  <c:v>2022</c:v>
                </c:pt>
                <c:pt idx="10">
                  <c:v>2023</c:v>
                </c:pt>
                <c:pt idx="11">
                  <c:v>2024</c:v>
                </c:pt>
                <c:pt idx="12">
                  <c:v>2025</c:v>
                </c:pt>
              </c:strCache>
            </c:strRef>
          </c:cat>
          <c:val>
            <c:numRef>
              <c:f>bubblor!$AH$56:$AT$56</c:f>
              <c:numCache>
                <c:formatCode>General</c:formatCode>
                <c:ptCount val="13"/>
                <c:pt idx="0">
                  <c:v>20.461706455054681</c:v>
                </c:pt>
                <c:pt idx="1">
                  <c:v>19.955884106355075</c:v>
                </c:pt>
                <c:pt idx="2">
                  <c:v>20.055459535431424</c:v>
                </c:pt>
                <c:pt idx="3">
                  <c:v>20.159653780412409</c:v>
                </c:pt>
                <c:pt idx="4">
                  <c:v>20.106541821327902</c:v>
                </c:pt>
                <c:pt idx="5">
                  <c:v>20.385303771802949</c:v>
                </c:pt>
                <c:pt idx="6">
                  <c:v>20.502389459721897</c:v>
                </c:pt>
                <c:pt idx="7">
                  <c:v>21.068901580686969</c:v>
                </c:pt>
                <c:pt idx="8">
                  <c:v>21.149865227549746</c:v>
                </c:pt>
                <c:pt idx="9">
                  <c:v>21.300386488258848</c:v>
                </c:pt>
                <c:pt idx="10">
                  <c:v>20.863534969827867</c:v>
                </c:pt>
                <c:pt idx="11">
                  <c:v>20.054267980455869</c:v>
                </c:pt>
                <c:pt idx="12">
                  <c:v>20.615063414165895</c:v>
                </c:pt>
              </c:numCache>
            </c:numRef>
          </c:val>
          <c:smooth val="0"/>
          <c:extLst>
            <c:ext xmlns:c16="http://schemas.microsoft.com/office/drawing/2014/chart" uri="{C3380CC4-5D6E-409C-BE32-E72D297353CC}">
              <c16:uniqueId val="{00000015-C6AA-4A47-9180-FC6846A1995A}"/>
            </c:ext>
          </c:extLst>
        </c:ser>
        <c:dLbls>
          <c:showLegendKey val="0"/>
          <c:showVal val="0"/>
          <c:showCatName val="0"/>
          <c:showSerName val="0"/>
          <c:showPercent val="0"/>
          <c:showBubbleSize val="0"/>
        </c:dLbls>
        <c:marker val="1"/>
        <c:smooth val="0"/>
        <c:axId val="283739648"/>
        <c:axId val="283741184"/>
      </c:lineChart>
      <c:catAx>
        <c:axId val="283739648"/>
        <c:scaling>
          <c:orientation val="minMax"/>
        </c:scaling>
        <c:delete val="0"/>
        <c:axPos val="b"/>
        <c:title>
          <c:tx>
            <c:strRef>
              <c:f>bubblor!$Z$3</c:f>
              <c:strCache>
                <c:ptCount val="1"/>
                <c:pt idx="0">
                  <c:v>Procent</c:v>
                </c:pt>
              </c:strCache>
            </c:strRef>
          </c:tx>
          <c:layout>
            <c:manualLayout>
              <c:xMode val="edge"/>
              <c:yMode val="edge"/>
              <c:x val="3.1207689510213049E-2"/>
              <c:y val="2.6541309101617244E-3"/>
            </c:manualLayout>
          </c:layout>
          <c:overlay val="0"/>
          <c:txPr>
            <a:bodyPr/>
            <a:lstStyle/>
            <a:p>
              <a:pPr>
                <a:defRPr sz="1000" b="0"/>
              </a:pPr>
              <a:endParaRPr lang="sv-SE"/>
            </a:p>
          </c:txPr>
        </c:title>
        <c:numFmt formatCode="General" sourceLinked="1"/>
        <c:majorTickMark val="none"/>
        <c:minorTickMark val="none"/>
        <c:tickLblPos val="nextTo"/>
        <c:spPr>
          <a:ln w="3175">
            <a:solidFill>
              <a:sysClr val="windowText" lastClr="000000"/>
            </a:solidFill>
          </a:ln>
        </c:spPr>
        <c:txPr>
          <a:bodyPr rot="0" vert="horz"/>
          <a:lstStyle/>
          <a:p>
            <a:pPr>
              <a:defRPr sz="1200" b="1">
                <a:latin typeface="Abadi" panose="020B0604020104020204" pitchFamily="34" charset="0"/>
              </a:defRPr>
            </a:pPr>
            <a:endParaRPr lang="sv-SE"/>
          </a:p>
        </c:txPr>
        <c:crossAx val="283741184"/>
        <c:crosses val="autoZero"/>
        <c:auto val="0"/>
        <c:lblAlgn val="ctr"/>
        <c:lblOffset val="100"/>
        <c:noMultiLvlLbl val="0"/>
      </c:catAx>
      <c:valAx>
        <c:axId val="283741184"/>
        <c:scaling>
          <c:orientation val="minMax"/>
          <c:max val="26"/>
          <c:min val="14"/>
        </c:scaling>
        <c:delete val="0"/>
        <c:axPos val="l"/>
        <c:majorGridlines>
          <c:spPr>
            <a:ln w="6350">
              <a:solidFill>
                <a:sysClr val="window" lastClr="FFFFFF">
                  <a:lumMod val="75000"/>
                </a:sysClr>
              </a:solidFill>
            </a:ln>
          </c:spPr>
        </c:majorGridlines>
        <c:numFmt formatCode="#,##0" sourceLinked="0"/>
        <c:majorTickMark val="none"/>
        <c:minorTickMark val="none"/>
        <c:tickLblPos val="nextTo"/>
        <c:spPr>
          <a:ln w="3175">
            <a:solidFill>
              <a:sysClr val="windowText" lastClr="000000"/>
            </a:solidFill>
          </a:ln>
        </c:spPr>
        <c:txPr>
          <a:bodyPr/>
          <a:lstStyle/>
          <a:p>
            <a:pPr>
              <a:defRPr sz="1200"/>
            </a:pPr>
            <a:endParaRPr lang="sv-SE"/>
          </a:p>
        </c:txPr>
        <c:crossAx val="283739648"/>
        <c:crosses val="autoZero"/>
        <c:crossBetween val="between"/>
        <c:majorUnit val="1"/>
      </c:valAx>
      <c:spPr>
        <a:solidFill>
          <a:srgbClr val="FFFFFF"/>
        </a:solidFill>
        <a:ln w="3175">
          <a:solidFill>
            <a:sysClr val="windowText" lastClr="000000"/>
          </a:solidFill>
        </a:ln>
      </c:spPr>
    </c:plotArea>
    <c:plotVisOnly val="1"/>
    <c:dispBlanksAs val="gap"/>
    <c:showDLblsOverMax val="0"/>
  </c:chart>
  <c:spPr>
    <a:noFill/>
    <a:ln w="0">
      <a:noFill/>
    </a:ln>
  </c:spPr>
  <c:txPr>
    <a:bodyPr/>
    <a:lstStyle/>
    <a:p>
      <a:pPr>
        <a:defRPr sz="1000" baseline="0">
          <a:latin typeface="Noto Sans Light" panose="020B0402040504020204" pitchFamily="34" charset="0"/>
          <a:ea typeface="Noto Sans Light" panose="020B0402040504020204" pitchFamily="34" charset="0"/>
          <a:cs typeface="Noto Sans Light" panose="020B0402040504020204" pitchFamily="34" charset="0"/>
        </a:defRPr>
      </a:pPr>
      <a:endParaRPr lang="sv-SE"/>
    </a:p>
  </c:txPr>
  <c:externalData r:id="rId2">
    <c:autoUpdate val="0"/>
  </c:externalData>
  <c:userShapes r:id="rId3"/>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image" Target="../media/image15.png"/></Relationships>
</file>

<file path=ppt/drawings/drawing1.xml><?xml version="1.0" encoding="utf-8"?>
<c:userShapes xmlns:c="http://schemas.openxmlformats.org/drawingml/2006/chart">
  <cdr:relSizeAnchor xmlns:cdr="http://schemas.openxmlformats.org/drawingml/2006/chartDrawing">
    <cdr:from>
      <cdr:x>0.06613</cdr:x>
      <cdr:y>0.07457</cdr:y>
    </cdr:from>
    <cdr:to>
      <cdr:x>0.41851</cdr:x>
      <cdr:y>0.18008</cdr:y>
    </cdr:to>
    <cdr:sp macro="" textlink="">
      <cdr:nvSpPr>
        <cdr:cNvPr id="2" name="textruta 1">
          <a:extLst xmlns:a="http://schemas.openxmlformats.org/drawingml/2006/main">
            <a:ext uri="{FF2B5EF4-FFF2-40B4-BE49-F238E27FC236}">
              <a16:creationId xmlns:a16="http://schemas.microsoft.com/office/drawing/2014/main" id="{EEC88A74-6FCB-4D2E-829B-C0AFABC7F5D2}"/>
            </a:ext>
          </a:extLst>
        </cdr:cNvPr>
        <cdr:cNvSpPr txBox="1"/>
      </cdr:nvSpPr>
      <cdr:spPr>
        <a:xfrm xmlns:a="http://schemas.openxmlformats.org/drawingml/2006/main">
          <a:off x="806298" y="383694"/>
          <a:ext cx="4296216" cy="54291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sv-SE" sz="2000" b="1" dirty="0">
              <a:solidFill>
                <a:srgbClr val="008276"/>
              </a:solidFill>
              <a:latin typeface="Abadi" panose="020B0604020104020204" pitchFamily="34" charset="0"/>
              <a:ea typeface="Noto Sans Light" panose="020B0402040504020204" pitchFamily="34" charset="0"/>
              <a:cs typeface="Noto Sans Light" panose="020B0402040504020204" pitchFamily="34" charset="0"/>
            </a:rPr>
            <a:t>Förbättringar</a:t>
          </a:r>
        </a:p>
      </cdr:txBody>
    </cdr:sp>
  </cdr:relSizeAnchor>
  <cdr:relSizeAnchor xmlns:cdr="http://schemas.openxmlformats.org/drawingml/2006/chartDrawing">
    <cdr:from>
      <cdr:x>0.06509</cdr:x>
      <cdr:y>0.79755</cdr:y>
    </cdr:from>
    <cdr:to>
      <cdr:x>0.20937</cdr:x>
      <cdr:y>0.88114</cdr:y>
    </cdr:to>
    <cdr:sp macro="" textlink="">
      <cdr:nvSpPr>
        <cdr:cNvPr id="3" name="textruta 2">
          <a:extLst xmlns:a="http://schemas.openxmlformats.org/drawingml/2006/main">
            <a:ext uri="{FF2B5EF4-FFF2-40B4-BE49-F238E27FC236}">
              <a16:creationId xmlns:a16="http://schemas.microsoft.com/office/drawing/2014/main" id="{781AE1D1-399F-4D0D-A97B-70736C2AF5AD}"/>
            </a:ext>
          </a:extLst>
        </cdr:cNvPr>
        <cdr:cNvSpPr txBox="1"/>
      </cdr:nvSpPr>
      <cdr:spPr>
        <a:xfrm xmlns:a="http://schemas.openxmlformats.org/drawingml/2006/main">
          <a:off x="793603" y="4103919"/>
          <a:ext cx="1759062" cy="430125"/>
        </a:xfrm>
        <a:prstGeom xmlns:a="http://schemas.openxmlformats.org/drawingml/2006/main" prst="rect">
          <a:avLst/>
        </a:prstGeom>
        <a:noFill xmlns:a="http://schemas.openxmlformats.org/drawingml/2006/main"/>
      </cdr:spPr>
      <cdr:txBody>
        <a:bodyPr xmlns:a="http://schemas.openxmlformats.org/drawingml/2006/main" vertOverflow="clip" wrap="none" rtlCol="0"/>
        <a:lstStyle xmlns:a="http://schemas.openxmlformats.org/drawingml/2006/main"/>
        <a:p xmlns:a="http://schemas.openxmlformats.org/drawingml/2006/main">
          <a:r>
            <a:rPr lang="sv-SE" sz="2000" b="1" dirty="0">
              <a:solidFill>
                <a:srgbClr val="C75136"/>
              </a:solidFill>
              <a:latin typeface="Abadi" panose="020B0604020104020204" pitchFamily="34" charset="0"/>
              <a:ea typeface="Noto Sans Light" panose="020B0402040504020204" pitchFamily="34" charset="0"/>
              <a:cs typeface="Noto Sans Light" panose="020B0402040504020204" pitchFamily="34" charset="0"/>
            </a:rPr>
            <a:t>Försämringar</a:t>
          </a:r>
        </a:p>
      </cdr:txBody>
    </cdr:sp>
  </cdr:relSizeAnchor>
  <cdr:relSizeAnchor xmlns:cdr="http://schemas.openxmlformats.org/drawingml/2006/chartDrawing">
    <cdr:from>
      <cdr:x>0.20825</cdr:x>
      <cdr:y>0.01699</cdr:y>
    </cdr:from>
    <cdr:to>
      <cdr:x>0.31753</cdr:x>
      <cdr:y>0.93625</cdr:y>
    </cdr:to>
    <cdr:sp macro="" textlink="">
      <cdr:nvSpPr>
        <cdr:cNvPr id="5" name="Rektangel 4">
          <a:extLst xmlns:a="http://schemas.openxmlformats.org/drawingml/2006/main">
            <a:ext uri="{FF2B5EF4-FFF2-40B4-BE49-F238E27FC236}">
              <a16:creationId xmlns:a16="http://schemas.microsoft.com/office/drawing/2014/main" id="{314A71DF-9090-4F57-AEEB-D371AEA5DA58}"/>
            </a:ext>
          </a:extLst>
        </cdr:cNvPr>
        <cdr:cNvSpPr/>
      </cdr:nvSpPr>
      <cdr:spPr>
        <a:xfrm xmlns:a="http://schemas.openxmlformats.org/drawingml/2006/main">
          <a:off x="2539043" y="98126"/>
          <a:ext cx="1332313" cy="5308270"/>
        </a:xfrm>
        <a:prstGeom xmlns:a="http://schemas.openxmlformats.org/drawingml/2006/main" prst="rect">
          <a:avLst/>
        </a:prstGeom>
        <a:solidFill xmlns:a="http://schemas.openxmlformats.org/drawingml/2006/main">
          <a:schemeClr val="tx1">
            <a:alpha val="10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sv-SE"/>
        </a:p>
      </cdr:txBody>
    </cdr:sp>
  </cdr:relSizeAnchor>
  <cdr:relSizeAnchor xmlns:cdr="http://schemas.openxmlformats.org/drawingml/2006/chartDrawing">
    <cdr:from>
      <cdr:x>0.21718</cdr:x>
      <cdr:y>0.82845</cdr:y>
    </cdr:from>
    <cdr:to>
      <cdr:x>0.37383</cdr:x>
      <cdr:y>0.95922</cdr:y>
    </cdr:to>
    <cdr:sp macro="" textlink="">
      <cdr:nvSpPr>
        <cdr:cNvPr id="6" name="textruta 5">
          <a:extLst xmlns:a="http://schemas.openxmlformats.org/drawingml/2006/main">
            <a:ext uri="{FF2B5EF4-FFF2-40B4-BE49-F238E27FC236}">
              <a16:creationId xmlns:a16="http://schemas.microsoft.com/office/drawing/2014/main" id="{B7687465-C67D-40C6-8EC7-8814EFA3E919}"/>
            </a:ext>
          </a:extLst>
        </cdr:cNvPr>
        <cdr:cNvSpPr txBox="1"/>
      </cdr:nvSpPr>
      <cdr:spPr>
        <a:xfrm xmlns:a="http://schemas.openxmlformats.org/drawingml/2006/main">
          <a:off x="2647862" y="4783899"/>
          <a:ext cx="1909876" cy="7551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sv-SE" sz="1600" b="1" dirty="0">
              <a:solidFill>
                <a:schemeClr val="bg1">
                  <a:lumMod val="50000"/>
                </a:schemeClr>
              </a:solidFill>
              <a:latin typeface="Abadi" panose="020B0604020104020204" pitchFamily="34" charset="0"/>
              <a:ea typeface="Noto Sans Light" panose="020B0402040504020204" pitchFamily="34" charset="0"/>
              <a:cs typeface="Noto Sans Light" panose="020B0402040504020204" pitchFamily="34" charset="0"/>
            </a:rPr>
            <a:t>Covid</a:t>
          </a:r>
          <a:r>
            <a:rPr lang="sv-SE" sz="1600" b="1" baseline="0" dirty="0">
              <a:solidFill>
                <a:schemeClr val="bg1">
                  <a:lumMod val="50000"/>
                </a:schemeClr>
              </a:solidFill>
              <a:latin typeface="Abadi" panose="020B0604020104020204" pitchFamily="34" charset="0"/>
              <a:ea typeface="Noto Sans Light" panose="020B0402040504020204" pitchFamily="34" charset="0"/>
              <a:cs typeface="Noto Sans Light" panose="020B0402040504020204" pitchFamily="34" charset="0"/>
            </a:rPr>
            <a:t>-</a:t>
          </a:r>
          <a:r>
            <a:rPr lang="sv-SE" sz="1600" b="1" dirty="0">
              <a:solidFill>
                <a:schemeClr val="bg1">
                  <a:lumMod val="50000"/>
                </a:schemeClr>
              </a:solidFill>
              <a:latin typeface="Abadi" panose="020B0604020104020204" pitchFamily="34" charset="0"/>
              <a:ea typeface="Noto Sans Light" panose="020B0402040504020204" pitchFamily="34" charset="0"/>
              <a:cs typeface="Noto Sans Light" panose="020B0402040504020204" pitchFamily="34" charset="0"/>
            </a:rPr>
            <a:t>19-</a:t>
          </a:r>
          <a:br>
            <a:rPr lang="sv-SE" sz="1600" b="1" dirty="0">
              <a:solidFill>
                <a:schemeClr val="bg1">
                  <a:lumMod val="50000"/>
                </a:schemeClr>
              </a:solidFill>
              <a:latin typeface="Abadi" panose="020B0604020104020204" pitchFamily="34" charset="0"/>
              <a:ea typeface="Noto Sans Light" panose="020B0402040504020204" pitchFamily="34" charset="0"/>
              <a:cs typeface="Noto Sans Light" panose="020B0402040504020204" pitchFamily="34" charset="0"/>
            </a:rPr>
          </a:br>
          <a:r>
            <a:rPr lang="sv-SE" sz="1600" b="1" dirty="0">
              <a:solidFill>
                <a:schemeClr val="bg1">
                  <a:lumMod val="50000"/>
                </a:schemeClr>
              </a:solidFill>
              <a:latin typeface="Abadi" panose="020B0604020104020204" pitchFamily="34" charset="0"/>
              <a:ea typeface="Noto Sans Light" panose="020B0402040504020204" pitchFamily="34" charset="0"/>
              <a:cs typeface="Noto Sans Light" panose="020B0402040504020204" pitchFamily="34" charset="0"/>
            </a:rPr>
            <a:t>pandemi</a:t>
          </a:r>
        </a:p>
      </cdr:txBody>
    </cdr:sp>
  </cdr:relSizeAnchor>
  <cdr:relSizeAnchor xmlns:cdr="http://schemas.openxmlformats.org/drawingml/2006/chartDrawing">
    <cdr:from>
      <cdr:x>0.59024</cdr:x>
      <cdr:y>0.02665</cdr:y>
    </cdr:from>
    <cdr:to>
      <cdr:x>0.99219</cdr:x>
      <cdr:y>0.11933</cdr:y>
    </cdr:to>
    <cdr:sp macro="" textlink="">
      <cdr:nvSpPr>
        <cdr:cNvPr id="4" name="textruta 3">
          <a:extLst xmlns:a="http://schemas.openxmlformats.org/drawingml/2006/main">
            <a:ext uri="{FF2B5EF4-FFF2-40B4-BE49-F238E27FC236}">
              <a16:creationId xmlns:a16="http://schemas.microsoft.com/office/drawing/2014/main" id="{A011FD18-1924-CB3E-51BA-C3DB59279B93}"/>
            </a:ext>
          </a:extLst>
        </cdr:cNvPr>
        <cdr:cNvSpPr txBox="1"/>
      </cdr:nvSpPr>
      <cdr:spPr>
        <a:xfrm xmlns:a="http://schemas.openxmlformats.org/drawingml/2006/main">
          <a:off x="7196176" y="153874"/>
          <a:ext cx="4900574" cy="535173"/>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sv-SE" sz="1500" b="1" kern="1200" dirty="0"/>
            <a:t>Påverkbar slutenvård vid kronisk sjukdom minskar</a:t>
          </a:r>
        </a:p>
        <a:p xmlns:a="http://schemas.openxmlformats.org/drawingml/2006/main">
          <a:r>
            <a:rPr lang="sv-SE" sz="1000" kern="1200" dirty="0"/>
            <a:t>Påverkbar sjukhus vård vid kronisk sjukdom*</a:t>
          </a:r>
          <a:endParaRPr lang="sv-SE" sz="1500" kern="1200" dirty="0"/>
        </a:p>
        <a:p xmlns:a="http://schemas.openxmlformats.org/drawingml/2006/main">
          <a:endParaRPr lang="sv-SE" sz="1500" kern="1200" dirty="0"/>
        </a:p>
      </cdr:txBody>
    </cdr:sp>
  </cdr:relSizeAnchor>
  <cdr:relSizeAnchor xmlns:cdr="http://schemas.openxmlformats.org/drawingml/2006/chartDrawing">
    <cdr:from>
      <cdr:x>0.5524</cdr:x>
      <cdr:y>0.06654</cdr:y>
    </cdr:from>
    <cdr:to>
      <cdr:x>0.58941</cdr:x>
      <cdr:y>0.06654</cdr:y>
    </cdr:to>
    <cdr:cxnSp macro="">
      <cdr:nvCxnSpPr>
        <cdr:cNvPr id="8" name="Rak koppling 7">
          <a:extLst xmlns:a="http://schemas.openxmlformats.org/drawingml/2006/main">
            <a:ext uri="{FF2B5EF4-FFF2-40B4-BE49-F238E27FC236}">
              <a16:creationId xmlns:a16="http://schemas.microsoft.com/office/drawing/2014/main" id="{078B9B95-0077-1A15-1582-085349A595CA}"/>
            </a:ext>
          </a:extLst>
        </cdr:cNvPr>
        <cdr:cNvCxnSpPr/>
      </cdr:nvCxnSpPr>
      <cdr:spPr>
        <a:xfrm xmlns:a="http://schemas.openxmlformats.org/drawingml/2006/main">
          <a:off x="6734830" y="384263"/>
          <a:ext cx="451226" cy="0"/>
        </a:xfrm>
        <a:prstGeom xmlns:a="http://schemas.openxmlformats.org/drawingml/2006/main" prst="line">
          <a:avLst/>
        </a:prstGeom>
        <a:ln xmlns:a="http://schemas.openxmlformats.org/drawingml/2006/main" w="38100">
          <a:solidFill>
            <a:srgbClr val="EA805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0.55428</cdr:x>
      <cdr:y>0.1593</cdr:y>
    </cdr:from>
    <cdr:to>
      <cdr:x>0.59129</cdr:x>
      <cdr:y>0.1593</cdr:y>
    </cdr:to>
    <cdr:cxnSp macro="">
      <cdr:nvCxnSpPr>
        <cdr:cNvPr id="9" name="Rak koppling 8">
          <a:extLst xmlns:a="http://schemas.openxmlformats.org/drawingml/2006/main">
            <a:ext uri="{FF2B5EF4-FFF2-40B4-BE49-F238E27FC236}">
              <a16:creationId xmlns:a16="http://schemas.microsoft.com/office/drawing/2014/main" id="{666E2A85-103A-1BDC-D087-2467E6BEB0CB}"/>
            </a:ext>
          </a:extLst>
        </cdr:cNvPr>
        <cdr:cNvCxnSpPr/>
      </cdr:nvCxnSpPr>
      <cdr:spPr>
        <a:xfrm xmlns:a="http://schemas.openxmlformats.org/drawingml/2006/main">
          <a:off x="6757767" y="919858"/>
          <a:ext cx="451225" cy="0"/>
        </a:xfrm>
        <a:prstGeom xmlns:a="http://schemas.openxmlformats.org/drawingml/2006/main" prst="line">
          <a:avLst/>
        </a:prstGeom>
        <a:ln xmlns:a="http://schemas.openxmlformats.org/drawingml/2006/main" w="38100">
          <a:solidFill>
            <a:srgbClr val="7030A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0.55469</cdr:x>
      <cdr:y>0.23191</cdr:y>
    </cdr:from>
    <cdr:to>
      <cdr:x>0.5917</cdr:x>
      <cdr:y>0.23191</cdr:y>
    </cdr:to>
    <cdr:cxnSp macro="">
      <cdr:nvCxnSpPr>
        <cdr:cNvPr id="10" name="Rak koppling 9">
          <a:extLst xmlns:a="http://schemas.openxmlformats.org/drawingml/2006/main">
            <a:ext uri="{FF2B5EF4-FFF2-40B4-BE49-F238E27FC236}">
              <a16:creationId xmlns:a16="http://schemas.microsoft.com/office/drawing/2014/main" id="{E1087B56-CD35-6C0B-824B-522A94781A5C}"/>
            </a:ext>
          </a:extLst>
        </cdr:cNvPr>
        <cdr:cNvCxnSpPr/>
      </cdr:nvCxnSpPr>
      <cdr:spPr>
        <a:xfrm xmlns:a="http://schemas.openxmlformats.org/drawingml/2006/main">
          <a:off x="6762765" y="1339191"/>
          <a:ext cx="451226" cy="0"/>
        </a:xfrm>
        <a:prstGeom xmlns:a="http://schemas.openxmlformats.org/drawingml/2006/main" prst="line">
          <a:avLst/>
        </a:prstGeom>
        <a:ln xmlns:a="http://schemas.openxmlformats.org/drawingml/2006/main" w="38100">
          <a:solidFill>
            <a:srgbClr val="008276"/>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0.55118</cdr:x>
      <cdr:y>0.31193</cdr:y>
    </cdr:from>
    <cdr:to>
      <cdr:x>0.58819</cdr:x>
      <cdr:y>0.31193</cdr:y>
    </cdr:to>
    <cdr:cxnSp macro="">
      <cdr:nvCxnSpPr>
        <cdr:cNvPr id="11" name="Rak koppling 10">
          <a:extLst xmlns:a="http://schemas.openxmlformats.org/drawingml/2006/main">
            <a:ext uri="{FF2B5EF4-FFF2-40B4-BE49-F238E27FC236}">
              <a16:creationId xmlns:a16="http://schemas.microsoft.com/office/drawing/2014/main" id="{E5B61076-DB6A-353B-3CFB-D1FBE1A4B0CF}"/>
            </a:ext>
          </a:extLst>
        </cdr:cNvPr>
        <cdr:cNvCxnSpPr/>
      </cdr:nvCxnSpPr>
      <cdr:spPr>
        <a:xfrm xmlns:a="http://schemas.openxmlformats.org/drawingml/2006/main">
          <a:off x="6719941" y="1801272"/>
          <a:ext cx="451226" cy="0"/>
        </a:xfrm>
        <a:prstGeom xmlns:a="http://schemas.openxmlformats.org/drawingml/2006/main" prst="line">
          <a:avLst/>
        </a:prstGeom>
        <a:ln xmlns:a="http://schemas.openxmlformats.org/drawingml/2006/main" w="381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0.55242</cdr:x>
      <cdr:y>0.40033</cdr:y>
    </cdr:from>
    <cdr:to>
      <cdr:x>0.58943</cdr:x>
      <cdr:y>0.40033</cdr:y>
    </cdr:to>
    <cdr:cxnSp macro="">
      <cdr:nvCxnSpPr>
        <cdr:cNvPr id="12" name="Rak koppling 11">
          <a:extLst xmlns:a="http://schemas.openxmlformats.org/drawingml/2006/main">
            <a:ext uri="{FF2B5EF4-FFF2-40B4-BE49-F238E27FC236}">
              <a16:creationId xmlns:a16="http://schemas.microsoft.com/office/drawing/2014/main" id="{594A94CC-C3A1-DDC4-49BA-D93A5FC7076A}"/>
            </a:ext>
          </a:extLst>
        </cdr:cNvPr>
        <cdr:cNvCxnSpPr/>
      </cdr:nvCxnSpPr>
      <cdr:spPr>
        <a:xfrm xmlns:a="http://schemas.openxmlformats.org/drawingml/2006/main">
          <a:off x="6735059" y="2311712"/>
          <a:ext cx="451226" cy="0"/>
        </a:xfrm>
        <a:prstGeom xmlns:a="http://schemas.openxmlformats.org/drawingml/2006/main" prst="line">
          <a:avLst/>
        </a:prstGeom>
        <a:ln xmlns:a="http://schemas.openxmlformats.org/drawingml/2006/main" w="38100">
          <a:solidFill>
            <a:srgbClr val="0070C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0.59102</cdr:x>
      <cdr:y>0.12331</cdr:y>
    </cdr:from>
    <cdr:to>
      <cdr:x>0.99297</cdr:x>
      <cdr:y>0.19762</cdr:y>
    </cdr:to>
    <cdr:sp macro="" textlink="">
      <cdr:nvSpPr>
        <cdr:cNvPr id="14" name="textruta 1">
          <a:extLst xmlns:a="http://schemas.openxmlformats.org/drawingml/2006/main">
            <a:ext uri="{FF2B5EF4-FFF2-40B4-BE49-F238E27FC236}">
              <a16:creationId xmlns:a16="http://schemas.microsoft.com/office/drawing/2014/main" id="{162354ED-E8D7-7890-18BC-7E8BB8EDCA8A}"/>
            </a:ext>
          </a:extLst>
        </cdr:cNvPr>
        <cdr:cNvSpPr txBox="1"/>
      </cdr:nvSpPr>
      <cdr:spPr>
        <a:xfrm xmlns:a="http://schemas.openxmlformats.org/drawingml/2006/main">
          <a:off x="7205701" y="712033"/>
          <a:ext cx="4900574" cy="42915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500" b="1" kern="1200" dirty="0"/>
            <a:t>Färre hemmaboende** äldre använder olämpliga läkemedel</a:t>
          </a:r>
        </a:p>
        <a:p xmlns:a="http://schemas.openxmlformats.org/drawingml/2006/main">
          <a:r>
            <a:rPr lang="sv-SE" sz="1000" kern="1200" dirty="0"/>
            <a:t>Äldre med läkemedel som bör undvikas, KHS</a:t>
          </a:r>
        </a:p>
      </cdr:txBody>
    </cdr:sp>
  </cdr:relSizeAnchor>
  <cdr:relSizeAnchor xmlns:cdr="http://schemas.openxmlformats.org/drawingml/2006/chartDrawing">
    <cdr:from>
      <cdr:x>0.59102</cdr:x>
      <cdr:y>0.20203</cdr:y>
    </cdr:from>
    <cdr:to>
      <cdr:x>0.99297</cdr:x>
      <cdr:y>0.29252</cdr:y>
    </cdr:to>
    <cdr:sp macro="" textlink="">
      <cdr:nvSpPr>
        <cdr:cNvPr id="15" name="textruta 1">
          <a:extLst xmlns:a="http://schemas.openxmlformats.org/drawingml/2006/main">
            <a:ext uri="{FF2B5EF4-FFF2-40B4-BE49-F238E27FC236}">
              <a16:creationId xmlns:a16="http://schemas.microsoft.com/office/drawing/2014/main" id="{EA397445-FC84-8206-FB89-82F248B31325}"/>
            </a:ext>
          </a:extLst>
        </cdr:cNvPr>
        <cdr:cNvSpPr txBox="1"/>
      </cdr:nvSpPr>
      <cdr:spPr>
        <a:xfrm xmlns:a="http://schemas.openxmlformats.org/drawingml/2006/main">
          <a:off x="7205701" y="1166648"/>
          <a:ext cx="4900574" cy="522524"/>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500" b="1" kern="1200" dirty="0"/>
            <a:t>Fler barn får snabbt besök vid psykisk ohälsa</a:t>
          </a:r>
        </a:p>
        <a:p xmlns:a="http://schemas.openxmlformats.org/drawingml/2006/main">
          <a:r>
            <a:rPr lang="sv-SE" sz="1000" kern="1200" dirty="0"/>
            <a:t>Barn/unga besök vid psykisk ohälsa inom tre dagar***</a:t>
          </a:r>
        </a:p>
      </cdr:txBody>
    </cdr:sp>
  </cdr:relSizeAnchor>
  <cdr:relSizeAnchor xmlns:cdr="http://schemas.openxmlformats.org/drawingml/2006/chartDrawing">
    <cdr:from>
      <cdr:x>0.58946</cdr:x>
      <cdr:y>0.27993</cdr:y>
    </cdr:from>
    <cdr:to>
      <cdr:x>0.99141</cdr:x>
      <cdr:y>0.36345</cdr:y>
    </cdr:to>
    <cdr:sp macro="" textlink="">
      <cdr:nvSpPr>
        <cdr:cNvPr id="16" name="textruta 1">
          <a:extLst xmlns:a="http://schemas.openxmlformats.org/drawingml/2006/main">
            <a:ext uri="{FF2B5EF4-FFF2-40B4-BE49-F238E27FC236}">
              <a16:creationId xmlns:a16="http://schemas.microsoft.com/office/drawing/2014/main" id="{FD0E150E-39F4-A3F5-8800-717AD7B5F5D5}"/>
            </a:ext>
          </a:extLst>
        </cdr:cNvPr>
        <cdr:cNvSpPr txBox="1"/>
      </cdr:nvSpPr>
      <cdr:spPr>
        <a:xfrm xmlns:a="http://schemas.openxmlformats.org/drawingml/2006/main">
          <a:off x="7186651" y="1616487"/>
          <a:ext cx="4900574" cy="48226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500" b="1" kern="1200" dirty="0"/>
            <a:t>Fler får medicinsk bedömning inom tre dagar i primärvården</a:t>
          </a:r>
        </a:p>
        <a:p xmlns:a="http://schemas.openxmlformats.org/drawingml/2006/main">
          <a:r>
            <a:rPr lang="sv-SE" sz="1000" kern="1200" dirty="0"/>
            <a:t>Medicinsk bedömning inom 3 dagar***</a:t>
          </a:r>
        </a:p>
      </cdr:txBody>
    </cdr:sp>
  </cdr:relSizeAnchor>
  <cdr:relSizeAnchor xmlns:cdr="http://schemas.openxmlformats.org/drawingml/2006/chartDrawing">
    <cdr:from>
      <cdr:x>0.58868</cdr:x>
      <cdr:y>0.36129</cdr:y>
    </cdr:from>
    <cdr:to>
      <cdr:x>0.99063</cdr:x>
      <cdr:y>0.44427</cdr:y>
    </cdr:to>
    <cdr:sp macro="" textlink="">
      <cdr:nvSpPr>
        <cdr:cNvPr id="17" name="textruta 1">
          <a:extLst xmlns:a="http://schemas.openxmlformats.org/drawingml/2006/main">
            <a:ext uri="{FF2B5EF4-FFF2-40B4-BE49-F238E27FC236}">
              <a16:creationId xmlns:a16="http://schemas.microsoft.com/office/drawing/2014/main" id="{A318F12C-D7B9-37E7-AE96-089184EEFD32}"/>
            </a:ext>
          </a:extLst>
        </cdr:cNvPr>
        <cdr:cNvSpPr txBox="1"/>
      </cdr:nvSpPr>
      <cdr:spPr>
        <a:xfrm xmlns:a="http://schemas.openxmlformats.org/drawingml/2006/main">
          <a:off x="7177126" y="2086285"/>
          <a:ext cx="4900574" cy="47918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500" b="1" kern="1200" dirty="0"/>
            <a:t>Färre äldre återinskrivs oplanerat på sjukhus</a:t>
          </a:r>
        </a:p>
        <a:p xmlns:a="http://schemas.openxmlformats.org/drawingml/2006/main">
          <a:r>
            <a:rPr lang="sv-SE" sz="1000" kern="1200" dirty="0"/>
            <a:t>Oplanerad återinskrivning bland äldre</a:t>
          </a:r>
        </a:p>
      </cdr:txBody>
    </cdr:sp>
  </cdr:relSizeAnchor>
  <cdr:relSizeAnchor xmlns:cdr="http://schemas.openxmlformats.org/drawingml/2006/chartDrawing">
    <cdr:from>
      <cdr:x>0.58946</cdr:x>
      <cdr:y>0.43933</cdr:y>
    </cdr:from>
    <cdr:to>
      <cdr:x>0.99141</cdr:x>
      <cdr:y>0.51936</cdr:y>
    </cdr:to>
    <cdr:sp macro="" textlink="">
      <cdr:nvSpPr>
        <cdr:cNvPr id="18" name="textruta 1">
          <a:extLst xmlns:a="http://schemas.openxmlformats.org/drawingml/2006/main">
            <a:ext uri="{FF2B5EF4-FFF2-40B4-BE49-F238E27FC236}">
              <a16:creationId xmlns:a16="http://schemas.microsoft.com/office/drawing/2014/main" id="{72F27140-1902-CD20-1A00-AC5F284AE833}"/>
            </a:ext>
          </a:extLst>
        </cdr:cNvPr>
        <cdr:cNvSpPr txBox="1"/>
      </cdr:nvSpPr>
      <cdr:spPr>
        <a:xfrm xmlns:a="http://schemas.openxmlformats.org/drawingml/2006/main">
          <a:off x="7186651" y="2536897"/>
          <a:ext cx="4900574" cy="46214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500" b="1" kern="1200" dirty="0"/>
            <a:t>Fler äldre har en ordinarie läkare</a:t>
          </a:r>
        </a:p>
        <a:p xmlns:a="http://schemas.openxmlformats.org/drawingml/2006/main">
          <a:r>
            <a:rPr lang="sv-SE" sz="1000" kern="1200" dirty="0"/>
            <a:t>Ordinarie läkare för personer 65 år eller äldre</a:t>
          </a:r>
        </a:p>
      </cdr:txBody>
    </cdr:sp>
  </cdr:relSizeAnchor>
  <cdr:relSizeAnchor xmlns:cdr="http://schemas.openxmlformats.org/drawingml/2006/chartDrawing">
    <cdr:from>
      <cdr:x>0.59258</cdr:x>
      <cdr:y>0.53085</cdr:y>
    </cdr:from>
    <cdr:to>
      <cdr:x>0.99453</cdr:x>
      <cdr:y>0.62962</cdr:y>
    </cdr:to>
    <cdr:sp macro="" textlink="">
      <cdr:nvSpPr>
        <cdr:cNvPr id="19" name="textruta 1">
          <a:extLst xmlns:a="http://schemas.openxmlformats.org/drawingml/2006/main">
            <a:ext uri="{FF2B5EF4-FFF2-40B4-BE49-F238E27FC236}">
              <a16:creationId xmlns:a16="http://schemas.microsoft.com/office/drawing/2014/main" id="{15D498CF-DFFF-5C56-D8D6-AA55E882D246}"/>
            </a:ext>
          </a:extLst>
        </cdr:cNvPr>
        <cdr:cNvSpPr txBox="1"/>
      </cdr:nvSpPr>
      <cdr:spPr>
        <a:xfrm xmlns:a="http://schemas.openxmlformats.org/drawingml/2006/main">
          <a:off x="7224751" y="3065395"/>
          <a:ext cx="4900574" cy="570352"/>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500" b="1" kern="1200" dirty="0"/>
            <a:t>Fler har förtroende för hälso- och sjukvården</a:t>
          </a:r>
        </a:p>
        <a:p xmlns:a="http://schemas.openxmlformats.org/drawingml/2006/main">
          <a:r>
            <a:rPr lang="sv-SE" sz="1000" kern="1200" dirty="0"/>
            <a:t>Förtroende för hälso och sjukvården</a:t>
          </a:r>
        </a:p>
      </cdr:txBody>
    </cdr:sp>
  </cdr:relSizeAnchor>
  <cdr:relSizeAnchor xmlns:cdr="http://schemas.openxmlformats.org/drawingml/2006/chartDrawing">
    <cdr:from>
      <cdr:x>0.58946</cdr:x>
      <cdr:y>0.61326</cdr:y>
    </cdr:from>
    <cdr:to>
      <cdr:x>0.99141</cdr:x>
      <cdr:y>0.67695</cdr:y>
    </cdr:to>
    <cdr:sp macro="" textlink="">
      <cdr:nvSpPr>
        <cdr:cNvPr id="20" name="textruta 1">
          <a:extLst xmlns:a="http://schemas.openxmlformats.org/drawingml/2006/main">
            <a:ext uri="{FF2B5EF4-FFF2-40B4-BE49-F238E27FC236}">
              <a16:creationId xmlns:a16="http://schemas.microsoft.com/office/drawing/2014/main" id="{FD19EF7B-ACDA-8138-8893-B000A3ADFA87}"/>
            </a:ext>
          </a:extLst>
        </cdr:cNvPr>
        <cdr:cNvSpPr txBox="1"/>
      </cdr:nvSpPr>
      <cdr:spPr>
        <a:xfrm xmlns:a="http://schemas.openxmlformats.org/drawingml/2006/main">
          <a:off x="7186651" y="3541264"/>
          <a:ext cx="4900574" cy="3677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500" b="1" kern="1200" dirty="0"/>
            <a:t>Personer med kronisk sjukdom träffar oftare samma läkare</a:t>
          </a:r>
        </a:p>
        <a:p xmlns:a="http://schemas.openxmlformats.org/drawingml/2006/main">
          <a:r>
            <a:rPr lang="sv-SE" sz="1000" kern="1200" dirty="0"/>
            <a:t>Kontinuitetsindex primärvårdsläkare, kronisk sjukdom</a:t>
          </a:r>
        </a:p>
      </cdr:txBody>
    </cdr:sp>
  </cdr:relSizeAnchor>
  <cdr:relSizeAnchor xmlns:cdr="http://schemas.openxmlformats.org/drawingml/2006/chartDrawing">
    <cdr:from>
      <cdr:x>0.58789</cdr:x>
      <cdr:y>0.70829</cdr:y>
    </cdr:from>
    <cdr:to>
      <cdr:x>0.98984</cdr:x>
      <cdr:y>0.77198</cdr:y>
    </cdr:to>
    <cdr:sp macro="" textlink="">
      <cdr:nvSpPr>
        <cdr:cNvPr id="21" name="textruta 1">
          <a:extLst xmlns:a="http://schemas.openxmlformats.org/drawingml/2006/main">
            <a:ext uri="{FF2B5EF4-FFF2-40B4-BE49-F238E27FC236}">
              <a16:creationId xmlns:a16="http://schemas.microsoft.com/office/drawing/2014/main" id="{E3C2F90E-0155-AD8A-2D96-98B62A469203}"/>
            </a:ext>
          </a:extLst>
        </cdr:cNvPr>
        <cdr:cNvSpPr txBox="1"/>
      </cdr:nvSpPr>
      <cdr:spPr>
        <a:xfrm xmlns:a="http://schemas.openxmlformats.org/drawingml/2006/main">
          <a:off x="7167601" y="4090033"/>
          <a:ext cx="4900574" cy="3677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500" b="1" kern="1200" dirty="0"/>
            <a:t>Överbeläggningar och utlokaliseringar på sjukhus har minskat </a:t>
          </a:r>
        </a:p>
        <a:p xmlns:a="http://schemas.openxmlformats.org/drawingml/2006/main">
          <a:r>
            <a:rPr lang="sv-SE" sz="1000" kern="1200" dirty="0"/>
            <a:t>Överbeläggningar och utlokaliseringar</a:t>
          </a:r>
        </a:p>
        <a:p xmlns:a="http://schemas.openxmlformats.org/drawingml/2006/main">
          <a:endParaRPr lang="sv-SE" sz="1500" kern="1200" dirty="0"/>
        </a:p>
        <a:p xmlns:a="http://schemas.openxmlformats.org/drawingml/2006/main">
          <a:endParaRPr lang="sv-SE" sz="1500" kern="1200" dirty="0"/>
        </a:p>
      </cdr:txBody>
    </cdr:sp>
  </cdr:relSizeAnchor>
  <cdr:relSizeAnchor xmlns:cdr="http://schemas.openxmlformats.org/drawingml/2006/chartDrawing">
    <cdr:from>
      <cdr:x>0.58868</cdr:x>
      <cdr:y>0.79187</cdr:y>
    </cdr:from>
    <cdr:to>
      <cdr:x>0.99063</cdr:x>
      <cdr:y>0.85556</cdr:y>
    </cdr:to>
    <cdr:sp macro="" textlink="">
      <cdr:nvSpPr>
        <cdr:cNvPr id="22" name="textruta 1">
          <a:extLst xmlns:a="http://schemas.openxmlformats.org/drawingml/2006/main">
            <a:ext uri="{FF2B5EF4-FFF2-40B4-BE49-F238E27FC236}">
              <a16:creationId xmlns:a16="http://schemas.microsoft.com/office/drawing/2014/main" id="{2559FF1D-3DA3-33D8-FBF3-12BECCCF3EE3}"/>
            </a:ext>
          </a:extLst>
        </cdr:cNvPr>
        <cdr:cNvSpPr txBox="1"/>
      </cdr:nvSpPr>
      <cdr:spPr>
        <a:xfrm xmlns:a="http://schemas.openxmlformats.org/drawingml/2006/main">
          <a:off x="7177126" y="4572664"/>
          <a:ext cx="4900574" cy="36778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sv-SE" sz="1400" b="1" kern="1200" dirty="0"/>
            <a:t>Självupplevd möjlighet att träffa läkare på SÄBO har försämrats</a:t>
          </a:r>
        </a:p>
        <a:p xmlns:a="http://schemas.openxmlformats.org/drawingml/2006/main">
          <a:r>
            <a:rPr lang="sv-SE" sz="1000" kern="1200" dirty="0"/>
            <a:t>Möjligheten att träffa läkare vid behov i särskilt boende</a:t>
          </a:r>
        </a:p>
      </cdr:txBody>
    </cdr:sp>
  </cdr:relSizeAnchor>
  <cdr:relSizeAnchor xmlns:cdr="http://schemas.openxmlformats.org/drawingml/2006/chartDrawing">
    <cdr:from>
      <cdr:x>0.55337</cdr:x>
      <cdr:y>0.48271</cdr:y>
    </cdr:from>
    <cdr:to>
      <cdr:x>0.59039</cdr:x>
      <cdr:y>0.48271</cdr:y>
    </cdr:to>
    <cdr:cxnSp macro="">
      <cdr:nvCxnSpPr>
        <cdr:cNvPr id="23" name="Rak koppling 22">
          <a:extLst xmlns:a="http://schemas.openxmlformats.org/drawingml/2006/main">
            <a:ext uri="{FF2B5EF4-FFF2-40B4-BE49-F238E27FC236}">
              <a16:creationId xmlns:a16="http://schemas.microsoft.com/office/drawing/2014/main" id="{FE0428B1-61A5-AB52-53AA-E5A9C492662D}"/>
            </a:ext>
          </a:extLst>
        </cdr:cNvPr>
        <cdr:cNvCxnSpPr/>
      </cdr:nvCxnSpPr>
      <cdr:spPr>
        <a:xfrm xmlns:a="http://schemas.openxmlformats.org/drawingml/2006/main">
          <a:off x="6746687" y="2787434"/>
          <a:ext cx="451348" cy="0"/>
        </a:xfrm>
        <a:prstGeom xmlns:a="http://schemas.openxmlformats.org/drawingml/2006/main" prst="line">
          <a:avLst/>
        </a:prstGeom>
        <a:ln xmlns:a="http://schemas.openxmlformats.org/drawingml/2006/main" w="38100">
          <a:solidFill>
            <a:srgbClr val="FFC000"/>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0.55763</cdr:x>
      <cdr:y>0.56603</cdr:y>
    </cdr:from>
    <cdr:to>
      <cdr:x>0.59464</cdr:x>
      <cdr:y>0.56603</cdr:y>
    </cdr:to>
    <cdr:cxnSp macro="">
      <cdr:nvCxnSpPr>
        <cdr:cNvPr id="24" name="Rak koppling 23">
          <a:extLst xmlns:a="http://schemas.openxmlformats.org/drawingml/2006/main">
            <a:ext uri="{FF2B5EF4-FFF2-40B4-BE49-F238E27FC236}">
              <a16:creationId xmlns:a16="http://schemas.microsoft.com/office/drawing/2014/main" id="{6F244575-6524-9DFD-22F6-4F2A55591741}"/>
            </a:ext>
          </a:extLst>
        </cdr:cNvPr>
        <cdr:cNvCxnSpPr/>
      </cdr:nvCxnSpPr>
      <cdr:spPr>
        <a:xfrm xmlns:a="http://schemas.openxmlformats.org/drawingml/2006/main">
          <a:off x="6798640" y="3268543"/>
          <a:ext cx="451226" cy="0"/>
        </a:xfrm>
        <a:prstGeom xmlns:a="http://schemas.openxmlformats.org/drawingml/2006/main" prst="line">
          <a:avLst/>
        </a:prstGeom>
        <a:ln xmlns:a="http://schemas.openxmlformats.org/drawingml/2006/main" w="38100">
          <a:solidFill>
            <a:srgbClr val="C00000"/>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0.54973</cdr:x>
      <cdr:y>0.64314</cdr:y>
    </cdr:from>
    <cdr:to>
      <cdr:x>0.58674</cdr:x>
      <cdr:y>0.64314</cdr:y>
    </cdr:to>
    <cdr:cxnSp macro="">
      <cdr:nvCxnSpPr>
        <cdr:cNvPr id="25" name="Rak koppling 24">
          <a:extLst xmlns:a="http://schemas.openxmlformats.org/drawingml/2006/main">
            <a:ext uri="{FF2B5EF4-FFF2-40B4-BE49-F238E27FC236}">
              <a16:creationId xmlns:a16="http://schemas.microsoft.com/office/drawing/2014/main" id="{DFFD44F9-A45E-B948-6038-B8560405B62F}"/>
            </a:ext>
          </a:extLst>
        </cdr:cNvPr>
        <cdr:cNvCxnSpPr/>
      </cdr:nvCxnSpPr>
      <cdr:spPr>
        <a:xfrm xmlns:a="http://schemas.openxmlformats.org/drawingml/2006/main">
          <a:off x="6702278" y="3713807"/>
          <a:ext cx="451226" cy="0"/>
        </a:xfrm>
        <a:prstGeom xmlns:a="http://schemas.openxmlformats.org/drawingml/2006/main" prst="line">
          <a:avLst/>
        </a:prstGeom>
        <a:ln xmlns:a="http://schemas.openxmlformats.org/drawingml/2006/main" w="3810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0.55399</cdr:x>
      <cdr:y>0.73794</cdr:y>
    </cdr:from>
    <cdr:to>
      <cdr:x>0.591</cdr:x>
      <cdr:y>0.73794</cdr:y>
    </cdr:to>
    <cdr:cxnSp macro="">
      <cdr:nvCxnSpPr>
        <cdr:cNvPr id="26" name="Rak koppling 25">
          <a:extLst xmlns:a="http://schemas.openxmlformats.org/drawingml/2006/main">
            <a:ext uri="{FF2B5EF4-FFF2-40B4-BE49-F238E27FC236}">
              <a16:creationId xmlns:a16="http://schemas.microsoft.com/office/drawing/2014/main" id="{BB2226E6-8899-20DB-1B5E-B2B198AEA1CD}"/>
            </a:ext>
          </a:extLst>
        </cdr:cNvPr>
        <cdr:cNvCxnSpPr/>
      </cdr:nvCxnSpPr>
      <cdr:spPr>
        <a:xfrm xmlns:a="http://schemas.openxmlformats.org/drawingml/2006/main">
          <a:off x="6754231" y="4261237"/>
          <a:ext cx="451226" cy="0"/>
        </a:xfrm>
        <a:prstGeom xmlns:a="http://schemas.openxmlformats.org/drawingml/2006/main" prst="line">
          <a:avLst/>
        </a:prstGeom>
        <a:ln xmlns:a="http://schemas.openxmlformats.org/drawingml/2006/main" w="38100">
          <a:solidFill>
            <a:schemeClr val="tx1">
              <a:lumMod val="50000"/>
              <a:lumOff val="50000"/>
            </a:schemeClr>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0.55363</cdr:x>
      <cdr:y>0.82342</cdr:y>
    </cdr:from>
    <cdr:to>
      <cdr:x>0.59064</cdr:x>
      <cdr:y>0.82342</cdr:y>
    </cdr:to>
    <cdr:cxnSp macro="">
      <cdr:nvCxnSpPr>
        <cdr:cNvPr id="27" name="Rak koppling 26">
          <a:extLst xmlns:a="http://schemas.openxmlformats.org/drawingml/2006/main">
            <a:ext uri="{FF2B5EF4-FFF2-40B4-BE49-F238E27FC236}">
              <a16:creationId xmlns:a16="http://schemas.microsoft.com/office/drawing/2014/main" id="{DB4A35E7-A4D2-D225-10CB-748170D2EFAB}"/>
            </a:ext>
          </a:extLst>
        </cdr:cNvPr>
        <cdr:cNvCxnSpPr/>
      </cdr:nvCxnSpPr>
      <cdr:spPr>
        <a:xfrm xmlns:a="http://schemas.openxmlformats.org/drawingml/2006/main">
          <a:off x="6749903" y="4754851"/>
          <a:ext cx="451226" cy="0"/>
        </a:xfrm>
        <a:prstGeom xmlns:a="http://schemas.openxmlformats.org/drawingml/2006/main" prst="line">
          <a:avLst/>
        </a:prstGeom>
        <a:ln xmlns:a="http://schemas.openxmlformats.org/drawingml/2006/main" w="38100">
          <a:solidFill>
            <a:schemeClr val="tx2">
              <a:lumMod val="50000"/>
            </a:schemeClr>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cdr:x>
      <cdr:y>0.07832</cdr:y>
    </cdr:from>
    <cdr:to>
      <cdr:x>0.78117</cdr:x>
      <cdr:y>0.17788</cdr:y>
    </cdr:to>
    <cdr:sp macro="" textlink="">
      <cdr:nvSpPr>
        <cdr:cNvPr id="5" name="textruta 4"/>
        <cdr:cNvSpPr txBox="1"/>
      </cdr:nvSpPr>
      <cdr:spPr>
        <a:xfrm xmlns:a="http://schemas.openxmlformats.org/drawingml/2006/main">
          <a:off x="0" y="345831"/>
          <a:ext cx="4642193" cy="4396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A2FAD6F0-DA46-464A-85CE-A559B5CC5DEA}" type="TxLink">
            <a:rPr lang="en-US" sz="1000" b="0" i="0" u="none" strike="noStrike">
              <a:solidFill>
                <a:srgbClr val="000000"/>
              </a:solidFill>
              <a:latin typeface="Century Gothic" panose="020B0502020202020204" pitchFamily="34" charset="0"/>
              <a:cs typeface="Arial"/>
            </a:rPr>
            <a:pPr/>
            <a:t> </a:t>
          </a:fld>
          <a:endParaRPr lang="sv-SE" sz="1000">
            <a:latin typeface="Century Gothic" panose="020B0502020202020204" pitchFamily="34" charset="0"/>
          </a:endParaRPr>
        </a:p>
      </cdr:txBody>
    </cdr:sp>
  </cdr:relSizeAnchor>
  <cdr:relSizeAnchor xmlns:cdr="http://schemas.openxmlformats.org/drawingml/2006/chartDrawing">
    <cdr:from>
      <cdr:x>0</cdr:x>
      <cdr:y>0.8976</cdr:y>
    </cdr:from>
    <cdr:to>
      <cdr:x>0.08333</cdr:x>
      <cdr:y>1</cdr:y>
    </cdr:to>
    <cdr:grpSp>
      <cdr:nvGrpSpPr>
        <cdr:cNvPr id="2" name="Grupp 1">
          <a:extLst xmlns:a="http://schemas.openxmlformats.org/drawingml/2006/main">
            <a:ext uri="{FF2B5EF4-FFF2-40B4-BE49-F238E27FC236}">
              <a16:creationId xmlns:a16="http://schemas.microsoft.com/office/drawing/2014/main" id="{202810E6-9E15-C0CD-AD94-706385614DBD}"/>
            </a:ext>
          </a:extLst>
        </cdr:cNvPr>
        <cdr:cNvGrpSpPr/>
      </cdr:nvGrpSpPr>
      <cdr:grpSpPr>
        <a:xfrm xmlns:a="http://schemas.openxmlformats.org/drawingml/2006/main">
          <a:off x="0" y="4828953"/>
          <a:ext cx="725355" cy="550897"/>
          <a:chOff x="0" y="0"/>
          <a:chExt cx="323125" cy="449851"/>
        </a:xfrm>
      </cdr:grpSpPr>
      <cdr:pic>
        <cdr:nvPicPr>
          <cdr:cNvPr id="3" name="Bildobjekt 2">
            <a:extLst xmlns:a="http://schemas.openxmlformats.org/drawingml/2006/main">
              <a:ext uri="{FF2B5EF4-FFF2-40B4-BE49-F238E27FC236}">
                <a16:creationId xmlns:a16="http://schemas.microsoft.com/office/drawing/2014/main" id="{1247755C-F8D8-3DF4-2CF6-2D3CF38E1B9B}"/>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extLst>
              <a:ext uri="{28A0092B-C50C-407E-A947-70E740481C1C}">
                <a14:useLocalDpi xmlns:a14="http://schemas.microsoft.com/office/drawing/2010/main" val="0"/>
              </a:ext>
            </a:extLst>
          </a:blip>
          <a:stretch xmlns:a="http://schemas.openxmlformats.org/drawingml/2006/main">
            <a:fillRect/>
          </a:stretch>
        </cdr:blipFill>
        <cdr:spPr>
          <a:xfrm xmlns:a="http://schemas.openxmlformats.org/drawingml/2006/main">
            <a:off x="253667" y="0"/>
            <a:ext cx="69458" cy="147429"/>
          </a:xfrm>
          <a:prstGeom xmlns:a="http://schemas.openxmlformats.org/drawingml/2006/main" prst="rect">
            <a:avLst/>
          </a:prstGeom>
        </cdr:spPr>
      </cdr:pic>
      <cdr:sp macro="" textlink="">
        <cdr:nvSpPr>
          <cdr:cNvPr id="4" name="textruta 3">
            <a:extLst xmlns:a="http://schemas.openxmlformats.org/drawingml/2006/main">
              <a:ext uri="{FF2B5EF4-FFF2-40B4-BE49-F238E27FC236}">
                <a16:creationId xmlns:a16="http://schemas.microsoft.com/office/drawing/2014/main" id="{6413AF03-9DD6-6A09-78CF-89108411281C}"/>
              </a:ext>
            </a:extLst>
          </cdr:cNvPr>
          <cdr:cNvSpPr txBox="1"/>
        </cdr:nvSpPr>
        <cdr:spPr>
          <a:xfrm xmlns:a="http://schemas.openxmlformats.org/drawingml/2006/main">
            <a:off x="0" y="107949"/>
            <a:ext cx="262594" cy="341902"/>
          </a:xfrm>
          <a:prstGeom xmlns:a="http://schemas.openxmlformats.org/drawingml/2006/main" prst="rect">
            <a:avLst/>
          </a:prstGeom>
          <a:solidFill xmlns:a="http://schemas.openxmlformats.org/drawingml/2006/main">
            <a:sysClr val="window" lastClr="FFFFFF"/>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endParaRPr lang="sv-SE" sz="1100"/>
          </a:p>
        </cdr:txBody>
      </cdr:sp>
    </cdr:grpSp>
  </cdr:relSizeAnchor>
  <cdr:relSizeAnchor xmlns:cdr="http://schemas.openxmlformats.org/drawingml/2006/chartDrawing">
    <cdr:from>
      <cdr:x>0.83468</cdr:x>
      <cdr:y>0.04958</cdr:y>
    </cdr:from>
    <cdr:to>
      <cdr:x>1</cdr:x>
      <cdr:y>0.95042</cdr:y>
    </cdr:to>
    <cdr:pic>
      <cdr:nvPicPr>
        <cdr:cNvPr id="7" name="Bildobjekt 6">
          <a:extLst xmlns:a="http://schemas.openxmlformats.org/drawingml/2006/main">
            <a:ext uri="{FF2B5EF4-FFF2-40B4-BE49-F238E27FC236}">
              <a16:creationId xmlns:a16="http://schemas.microsoft.com/office/drawing/2014/main" id="{D9B286D4-F766-253A-F558-B9E5694F717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7265566" y="266716"/>
          <a:ext cx="1439047" cy="484641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136"/>
          </a:xfrm>
          <a:prstGeom prst="rect">
            <a:avLst/>
          </a:prstGeom>
        </p:spPr>
        <p:txBody>
          <a:bodyPr vert="horz" lIns="95570" tIns="47785" rIns="95570" bIns="47785"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136"/>
          </a:xfrm>
          <a:prstGeom prst="rect">
            <a:avLst/>
          </a:prstGeom>
        </p:spPr>
        <p:txBody>
          <a:bodyPr vert="horz" lIns="95570" tIns="47785" rIns="95570" bIns="47785" rtlCol="0"/>
          <a:lstStyle>
            <a:lvl1pPr algn="r">
              <a:defRPr sz="1200"/>
            </a:lvl1pPr>
          </a:lstStyle>
          <a:p>
            <a:fld id="{61886C19-94E2-4720-9472-183A061D84FD}" type="datetimeFigureOut">
              <a:rPr lang="sv-SE" smtClean="0"/>
              <a:t>2026-10-16</a:t>
            </a:fld>
            <a:endParaRPr lang="sv-SE"/>
          </a:p>
        </p:txBody>
      </p:sp>
      <p:sp>
        <p:nvSpPr>
          <p:cNvPr id="4" name="Platshållare för bildobjekt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5570" tIns="47785" rIns="95570" bIns="47785" rtlCol="0" anchor="ctr"/>
          <a:lstStyle/>
          <a:p>
            <a:endParaRPr lang="sv-SE"/>
          </a:p>
        </p:txBody>
      </p:sp>
      <p:sp>
        <p:nvSpPr>
          <p:cNvPr id="5" name="Platshållare för anteckningar 4"/>
          <p:cNvSpPr>
            <a:spLocks noGrp="1"/>
          </p:cNvSpPr>
          <p:nvPr>
            <p:ph type="body" sz="quarter" idx="3"/>
          </p:nvPr>
        </p:nvSpPr>
        <p:spPr>
          <a:xfrm>
            <a:off x="679768" y="4777958"/>
            <a:ext cx="5438140" cy="3909239"/>
          </a:xfrm>
          <a:prstGeom prst="rect">
            <a:avLst/>
          </a:prstGeom>
        </p:spPr>
        <p:txBody>
          <a:bodyPr vert="horz" lIns="95570" tIns="47785" rIns="95570" bIns="47785"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30092"/>
            <a:ext cx="2945659" cy="498134"/>
          </a:xfrm>
          <a:prstGeom prst="rect">
            <a:avLst/>
          </a:prstGeom>
        </p:spPr>
        <p:txBody>
          <a:bodyPr vert="horz" lIns="95570" tIns="47785" rIns="95570" bIns="47785"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30092"/>
            <a:ext cx="2945659" cy="498134"/>
          </a:xfrm>
          <a:prstGeom prst="rect">
            <a:avLst/>
          </a:prstGeom>
        </p:spPr>
        <p:txBody>
          <a:bodyPr vert="horz" lIns="95570" tIns="47785" rIns="95570" bIns="47785" rtlCol="0" anchor="b"/>
          <a:lstStyle>
            <a:lvl1pPr algn="r">
              <a:defRPr sz="1200"/>
            </a:lvl1pPr>
          </a:lstStyle>
          <a:p>
            <a:fld id="{40E54027-AC38-4DD9-96F1-3A82DCD4EEC5}" type="slidenum">
              <a:rPr lang="sv-SE" smtClean="0"/>
              <a:t>‹#›</a:t>
            </a:fld>
            <a:endParaRPr lang="sv-SE"/>
          </a:p>
        </p:txBody>
      </p:sp>
    </p:spTree>
    <p:extLst>
      <p:ext uri="{BB962C8B-B14F-4D97-AF65-F5344CB8AC3E}">
        <p14:creationId xmlns:p14="http://schemas.microsoft.com/office/powerpoint/2010/main" val="2453165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Maria</a:t>
            </a:r>
          </a:p>
        </p:txBody>
      </p:sp>
      <p:sp>
        <p:nvSpPr>
          <p:cNvPr id="4" name="Platshållare för bildnummer 3"/>
          <p:cNvSpPr>
            <a:spLocks noGrp="1"/>
          </p:cNvSpPr>
          <p:nvPr>
            <p:ph type="sldNum" sz="quarter" idx="5"/>
          </p:nvPr>
        </p:nvSpPr>
        <p:spPr/>
        <p:txBody>
          <a:bodyPr/>
          <a:lstStyle/>
          <a:p>
            <a:fld id="{40E54027-AC38-4DD9-96F1-3A82DCD4EEC5}" type="slidenum">
              <a:rPr lang="sv-SE" smtClean="0"/>
              <a:t>3</a:t>
            </a:fld>
            <a:endParaRPr lang="sv-SE"/>
          </a:p>
        </p:txBody>
      </p:sp>
    </p:spTree>
    <p:extLst>
      <p:ext uri="{BB962C8B-B14F-4D97-AF65-F5344CB8AC3E}">
        <p14:creationId xmlns:p14="http://schemas.microsoft.com/office/powerpoint/2010/main" val="335446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40E54027-AC38-4DD9-96F1-3A82DCD4EEC5}" type="slidenum">
              <a:rPr lang="sv-SE" smtClean="0"/>
              <a:t>4</a:t>
            </a:fld>
            <a:endParaRPr lang="sv-SE"/>
          </a:p>
        </p:txBody>
      </p:sp>
    </p:spTree>
    <p:extLst>
      <p:ext uri="{BB962C8B-B14F-4D97-AF65-F5344CB8AC3E}">
        <p14:creationId xmlns:p14="http://schemas.microsoft.com/office/powerpoint/2010/main" val="40705068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1948 presenterade Medicinalstyrelsens generaldirektör Axel Höjer ett förslag att Sverige borde satsa på förebyggande vård, vårdcentralen med områdesansvar </a:t>
            </a:r>
          </a:p>
          <a:p>
            <a:endParaRPr lang="sv-SE" dirty="0"/>
          </a:p>
        </p:txBody>
      </p:sp>
      <p:sp>
        <p:nvSpPr>
          <p:cNvPr id="4" name="Platshållare för bildnummer 3"/>
          <p:cNvSpPr>
            <a:spLocks noGrp="1"/>
          </p:cNvSpPr>
          <p:nvPr>
            <p:ph type="sldNum" sz="quarter" idx="5"/>
          </p:nvPr>
        </p:nvSpPr>
        <p:spPr/>
        <p:txBody>
          <a:bodyPr/>
          <a:lstStyle/>
          <a:p>
            <a:fld id="{40E54027-AC38-4DD9-96F1-3A82DCD4EEC5}" type="slidenum">
              <a:rPr lang="sv-SE" smtClean="0"/>
              <a:t>5</a:t>
            </a:fld>
            <a:endParaRPr lang="sv-SE"/>
          </a:p>
        </p:txBody>
      </p:sp>
    </p:spTree>
    <p:extLst>
      <p:ext uri="{BB962C8B-B14F-4D97-AF65-F5344CB8AC3E}">
        <p14:creationId xmlns:p14="http://schemas.microsoft.com/office/powerpoint/2010/main" val="31124202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Varför behöver arbetet med omställningen till en god och nära vård att ske?</a:t>
            </a:r>
          </a:p>
          <a:p>
            <a:endParaRPr lang="sv-SE" dirty="0"/>
          </a:p>
          <a:p>
            <a:r>
              <a:rPr lang="sv-SE" noProof="0" dirty="0"/>
              <a:t>Demografiska utvecklingen – allt fler äldre.</a:t>
            </a:r>
          </a:p>
          <a:p>
            <a:r>
              <a:rPr lang="sv-SE" noProof="0" dirty="0"/>
              <a:t>Nya behov – Fler överlever längre med komplexa hälsobehov.</a:t>
            </a:r>
          </a:p>
          <a:p>
            <a:r>
              <a:rPr lang="sv-SE" noProof="0" dirty="0"/>
              <a:t>Nya förväntningar- Invånare kan och vill ta större ansvar för sin hälsa. </a:t>
            </a:r>
          </a:p>
          <a:p>
            <a:r>
              <a:rPr lang="sv-SE" noProof="0" dirty="0"/>
              <a:t>Teknisk utveckling- mer sjukvård kan göras hemma och på distans</a:t>
            </a:r>
          </a:p>
          <a:p>
            <a:endParaRPr lang="sv-SE" noProof="0" dirty="0"/>
          </a:p>
          <a:p>
            <a:r>
              <a:rPr lang="sv-SE" noProof="0" dirty="0"/>
              <a:t>Instruktionsstyrt uppdrag</a:t>
            </a:r>
          </a:p>
          <a:p>
            <a:endParaRPr lang="sv-SE" dirty="0"/>
          </a:p>
        </p:txBody>
      </p:sp>
      <p:sp>
        <p:nvSpPr>
          <p:cNvPr id="4" name="Platshållare för bildnummer 3"/>
          <p:cNvSpPr>
            <a:spLocks noGrp="1"/>
          </p:cNvSpPr>
          <p:nvPr>
            <p:ph type="sldNum" sz="quarter" idx="5"/>
          </p:nvPr>
        </p:nvSpPr>
        <p:spPr/>
        <p:txBody>
          <a:bodyPr/>
          <a:lstStyle/>
          <a:p>
            <a:fld id="{40E54027-AC38-4DD9-96F1-3A82DCD4EEC5}" type="slidenum">
              <a:rPr lang="sv-SE" smtClean="0"/>
              <a:t>6</a:t>
            </a:fld>
            <a:endParaRPr lang="sv-SE"/>
          </a:p>
        </p:txBody>
      </p:sp>
    </p:spTree>
    <p:extLst>
      <p:ext uri="{BB962C8B-B14F-4D97-AF65-F5344CB8AC3E}">
        <p14:creationId xmlns:p14="http://schemas.microsoft.com/office/powerpoint/2010/main" val="635780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Socialstyrelsens arbete kring nära vård är inriktat på att stärka primärvården men att stärka primärvården går inte att göra utan att omfatta hela systemet – det är viktigt att komma ihåg!</a:t>
            </a:r>
          </a:p>
          <a:p>
            <a:r>
              <a:rPr lang="sv-SE" sz="1200" kern="1200" dirty="0">
                <a:solidFill>
                  <a:schemeClr val="tx1"/>
                </a:solidFill>
                <a:effectLst/>
                <a:latin typeface="+mn-lt"/>
                <a:ea typeface="+mn-ea"/>
                <a:cs typeface="+mn-cs"/>
              </a:rPr>
              <a:t>Det handlar om </a:t>
            </a:r>
            <a:r>
              <a:rPr lang="sv-SE" sz="1200" b="0" kern="1200" dirty="0">
                <a:solidFill>
                  <a:schemeClr val="tx1"/>
                </a:solidFill>
                <a:effectLst/>
                <a:latin typeface="+mn-lt"/>
                <a:ea typeface="+mn-ea"/>
                <a:cs typeface="+mn-cs"/>
              </a:rPr>
              <a:t>en långsiktig förändring av hur hälso- och sjukvården styrs, organiseras och bedrivs – med patientens behov som utgångspunkt</a:t>
            </a:r>
            <a:endParaRPr lang="sv-SE" b="0" dirty="0"/>
          </a:p>
          <a:p>
            <a:endParaRPr lang="sv-SE" b="0" dirty="0"/>
          </a:p>
          <a:p>
            <a:r>
              <a:rPr lang="sv-SE" dirty="0"/>
              <a:t>För att primärvården ska kunna vara den naturliga första instansen att vända sig till behöver hela systemet ses över.</a:t>
            </a:r>
          </a:p>
          <a:p>
            <a:r>
              <a:rPr lang="sv-SE" dirty="0"/>
              <a:t>Om fler söker primärvården och/eller kan vårdas på annan plats än på sjukhus, kommer vi då behöva lika många vårdplatser?</a:t>
            </a:r>
          </a:p>
          <a:p>
            <a:r>
              <a:rPr lang="sv-SE" dirty="0"/>
              <a:t>Om fler ”brygger” byggs upp mellan sjukhus och primärvård, kommer fler patienter kunna vårdas nära och uppleva en ökad kontinuitet?</a:t>
            </a:r>
          </a:p>
          <a:p>
            <a:endParaRPr lang="sv-SE" dirty="0"/>
          </a:p>
        </p:txBody>
      </p:sp>
      <p:sp>
        <p:nvSpPr>
          <p:cNvPr id="4" name="Platshållare för bildnummer 3"/>
          <p:cNvSpPr>
            <a:spLocks noGrp="1"/>
          </p:cNvSpPr>
          <p:nvPr>
            <p:ph type="sldNum" sz="quarter" idx="5"/>
          </p:nvPr>
        </p:nvSpPr>
        <p:spPr/>
        <p:txBody>
          <a:bodyPr/>
          <a:lstStyle/>
          <a:p>
            <a:fld id="{F7846C23-B456-466D-BF75-91CA5DCCCF56}" type="slidenum">
              <a:rPr lang="sv-SE" smtClean="0"/>
              <a:t>7</a:t>
            </a:fld>
            <a:endParaRPr lang="sv-SE"/>
          </a:p>
        </p:txBody>
      </p:sp>
    </p:spTree>
    <p:extLst>
      <p:ext uri="{BB962C8B-B14F-4D97-AF65-F5344CB8AC3E}">
        <p14:creationId xmlns:p14="http://schemas.microsoft.com/office/powerpoint/2010/main" val="1901745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8400C-CAA0-EB7F-4210-F7A21D1202F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9753B5A-2DB1-74DE-3412-517A4169FF4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9ED62AE-3AB7-52EA-B76C-9DD598FC742E}"/>
              </a:ext>
            </a:extLst>
          </p:cNvPr>
          <p:cNvSpPr>
            <a:spLocks noGrp="1"/>
          </p:cNvSpPr>
          <p:nvPr>
            <p:ph type="body" idx="1"/>
          </p:nvPr>
        </p:nvSpPr>
        <p:spPr/>
        <p:txBody>
          <a:bodyPr/>
          <a:lstStyle/>
          <a:p>
            <a:r>
              <a:rPr lang="sv-SE" dirty="0"/>
              <a:t>Det finns många aspekter som samverkar inom myndigheten som helhet men också i samverkan med andra myndigheter och aktörer som tex beredskap, kompetensförsörjning, produktions- och kapacitetsstyrning, vårdkapacitet och samsjuklighet, för att nämna några ex.</a:t>
            </a:r>
          </a:p>
          <a:p>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En avgörande del är att hålla kontinuitet och kontinuitet kan utgöras av flera delar som relationell kontinuitet men också informationskontinuitet, som </a:t>
            </a:r>
            <a:r>
              <a:rPr lang="sv-SE" sz="1200" kern="1200" dirty="0" err="1">
                <a:solidFill>
                  <a:schemeClr val="tx1"/>
                </a:solidFill>
                <a:effectLst/>
                <a:latin typeface="+mn-lt"/>
                <a:ea typeface="+mn-ea"/>
                <a:cs typeface="+mn-cs"/>
              </a:rPr>
              <a:t>bl.a</a:t>
            </a:r>
            <a:r>
              <a:rPr lang="sv-SE" sz="1200" kern="1200" dirty="0">
                <a:solidFill>
                  <a:schemeClr val="tx1"/>
                </a:solidFill>
                <a:effectLst/>
                <a:latin typeface="+mn-lt"/>
                <a:ea typeface="+mn-ea"/>
                <a:cs typeface="+mn-cs"/>
              </a:rPr>
              <a:t> olika produktion system ger stöd för.</a:t>
            </a:r>
            <a:endParaRPr lang="sv-SE" dirty="0"/>
          </a:p>
          <a:p>
            <a:endParaRPr lang="sv-SE" dirty="0"/>
          </a:p>
          <a:p>
            <a:r>
              <a:rPr lang="sv-SE" sz="1200" kern="1200" dirty="0">
                <a:solidFill>
                  <a:schemeClr val="tx1"/>
                </a:solidFill>
                <a:effectLst/>
                <a:latin typeface="+mn-lt"/>
                <a:ea typeface="+mn-ea"/>
                <a:cs typeface="+mn-cs"/>
              </a:rPr>
              <a:t>En starkare primärvård är nödvändig för framtiden (som vi på ett sätt redan lever i), men för att lyckas med omställningen krävs att hela hälso- och sjukvården utvecklas fortlöpande. God och nära vård handlar inte bara om att få vård nära, utan om att få vård som hänger ihop och vårt fokus är att stödja och främja, att ge så goda förutsättningar som möjligt för att det ska kunna fortsätta och kanske med förnyad kraft framöver.</a:t>
            </a:r>
          </a:p>
          <a:p>
            <a:endParaRPr lang="sv-SE" dirty="0"/>
          </a:p>
        </p:txBody>
      </p:sp>
      <p:sp>
        <p:nvSpPr>
          <p:cNvPr id="4" name="Platshållare för bildnummer 3">
            <a:extLst>
              <a:ext uri="{FF2B5EF4-FFF2-40B4-BE49-F238E27FC236}">
                <a16:creationId xmlns:a16="http://schemas.microsoft.com/office/drawing/2014/main" id="{E09CBD47-8639-95F6-83A6-2977420BF617}"/>
              </a:ext>
            </a:extLst>
          </p:cNvPr>
          <p:cNvSpPr>
            <a:spLocks noGrp="1"/>
          </p:cNvSpPr>
          <p:nvPr>
            <p:ph type="sldNum" sz="quarter" idx="5"/>
          </p:nvPr>
        </p:nvSpPr>
        <p:spPr/>
        <p:txBody>
          <a:bodyPr/>
          <a:lstStyle/>
          <a:p>
            <a:fld id="{40E54027-AC38-4DD9-96F1-3A82DCD4EEC5}" type="slidenum">
              <a:rPr lang="sv-SE" smtClean="0"/>
              <a:t>8</a:t>
            </a:fld>
            <a:endParaRPr lang="sv-SE"/>
          </a:p>
        </p:txBody>
      </p:sp>
    </p:spTree>
    <p:extLst>
      <p:ext uri="{BB962C8B-B14F-4D97-AF65-F5344CB8AC3E}">
        <p14:creationId xmlns:p14="http://schemas.microsoft.com/office/powerpoint/2010/main" val="599751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8400C-CAA0-EB7F-4210-F7A21D1202F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9753B5A-2DB1-74DE-3412-517A4169FF4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9ED62AE-3AB7-52EA-B76C-9DD598FC742E}"/>
              </a:ext>
            </a:extLst>
          </p:cNvPr>
          <p:cNvSpPr>
            <a:spLocks noGrp="1"/>
          </p:cNvSpPr>
          <p:nvPr>
            <p:ph type="body" idx="1"/>
          </p:nvPr>
        </p:nvSpPr>
        <p:spPr/>
        <p:txBody>
          <a:bodyPr/>
          <a:lstStyle/>
          <a:p>
            <a:r>
              <a:rPr lang="sv-SE" dirty="0"/>
              <a:t>Personcentrering </a:t>
            </a:r>
          </a:p>
          <a:p>
            <a:r>
              <a:rPr lang="sv-SE" dirty="0"/>
              <a:t>Delaktighet</a:t>
            </a:r>
          </a:p>
          <a:p>
            <a:r>
              <a:rPr lang="sv-SE" dirty="0"/>
              <a:t>Jämlikhet</a:t>
            </a:r>
          </a:p>
        </p:txBody>
      </p:sp>
      <p:sp>
        <p:nvSpPr>
          <p:cNvPr id="4" name="Platshållare för bildnummer 3">
            <a:extLst>
              <a:ext uri="{FF2B5EF4-FFF2-40B4-BE49-F238E27FC236}">
                <a16:creationId xmlns:a16="http://schemas.microsoft.com/office/drawing/2014/main" id="{E09CBD47-8639-95F6-83A6-2977420BF617}"/>
              </a:ext>
            </a:extLst>
          </p:cNvPr>
          <p:cNvSpPr>
            <a:spLocks noGrp="1"/>
          </p:cNvSpPr>
          <p:nvPr>
            <p:ph type="sldNum" sz="quarter" idx="5"/>
          </p:nvPr>
        </p:nvSpPr>
        <p:spPr/>
        <p:txBody>
          <a:bodyPr/>
          <a:lstStyle/>
          <a:p>
            <a:fld id="{40E54027-AC38-4DD9-96F1-3A82DCD4EEC5}" type="slidenum">
              <a:rPr lang="sv-SE" smtClean="0"/>
              <a:t>9</a:t>
            </a:fld>
            <a:endParaRPr lang="sv-SE"/>
          </a:p>
        </p:txBody>
      </p:sp>
    </p:spTree>
    <p:extLst>
      <p:ext uri="{BB962C8B-B14F-4D97-AF65-F5344CB8AC3E}">
        <p14:creationId xmlns:p14="http://schemas.microsoft.com/office/powerpoint/2010/main" val="599751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err="1"/>
              <a:t>Menti</a:t>
            </a:r>
            <a:r>
              <a:rPr lang="sv-SE" dirty="0"/>
              <a:t> </a:t>
            </a:r>
          </a:p>
          <a:p>
            <a:r>
              <a:rPr lang="sv-SE" dirty="0"/>
              <a:t>Stäm av med senaste uppföljningsrapporten.</a:t>
            </a:r>
          </a:p>
          <a:p>
            <a:r>
              <a:rPr lang="sv-SE" dirty="0"/>
              <a:t>Kompetensförsörjningen – utmaningar med detta.</a:t>
            </a:r>
          </a:p>
          <a:p>
            <a:r>
              <a:rPr lang="sv-SE" dirty="0"/>
              <a:t>Omställningen till en god och nära vård omfattar hela systemet.</a:t>
            </a:r>
          </a:p>
          <a:p>
            <a:r>
              <a:rPr lang="sv-SE" dirty="0"/>
              <a:t>Med alla utmaningar kring ex kompetensförsörjningen för att bygga ut primärvården</a:t>
            </a:r>
          </a:p>
          <a:p>
            <a:r>
              <a:rPr lang="sv-SE" dirty="0"/>
              <a:t>Vi styr inte regionerna. Samla gemensamma erfarenheten av hur det går att arbeta med handlingsplanerna. Något annat vi kan göra för att stödja?</a:t>
            </a:r>
          </a:p>
          <a:p>
            <a:r>
              <a:rPr lang="sv-SE" dirty="0"/>
              <a:t>Uppdatera styrande </a:t>
            </a:r>
            <a:r>
              <a:rPr lang="sv-SE" dirty="0" err="1"/>
              <a:t>mateiralet</a:t>
            </a:r>
            <a:r>
              <a:rPr lang="sv-SE" dirty="0"/>
              <a:t> – Meddelandebladet. Det är vad vi kan göra. </a:t>
            </a:r>
          </a:p>
        </p:txBody>
      </p:sp>
      <p:sp>
        <p:nvSpPr>
          <p:cNvPr id="4" name="Platshållare för bildnummer 3"/>
          <p:cNvSpPr>
            <a:spLocks noGrp="1"/>
          </p:cNvSpPr>
          <p:nvPr>
            <p:ph type="sldNum" sz="quarter" idx="5"/>
          </p:nvPr>
        </p:nvSpPr>
        <p:spPr/>
        <p:txBody>
          <a:bodyPr/>
          <a:lstStyle/>
          <a:p>
            <a:fld id="{40E54027-AC38-4DD9-96F1-3A82DCD4EEC5}" type="slidenum">
              <a:rPr lang="sv-SE" smtClean="0"/>
              <a:t>10</a:t>
            </a:fld>
            <a:endParaRPr lang="sv-SE"/>
          </a:p>
        </p:txBody>
      </p:sp>
    </p:spTree>
    <p:extLst>
      <p:ext uri="{BB962C8B-B14F-4D97-AF65-F5344CB8AC3E}">
        <p14:creationId xmlns:p14="http://schemas.microsoft.com/office/powerpoint/2010/main" val="6095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Joakim</a:t>
            </a:r>
          </a:p>
        </p:txBody>
      </p:sp>
      <p:sp>
        <p:nvSpPr>
          <p:cNvPr id="4" name="Platshållare för bildnummer 3"/>
          <p:cNvSpPr>
            <a:spLocks noGrp="1"/>
          </p:cNvSpPr>
          <p:nvPr>
            <p:ph type="sldNum" sz="quarter" idx="5"/>
          </p:nvPr>
        </p:nvSpPr>
        <p:spPr/>
        <p:txBody>
          <a:bodyPr/>
          <a:lstStyle/>
          <a:p>
            <a:fld id="{40E54027-AC38-4DD9-96F1-3A82DCD4EEC5}" type="slidenum">
              <a:rPr lang="sv-SE" smtClean="0"/>
              <a:t>13</a:t>
            </a:fld>
            <a:endParaRPr lang="sv-SE"/>
          </a:p>
        </p:txBody>
      </p:sp>
    </p:spTree>
    <p:extLst>
      <p:ext uri="{BB962C8B-B14F-4D97-AF65-F5344CB8AC3E}">
        <p14:creationId xmlns:p14="http://schemas.microsoft.com/office/powerpoint/2010/main" val="1017078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000000"/>
                </a:solidFill>
                <a:effectLst/>
                <a:uLnTx/>
                <a:uFillTx/>
                <a:latin typeface="Noto Sans"/>
                <a:ea typeface="+mn-ea"/>
                <a:cs typeface="+mn-cs"/>
              </a:rPr>
              <a:t>Minskad påverkbar slutenvård vid kronisk sjukdom jämfört med 2017.</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000000"/>
                </a:solidFill>
                <a:effectLst/>
                <a:uLnTx/>
                <a:uFillTx/>
                <a:latin typeface="Noto Sans"/>
                <a:ea typeface="+mn-ea"/>
                <a:cs typeface="+mn-cs"/>
              </a:rPr>
              <a:t>Minskad användning av läkemedel som bör undvikas bland äldre.</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000000"/>
                </a:solidFill>
                <a:effectLst/>
                <a:uLnTx/>
                <a:uFillTx/>
                <a:latin typeface="Noto Sans"/>
                <a:ea typeface="+mn-ea"/>
                <a:cs typeface="+mn-cs"/>
              </a:rPr>
              <a:t>Något förbättrat kontinuitetsindex för primärvårdsläkare vid kronisk sjukdom.</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000000"/>
                </a:solidFill>
                <a:effectLst/>
                <a:uLnTx/>
                <a:uFillTx/>
                <a:latin typeface="Noto Sans"/>
                <a:ea typeface="+mn-ea"/>
                <a:cs typeface="+mn-cs"/>
              </a:rPr>
              <a:t>Minskade oplanerade återinskrivningar bland äldre.</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000000"/>
                </a:solidFill>
                <a:effectLst/>
                <a:uLnTx/>
                <a:uFillTx/>
                <a:latin typeface="Noto Sans"/>
                <a:ea typeface="+mn-ea"/>
                <a:cs typeface="+mn-cs"/>
              </a:rPr>
              <a:t>Överbeläggningar och utlokaliseringar har förbättrats men är fortsatt på sämre nivåer än 2017.</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000000"/>
                </a:solidFill>
                <a:effectLst/>
                <a:uLnTx/>
                <a:uFillTx/>
                <a:latin typeface="Noto Sans"/>
                <a:ea typeface="+mn-ea"/>
                <a:cs typeface="+mn-cs"/>
              </a:rPr>
              <a:t>Begränsade möjligheter att följa utvecklingen av delaktighet och personcentrering över tid.</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srgbClr val="000000"/>
                </a:solidFill>
                <a:effectLst/>
                <a:uLnTx/>
                <a:uFillTx/>
                <a:latin typeface="Noto Sans"/>
                <a:ea typeface="+mn-ea"/>
                <a:cs typeface="+mn-cs"/>
              </a:rPr>
              <a:t>Förtroendet för hälso- och sjukvården minskade mellan 2024 och 2025.</a:t>
            </a:r>
          </a:p>
          <a:p>
            <a:pPr marL="228600" marR="0" lvl="0" indent="-228600" algn="l" defTabSz="914400" rtl="0" eaLnBrk="1" fontAlgn="auto" latinLnBrk="0" hangingPunct="1">
              <a:lnSpc>
                <a:spcPct val="110000"/>
              </a:lnSpc>
              <a:spcBef>
                <a:spcPts val="1000"/>
              </a:spcBef>
              <a:spcAft>
                <a:spcPts val="0"/>
              </a:spcAft>
              <a:buClrTx/>
              <a:buSzTx/>
              <a:buFont typeface="Arial" panose="020B0604020202020204" pitchFamily="34" charset="0"/>
              <a:buChar char="•"/>
              <a:tabLst/>
              <a:defRPr/>
            </a:pPr>
            <a:endParaRPr kumimoji="0" lang="sv-SE" sz="1600" b="0" i="0" u="none" strike="noStrike" kern="1200" cap="none" spc="0" normalizeH="0" baseline="0" noProof="0" dirty="0">
              <a:ln>
                <a:noFill/>
              </a:ln>
              <a:solidFill>
                <a:srgbClr val="000000"/>
              </a:solidFill>
              <a:effectLst/>
              <a:uLnTx/>
              <a:uFillTx/>
              <a:latin typeface="Noto Sans"/>
              <a:ea typeface="+mn-ea"/>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000000"/>
                </a:solidFill>
                <a:effectLst/>
                <a:uLnTx/>
                <a:uFillTx/>
                <a:latin typeface="Noto Sans"/>
                <a:ea typeface="+mn-ea"/>
                <a:cs typeface="+mn-cs"/>
              </a:rPr>
              <a:t>*** För 2025 exkluderas de regioner som genomgår byte av vårdinformationssystem vilket ofta påverkat rapporteringen.</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sv-SE" sz="1600" b="0" i="0" u="none" strike="noStrike" kern="1200" cap="none" spc="0" normalizeH="0" baseline="0" noProof="0" dirty="0">
                <a:ln>
                  <a:noFill/>
                </a:ln>
                <a:solidFill>
                  <a:srgbClr val="000000"/>
                </a:solidFill>
                <a:effectLst/>
                <a:uLnTx/>
                <a:uFillTx/>
                <a:latin typeface="Noto Sans"/>
                <a:ea typeface="+mn-ea"/>
                <a:cs typeface="+mn-cs"/>
              </a:rPr>
              <a:t>** Bland personer med insatser inom kommunal hälso- och sjukvård (KHS) i ordinärt boende.</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sv-SE" sz="1600" b="0" i="0" u="none" strike="noStrike" kern="1200" cap="none" spc="0" normalizeH="0" baseline="0" noProof="0" dirty="0">
              <a:ln>
                <a:noFill/>
              </a:ln>
              <a:solidFill>
                <a:srgbClr val="000000"/>
              </a:solidFill>
              <a:effectLst/>
              <a:uLnTx/>
              <a:uFillTx/>
              <a:latin typeface="Noto Sans"/>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92B42292-A1E5-4C26-B8C9-C81623732889}" type="slidenum">
              <a:rPr lang="sv-SE" smtClean="0"/>
              <a:t>14</a:t>
            </a:fld>
            <a:endParaRPr lang="sv-SE"/>
          </a:p>
        </p:txBody>
      </p:sp>
    </p:spTree>
    <p:extLst>
      <p:ext uri="{BB962C8B-B14F-4D97-AF65-F5344CB8AC3E}">
        <p14:creationId xmlns:p14="http://schemas.microsoft.com/office/powerpoint/2010/main" val="16965499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dirty="0"/>
              <a:t>14 av 21 regioner att primärvården fått en större budgetandel jämfört med 2024, jämfört med 9 regioner föregående år. </a:t>
            </a:r>
          </a:p>
          <a:p>
            <a:r>
              <a:rPr lang="sv-SE" sz="1200" dirty="0"/>
              <a:t>Alla regioner uppger att de tillsammans med kommunerna i länet etablerat en gemensam struktur, ofta kallat systemledning av kommunerna och regionerna i länen, för arbetet med god och nära vård.</a:t>
            </a:r>
          </a:p>
          <a:p>
            <a:pPr lvl="0"/>
            <a:r>
              <a:rPr lang="sv-SE" sz="1200" dirty="0"/>
              <a:t>Regioner och kommuner beskriver kompetensförsörjningen som avgörande för omställningens genomförande. Brist på allmänläkare försvårar arbetet med fast läkarkontakt, tillgänglighet och kontinuitet.</a:t>
            </a:r>
          </a:p>
          <a:p>
            <a:pPr marL="0" indent="0">
              <a:buNone/>
            </a:pPr>
            <a:endParaRPr lang="sv-SE" sz="1200" b="1" dirty="0"/>
          </a:p>
          <a:p>
            <a:pPr marL="0" indent="0">
              <a:buNone/>
            </a:pPr>
            <a:r>
              <a:rPr lang="sv-SE" sz="1200" b="1" dirty="0"/>
              <a:t>Socialstyrelsens bedömning</a:t>
            </a:r>
          </a:p>
          <a:p>
            <a:r>
              <a:rPr lang="sv-SE" sz="1200" dirty="0"/>
              <a:t>Arbetet med fast läkarkontakt behöver kombineras (ej ersättas) med fasta vårdkontakter inom andra yrkeskategorier och teaminsatser.</a:t>
            </a:r>
          </a:p>
          <a:p>
            <a:r>
              <a:rPr lang="sv-SE" sz="1200" dirty="0"/>
              <a:t>Arbetet med kontinuitet behöver målgruppsanpassas och kalibreras mot olika målgruppers behov, där patienter med komplexa och långvariga vårdbehov särskilt prioriteras.</a:t>
            </a:r>
          </a:p>
          <a:p>
            <a:pPr lvl="0"/>
            <a:r>
              <a:rPr lang="sv-SE" sz="1200" dirty="0"/>
              <a:t>Fasta läkar- och vårdkontakter fortsatt behöver vara ett prioriterat område för regionerna och kommunerna.</a:t>
            </a:r>
          </a:p>
          <a:p>
            <a:endParaRPr lang="sv-SE" sz="1200" dirty="0"/>
          </a:p>
          <a:p>
            <a:endParaRPr lang="sv-SE" sz="1200" dirty="0"/>
          </a:p>
          <a:p>
            <a:r>
              <a:rPr lang="sv-SE" sz="1200" dirty="0"/>
              <a:t>Andelen invånare som har en fast läkarkontakt har ökat men det finns fortsatt en väsentlig skillnad mellan regionernas registreringsgrad och befolkningens egen uppfattning (31 procent)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Fler regioner använder 1177.se för att informera invånarna om fast läkarkontakt men informationen behöver fortsätta utvecklas. Blir intressant att se vad lagändringen som kom 1 juli får för resultat på nästa uppföljning.</a:t>
            </a:r>
          </a:p>
          <a:p>
            <a:r>
              <a:rPr lang="sv-SE" sz="1200" dirty="0"/>
              <a:t>Få kommuner uppger att antalet patienter med fast vårdkontakt ökat</a:t>
            </a:r>
          </a:p>
          <a:p>
            <a:pPr marL="0" indent="0">
              <a:buNone/>
            </a:pPr>
            <a:endParaRPr lang="sv-SE" sz="1200" b="1" dirty="0"/>
          </a:p>
          <a:p>
            <a:pPr marL="0" indent="0">
              <a:buNone/>
            </a:pPr>
            <a:r>
              <a:rPr lang="sv-SE" sz="1200" b="1" dirty="0"/>
              <a:t>Socialstyrelsens bedömning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Arbetet med fast läkarkontakt går framåt men behöver kombineras med fler insatser bland annat med fasta vårdkontakter inom andra yrkeskategorier och teaminsatser. Det är fortsatt viktigt att jobba mot riktvärdet på 1100 patienter per läkare, men bl.a. </a:t>
            </a:r>
            <a:r>
              <a:rPr lang="sv-SE" sz="1200" dirty="0" err="1"/>
              <a:t>pga</a:t>
            </a:r>
            <a:r>
              <a:rPr lang="sv-SE" sz="1200" dirty="0"/>
              <a:t> bristen på allmänläkare ser vi att det behöver kompletteras med andra åtgärder för att öka kontinuiteten. Arbetet med kontinuitet behöver målgruppsanpassas och kalibreras mot olika målgruppers behov, där patienter med komplexa och långvariga vårdbehov särskilt prioriteras. </a:t>
            </a:r>
            <a:r>
              <a:rPr lang="sv-SE" sz="1200" kern="1200" dirty="0">
                <a:solidFill>
                  <a:schemeClr val="tx1"/>
                </a:solidFill>
                <a:effectLst/>
                <a:latin typeface="+mn-lt"/>
                <a:ea typeface="+mn-ea"/>
                <a:cs typeface="+mn-cs"/>
              </a:rPr>
              <a:t>En utvecklad målgruppsanpassning och ett tydligare fokus på både relationell kontinuitet (stabila kontakter) och informationskontinuitet (sammanhållen dokumentation och informationsöverföring) skulle kunna förbättra kontinuiteten.</a:t>
            </a:r>
          </a:p>
          <a:p>
            <a:endParaRPr lang="sv-SE" sz="1200" dirty="0"/>
          </a:p>
          <a:p>
            <a:pPr lvl="0"/>
            <a:r>
              <a:rPr lang="sv-SE" sz="1200" dirty="0"/>
              <a:t>Fasta läkar- och vårdkontakter fortsatt behöver vara ett prioriterat område för regionerna och kommunerna. Uppföljningen visar att insatsen är central inte bara för kontinuitet, utan också för tillgänglighet, delaktighet och personcentrering. </a:t>
            </a:r>
            <a:endParaRPr lang="sv-SE" dirty="0"/>
          </a:p>
          <a:p>
            <a:pPr marL="0" indent="0">
              <a:buNone/>
            </a:pPr>
            <a:endParaRPr lang="sv-SE" sz="1200" b="1" dirty="0"/>
          </a:p>
          <a:p>
            <a:pPr marL="171450" indent="-171450">
              <a:buFont typeface="Arial" panose="020B0604020202020204" pitchFamily="34" charset="0"/>
              <a:buChar char="•"/>
            </a:pPr>
            <a:endParaRPr lang="sv-SE" b="0" dirty="0"/>
          </a:p>
        </p:txBody>
      </p:sp>
      <p:sp>
        <p:nvSpPr>
          <p:cNvPr id="4" name="Platshållare för bildnummer 3"/>
          <p:cNvSpPr>
            <a:spLocks noGrp="1"/>
          </p:cNvSpPr>
          <p:nvPr>
            <p:ph type="sldNum" sz="quarter" idx="5"/>
          </p:nvPr>
        </p:nvSpPr>
        <p:spPr/>
        <p:txBody>
          <a:bodyPr/>
          <a:lstStyle/>
          <a:p>
            <a:fld id="{92B42292-A1E5-4C26-B8C9-C81623732889}" type="slidenum">
              <a:rPr lang="sv-SE" smtClean="0"/>
              <a:t>15</a:t>
            </a:fld>
            <a:endParaRPr lang="sv-SE"/>
          </a:p>
        </p:txBody>
      </p:sp>
    </p:spTree>
    <p:extLst>
      <p:ext uri="{BB962C8B-B14F-4D97-AF65-F5344CB8AC3E}">
        <p14:creationId xmlns:p14="http://schemas.microsoft.com/office/powerpoint/2010/main" val="2252536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7C8F0-FDF8-D076-3B9E-36E1B728A31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93CB341-F31D-EABE-C99B-07CF8BAF159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015619D-FDB9-16F9-2419-3CF664800DD8}"/>
              </a:ext>
            </a:extLst>
          </p:cNvPr>
          <p:cNvSpPr>
            <a:spLocks noGrp="1"/>
          </p:cNvSpPr>
          <p:nvPr>
            <p:ph type="body" idx="1"/>
          </p:nvPr>
        </p:nvSpPr>
        <p:spPr/>
        <p:txBody>
          <a:bodyPr/>
          <a:lstStyle/>
          <a:p>
            <a:pPr marL="0" indent="0">
              <a:buNone/>
            </a:pPr>
            <a:endParaRPr lang="sv-SE" sz="1200" b="1" dirty="0"/>
          </a:p>
          <a:p>
            <a:pPr marL="0" indent="0">
              <a:buNone/>
            </a:pPr>
            <a:r>
              <a:rPr lang="sv-SE" sz="1200" b="1" dirty="0"/>
              <a:t>Socialstyrelsens bedömning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Regionernas och kommunernas arbete med uppföljning och utvärdering sker i varierande omfattning och behöver stärkas och stödjas. Det har vi sett i flera år, det skiljer sig väldigt mycket mellan olika regioner och kommuner, en del ligger i framkant andra jobbar knappt med det. Därför kommer vi att fokusera framåt att stödja regioner och kommuner i deras egna uppföljningar och utvärderingar. Det har kommit fram på flera sätt, bl.a. medskick till SoS och i fördjupningsstudien. Också något vi sett under flera år i uppföljningen. Stöd i att följa upp arbetet med personcentrering och delaktighet önskas.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pPr marL="0" indent="0">
              <a:buNone/>
            </a:pPr>
            <a:r>
              <a:rPr lang="sv-SE" sz="1200" b="1" dirty="0"/>
              <a:t>Socialstyrelsens bedömning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Det har vi sett i flera år, det skiljer sig väldigt mycket mellan olika regioner och kommuner, en del ligger i framkant andra jobbar knappt med det. Därför kommer vi att fokusera framåt att stödja regioner och kommuner i deras egna uppföljningar och utvärderingar. Det har kommit fram på flera sätt, bl.a. medskick till SoS och i fördjupningsstudien. Också något vi sett under flera år i uppföljningen. Stöd i att följa upp arbetet med personcentrering och delaktighet önskas. </a:t>
            </a:r>
          </a:p>
          <a:p>
            <a:endParaRPr lang="sv-SE"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sz="1200" dirty="0"/>
          </a:p>
          <a:p>
            <a:pPr marL="171450" indent="-171450">
              <a:buFont typeface="Arial" panose="020B0604020202020204" pitchFamily="34" charset="0"/>
              <a:buChar char="•"/>
            </a:pPr>
            <a:endParaRPr lang="sv-SE" b="0" dirty="0"/>
          </a:p>
        </p:txBody>
      </p:sp>
      <p:sp>
        <p:nvSpPr>
          <p:cNvPr id="4" name="Platshållare för bildnummer 3">
            <a:extLst>
              <a:ext uri="{FF2B5EF4-FFF2-40B4-BE49-F238E27FC236}">
                <a16:creationId xmlns:a16="http://schemas.microsoft.com/office/drawing/2014/main" id="{B0074ED7-CA96-94F3-18A5-E3CA8AB5C939}"/>
              </a:ext>
            </a:extLst>
          </p:cNvPr>
          <p:cNvSpPr>
            <a:spLocks noGrp="1"/>
          </p:cNvSpPr>
          <p:nvPr>
            <p:ph type="sldNum" sz="quarter" idx="5"/>
          </p:nvPr>
        </p:nvSpPr>
        <p:spPr/>
        <p:txBody>
          <a:bodyPr/>
          <a:lstStyle/>
          <a:p>
            <a:fld id="{92B42292-A1E5-4C26-B8C9-C81623732889}" type="slidenum">
              <a:rPr lang="sv-SE" smtClean="0"/>
              <a:t>16</a:t>
            </a:fld>
            <a:endParaRPr lang="sv-SE"/>
          </a:p>
        </p:txBody>
      </p:sp>
    </p:spTree>
    <p:extLst>
      <p:ext uri="{BB962C8B-B14F-4D97-AF65-F5344CB8AC3E}">
        <p14:creationId xmlns:p14="http://schemas.microsoft.com/office/powerpoint/2010/main" val="752633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Beredskap</a:t>
            </a:r>
          </a:p>
        </p:txBody>
      </p:sp>
      <p:sp>
        <p:nvSpPr>
          <p:cNvPr id="4" name="Platshållare för bildnummer 3"/>
          <p:cNvSpPr>
            <a:spLocks noGrp="1"/>
          </p:cNvSpPr>
          <p:nvPr>
            <p:ph type="sldNum" sz="quarter" idx="5"/>
          </p:nvPr>
        </p:nvSpPr>
        <p:spPr/>
        <p:txBody>
          <a:bodyPr/>
          <a:lstStyle/>
          <a:p>
            <a:fld id="{40E54027-AC38-4DD9-96F1-3A82DCD4EEC5}" type="slidenum">
              <a:rPr lang="sv-SE" smtClean="0"/>
              <a:t>18</a:t>
            </a:fld>
            <a:endParaRPr lang="sv-SE"/>
          </a:p>
        </p:txBody>
      </p:sp>
    </p:spTree>
    <p:extLst>
      <p:ext uri="{BB962C8B-B14F-4D97-AF65-F5344CB8AC3E}">
        <p14:creationId xmlns:p14="http://schemas.microsoft.com/office/powerpoint/2010/main" val="19856458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Kolla Martin och Louise vad som var knas med denna bilden. </a:t>
            </a:r>
          </a:p>
        </p:txBody>
      </p:sp>
      <p:sp>
        <p:nvSpPr>
          <p:cNvPr id="4" name="Platshållare för bildnummer 3"/>
          <p:cNvSpPr>
            <a:spLocks noGrp="1"/>
          </p:cNvSpPr>
          <p:nvPr>
            <p:ph type="sldNum" sz="quarter" idx="5"/>
          </p:nvPr>
        </p:nvSpPr>
        <p:spPr/>
        <p:txBody>
          <a:bodyPr/>
          <a:lstStyle/>
          <a:p>
            <a:fld id="{92B42292-A1E5-4C26-B8C9-C81623732889}" type="slidenum">
              <a:rPr lang="sv-SE" smtClean="0"/>
              <a:t>20</a:t>
            </a:fld>
            <a:endParaRPr lang="sv-SE"/>
          </a:p>
        </p:txBody>
      </p:sp>
    </p:spTree>
    <p:extLst>
      <p:ext uri="{BB962C8B-B14F-4D97-AF65-F5344CB8AC3E}">
        <p14:creationId xmlns:p14="http://schemas.microsoft.com/office/powerpoint/2010/main" val="717689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Maria o Joakim</a:t>
            </a:r>
          </a:p>
        </p:txBody>
      </p:sp>
      <p:sp>
        <p:nvSpPr>
          <p:cNvPr id="4" name="Platshållare för bildnummer 3"/>
          <p:cNvSpPr>
            <a:spLocks noGrp="1"/>
          </p:cNvSpPr>
          <p:nvPr>
            <p:ph type="sldNum" sz="quarter" idx="5"/>
          </p:nvPr>
        </p:nvSpPr>
        <p:spPr/>
        <p:txBody>
          <a:bodyPr/>
          <a:lstStyle/>
          <a:p>
            <a:fld id="{40E54027-AC38-4DD9-96F1-3A82DCD4EEC5}" type="slidenum">
              <a:rPr lang="sv-SE" smtClean="0"/>
              <a:t>21</a:t>
            </a:fld>
            <a:endParaRPr lang="sv-SE"/>
          </a:p>
        </p:txBody>
      </p:sp>
    </p:spTree>
    <p:extLst>
      <p:ext uri="{BB962C8B-B14F-4D97-AF65-F5344CB8AC3E}">
        <p14:creationId xmlns:p14="http://schemas.microsoft.com/office/powerpoint/2010/main" val="2050805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92EFE-F189-C08B-68F1-5F9D6A5AE4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6F50216-955E-5806-37DF-53DA8C0E8EC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C4333F0-C5F6-7E6E-A6EF-681B80C11F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dirty="0"/>
              <a:t>Joakim</a:t>
            </a:r>
          </a:p>
          <a:p>
            <a:endParaRPr lang="sv-SE" sz="1200" dirty="0"/>
          </a:p>
        </p:txBody>
      </p:sp>
      <p:sp>
        <p:nvSpPr>
          <p:cNvPr id="4" name="Platshållare för bildnummer 3">
            <a:extLst>
              <a:ext uri="{FF2B5EF4-FFF2-40B4-BE49-F238E27FC236}">
                <a16:creationId xmlns:a16="http://schemas.microsoft.com/office/drawing/2014/main" id="{307C899A-5A6E-DE08-387B-B36655D66296}"/>
              </a:ext>
            </a:extLst>
          </p:cNvPr>
          <p:cNvSpPr>
            <a:spLocks noGrp="1"/>
          </p:cNvSpPr>
          <p:nvPr>
            <p:ph type="sldNum" sz="quarter" idx="5"/>
          </p:nvPr>
        </p:nvSpPr>
        <p:spPr/>
        <p:txBody>
          <a:bodyPr/>
          <a:lstStyle/>
          <a:p>
            <a:fld id="{92B42292-A1E5-4C26-B8C9-C81623732889}" type="slidenum">
              <a:rPr lang="sv-SE" smtClean="0"/>
              <a:t>22</a:t>
            </a:fld>
            <a:endParaRPr lang="sv-SE"/>
          </a:p>
        </p:txBody>
      </p:sp>
    </p:spTree>
    <p:extLst>
      <p:ext uri="{BB962C8B-B14F-4D97-AF65-F5344CB8AC3E}">
        <p14:creationId xmlns:p14="http://schemas.microsoft.com/office/powerpoint/2010/main" val="26938135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06ED2-9F47-5EBF-5462-CA1A09F78EF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C2C87A8-F17D-28F6-E19E-19997E6EA17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FE1F9D2-A7AF-4EDA-1B4B-9E83A802EA54}"/>
              </a:ext>
            </a:extLst>
          </p:cNvPr>
          <p:cNvSpPr>
            <a:spLocks noGrp="1"/>
          </p:cNvSpPr>
          <p:nvPr>
            <p:ph type="body" idx="1"/>
          </p:nvPr>
        </p:nvSpPr>
        <p:spPr/>
        <p:txBody>
          <a:bodyPr/>
          <a:lstStyle/>
          <a:p>
            <a:r>
              <a:rPr lang="sv-SE" dirty="0"/>
              <a:t>Joakim</a:t>
            </a:r>
          </a:p>
        </p:txBody>
      </p:sp>
      <p:sp>
        <p:nvSpPr>
          <p:cNvPr id="4" name="Platshållare för bildnummer 3">
            <a:extLst>
              <a:ext uri="{FF2B5EF4-FFF2-40B4-BE49-F238E27FC236}">
                <a16:creationId xmlns:a16="http://schemas.microsoft.com/office/drawing/2014/main" id="{3EA56F5F-E0D2-B06F-540B-046207A3ADA8}"/>
              </a:ext>
            </a:extLst>
          </p:cNvPr>
          <p:cNvSpPr>
            <a:spLocks noGrp="1"/>
          </p:cNvSpPr>
          <p:nvPr>
            <p:ph type="sldNum" sz="quarter" idx="5"/>
          </p:nvPr>
        </p:nvSpPr>
        <p:spPr/>
        <p:txBody>
          <a:bodyPr/>
          <a:lstStyle/>
          <a:p>
            <a:fld id="{92B42292-A1E5-4C26-B8C9-C81623732889}" type="slidenum">
              <a:rPr lang="sv-SE" smtClean="0"/>
              <a:t>23</a:t>
            </a:fld>
            <a:endParaRPr lang="sv-SE"/>
          </a:p>
        </p:txBody>
      </p:sp>
    </p:spTree>
    <p:extLst>
      <p:ext uri="{BB962C8B-B14F-4D97-AF65-F5344CB8AC3E}">
        <p14:creationId xmlns:p14="http://schemas.microsoft.com/office/powerpoint/2010/main" val="693557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Joakim</a:t>
            </a:r>
          </a:p>
        </p:txBody>
      </p:sp>
      <p:sp>
        <p:nvSpPr>
          <p:cNvPr id="4" name="Platshållare för bildnummer 3"/>
          <p:cNvSpPr>
            <a:spLocks noGrp="1"/>
          </p:cNvSpPr>
          <p:nvPr>
            <p:ph type="sldNum" sz="quarter" idx="5"/>
          </p:nvPr>
        </p:nvSpPr>
        <p:spPr/>
        <p:txBody>
          <a:bodyPr/>
          <a:lstStyle/>
          <a:p>
            <a:fld id="{40E54027-AC38-4DD9-96F1-3A82DCD4EEC5}" type="slidenum">
              <a:rPr lang="sv-SE" smtClean="0"/>
              <a:t>24</a:t>
            </a:fld>
            <a:endParaRPr lang="sv-SE"/>
          </a:p>
        </p:txBody>
      </p:sp>
    </p:spTree>
    <p:extLst>
      <p:ext uri="{BB962C8B-B14F-4D97-AF65-F5344CB8AC3E}">
        <p14:creationId xmlns:p14="http://schemas.microsoft.com/office/powerpoint/2010/main" val="9506210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Joakim</a:t>
            </a:r>
          </a:p>
          <a:p>
            <a:endParaRPr lang="sv-SE" dirty="0"/>
          </a:p>
          <a:p>
            <a:r>
              <a:rPr lang="sv-SE" dirty="0"/>
              <a:t>Vid jämförelse av patienter vid samma vårdcentral finns ingen statistiskt säkerställd skillnad i kontinuitet mellan patienter med och utan namngiven läkare.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Omkring 30 procent av läkarna vid en vårdcentral har lämnat inom ett år. Bland tillsvidareanställda läkare vid offentliga vårdcentraler är omsättningen omkring 15 procent. På medianvårdcentralen har omkring två tredjedelar av läkarna lämnat inom fem år.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Den är högre vid vårdcentraler med hög arbetsbelastning och i områden med svagare socioekonomiska förutsättningar.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endParaRPr lang="sv-SE" dirty="0"/>
          </a:p>
        </p:txBody>
      </p:sp>
      <p:sp>
        <p:nvSpPr>
          <p:cNvPr id="4" name="Platshållare för bildnummer 3"/>
          <p:cNvSpPr>
            <a:spLocks noGrp="1"/>
          </p:cNvSpPr>
          <p:nvPr>
            <p:ph type="sldNum" sz="quarter" idx="5"/>
          </p:nvPr>
        </p:nvSpPr>
        <p:spPr/>
        <p:txBody>
          <a:bodyPr/>
          <a:lstStyle/>
          <a:p>
            <a:fld id="{40E54027-AC38-4DD9-96F1-3A82DCD4EEC5}" type="slidenum">
              <a:rPr lang="sv-SE" smtClean="0"/>
              <a:t>25</a:t>
            </a:fld>
            <a:endParaRPr lang="sv-SE"/>
          </a:p>
        </p:txBody>
      </p:sp>
    </p:spTree>
    <p:extLst>
      <p:ext uri="{BB962C8B-B14F-4D97-AF65-F5344CB8AC3E}">
        <p14:creationId xmlns:p14="http://schemas.microsoft.com/office/powerpoint/2010/main" val="3686899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Joakim</a:t>
            </a:r>
          </a:p>
          <a:p>
            <a:endParaRPr lang="sv-SE" dirty="0"/>
          </a:p>
          <a:p>
            <a:r>
              <a:rPr lang="sv-SE" dirty="0"/>
              <a:t>Känna sig delaktig och inte utbytbar var en viktig sak som sas i seminariet.</a:t>
            </a:r>
          </a:p>
        </p:txBody>
      </p:sp>
      <p:sp>
        <p:nvSpPr>
          <p:cNvPr id="4" name="Platshållare för bildnummer 3"/>
          <p:cNvSpPr>
            <a:spLocks noGrp="1"/>
          </p:cNvSpPr>
          <p:nvPr>
            <p:ph type="sldNum" sz="quarter" idx="5"/>
          </p:nvPr>
        </p:nvSpPr>
        <p:spPr/>
        <p:txBody>
          <a:bodyPr/>
          <a:lstStyle/>
          <a:p>
            <a:fld id="{40E54027-AC38-4DD9-96F1-3A82DCD4EEC5}" type="slidenum">
              <a:rPr lang="sv-SE" smtClean="0"/>
              <a:t>26</a:t>
            </a:fld>
            <a:endParaRPr lang="sv-SE"/>
          </a:p>
        </p:txBody>
      </p:sp>
    </p:spTree>
    <p:extLst>
      <p:ext uri="{BB962C8B-B14F-4D97-AF65-F5344CB8AC3E}">
        <p14:creationId xmlns:p14="http://schemas.microsoft.com/office/powerpoint/2010/main" val="14104537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Har patienter en tydlig, vald och fungerande läkarkontakt – inte bara en registrerad tilldelning?</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Hur säkerställer vi det?</a:t>
            </a:r>
          </a:p>
          <a:p>
            <a:endParaRPr lang="sv-SE" dirty="0"/>
          </a:p>
        </p:txBody>
      </p:sp>
      <p:sp>
        <p:nvSpPr>
          <p:cNvPr id="4" name="Platshållare för bildnummer 3"/>
          <p:cNvSpPr>
            <a:spLocks noGrp="1"/>
          </p:cNvSpPr>
          <p:nvPr>
            <p:ph type="sldNum" sz="quarter" idx="5"/>
          </p:nvPr>
        </p:nvSpPr>
        <p:spPr/>
        <p:txBody>
          <a:bodyPr/>
          <a:lstStyle/>
          <a:p>
            <a:fld id="{40E54027-AC38-4DD9-96F1-3A82DCD4EEC5}" type="slidenum">
              <a:rPr lang="sv-SE" smtClean="0"/>
              <a:t>29</a:t>
            </a:fld>
            <a:endParaRPr lang="sv-SE"/>
          </a:p>
        </p:txBody>
      </p:sp>
    </p:spTree>
    <p:extLst>
      <p:ext uri="{BB962C8B-B14F-4D97-AF65-F5344CB8AC3E}">
        <p14:creationId xmlns:p14="http://schemas.microsoft.com/office/powerpoint/2010/main" val="23326161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Funktionen behöver stödjas av bemanning, arbetsformer och tydlig information till patienten.</a:t>
            </a:r>
          </a:p>
          <a:p>
            <a:endParaRPr lang="sv-SE" dirty="0"/>
          </a:p>
        </p:txBody>
      </p:sp>
      <p:sp>
        <p:nvSpPr>
          <p:cNvPr id="4" name="Platshållare för bildnummer 3"/>
          <p:cNvSpPr>
            <a:spLocks noGrp="1"/>
          </p:cNvSpPr>
          <p:nvPr>
            <p:ph type="sldNum" sz="quarter" idx="5"/>
          </p:nvPr>
        </p:nvSpPr>
        <p:spPr/>
        <p:txBody>
          <a:bodyPr/>
          <a:lstStyle/>
          <a:p>
            <a:fld id="{40E54027-AC38-4DD9-96F1-3A82DCD4EEC5}" type="slidenum">
              <a:rPr lang="sv-SE" smtClean="0"/>
              <a:t>30</a:t>
            </a:fld>
            <a:endParaRPr lang="sv-SE"/>
          </a:p>
        </p:txBody>
      </p:sp>
    </p:spTree>
    <p:extLst>
      <p:ext uri="{BB962C8B-B14F-4D97-AF65-F5344CB8AC3E}">
        <p14:creationId xmlns:p14="http://schemas.microsoft.com/office/powerpoint/2010/main" val="3798578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Maria</a:t>
            </a:r>
          </a:p>
        </p:txBody>
      </p:sp>
      <p:sp>
        <p:nvSpPr>
          <p:cNvPr id="4" name="Platshållare för bildnummer 3"/>
          <p:cNvSpPr>
            <a:spLocks noGrp="1"/>
          </p:cNvSpPr>
          <p:nvPr>
            <p:ph type="sldNum" sz="quarter" idx="5"/>
          </p:nvPr>
        </p:nvSpPr>
        <p:spPr/>
        <p:txBody>
          <a:bodyPr/>
          <a:lstStyle/>
          <a:p>
            <a:fld id="{40E54027-AC38-4DD9-96F1-3A82DCD4EEC5}" type="slidenum">
              <a:rPr lang="sv-SE" smtClean="0"/>
              <a:t>31</a:t>
            </a:fld>
            <a:endParaRPr lang="sv-SE"/>
          </a:p>
        </p:txBody>
      </p:sp>
    </p:spTree>
    <p:extLst>
      <p:ext uri="{BB962C8B-B14F-4D97-AF65-F5344CB8AC3E}">
        <p14:creationId xmlns:p14="http://schemas.microsoft.com/office/powerpoint/2010/main" val="17065540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Maria</a:t>
            </a:r>
          </a:p>
        </p:txBody>
      </p:sp>
      <p:sp>
        <p:nvSpPr>
          <p:cNvPr id="4" name="Platshållare för bildnummer 3"/>
          <p:cNvSpPr>
            <a:spLocks noGrp="1"/>
          </p:cNvSpPr>
          <p:nvPr>
            <p:ph type="sldNum" sz="quarter" idx="5"/>
          </p:nvPr>
        </p:nvSpPr>
        <p:spPr/>
        <p:txBody>
          <a:bodyPr/>
          <a:lstStyle/>
          <a:p>
            <a:fld id="{40E54027-AC38-4DD9-96F1-3A82DCD4EEC5}" type="slidenum">
              <a:rPr lang="sv-SE" smtClean="0"/>
              <a:t>32</a:t>
            </a:fld>
            <a:endParaRPr lang="sv-SE"/>
          </a:p>
        </p:txBody>
      </p:sp>
    </p:spTree>
    <p:extLst>
      <p:ext uri="{BB962C8B-B14F-4D97-AF65-F5344CB8AC3E}">
        <p14:creationId xmlns:p14="http://schemas.microsoft.com/office/powerpoint/2010/main" val="39338887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Maria</a:t>
            </a:r>
          </a:p>
        </p:txBody>
      </p:sp>
      <p:sp>
        <p:nvSpPr>
          <p:cNvPr id="4" name="Platshållare för bildnummer 3"/>
          <p:cNvSpPr>
            <a:spLocks noGrp="1"/>
          </p:cNvSpPr>
          <p:nvPr>
            <p:ph type="sldNum" sz="quarter" idx="5"/>
          </p:nvPr>
        </p:nvSpPr>
        <p:spPr/>
        <p:txBody>
          <a:bodyPr/>
          <a:lstStyle/>
          <a:p>
            <a:fld id="{40E54027-AC38-4DD9-96F1-3A82DCD4EEC5}" type="slidenum">
              <a:rPr lang="sv-SE" smtClean="0"/>
              <a:t>33</a:t>
            </a:fld>
            <a:endParaRPr lang="sv-SE"/>
          </a:p>
        </p:txBody>
      </p:sp>
    </p:spTree>
    <p:extLst>
      <p:ext uri="{BB962C8B-B14F-4D97-AF65-F5344CB8AC3E}">
        <p14:creationId xmlns:p14="http://schemas.microsoft.com/office/powerpoint/2010/main" val="20460494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Maria</a:t>
            </a:r>
          </a:p>
        </p:txBody>
      </p:sp>
      <p:sp>
        <p:nvSpPr>
          <p:cNvPr id="4" name="Platshållare för bildnummer 3"/>
          <p:cNvSpPr>
            <a:spLocks noGrp="1"/>
          </p:cNvSpPr>
          <p:nvPr>
            <p:ph type="sldNum" sz="quarter" idx="5"/>
          </p:nvPr>
        </p:nvSpPr>
        <p:spPr/>
        <p:txBody>
          <a:bodyPr/>
          <a:lstStyle/>
          <a:p>
            <a:fld id="{40E54027-AC38-4DD9-96F1-3A82DCD4EEC5}" type="slidenum">
              <a:rPr lang="sv-SE" smtClean="0"/>
              <a:t>34</a:t>
            </a:fld>
            <a:endParaRPr lang="sv-SE"/>
          </a:p>
        </p:txBody>
      </p:sp>
    </p:spTree>
    <p:extLst>
      <p:ext uri="{BB962C8B-B14F-4D97-AF65-F5344CB8AC3E}">
        <p14:creationId xmlns:p14="http://schemas.microsoft.com/office/powerpoint/2010/main" val="5294659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solidFill>
                  <a:srgbClr val="123668"/>
                </a:solidFill>
                <a:latin typeface="+mn-lt"/>
              </a:rPr>
              <a:t>Maria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0" dirty="0">
              <a:solidFill>
                <a:srgbClr val="123668"/>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dirty="0">
                <a:solidFill>
                  <a:srgbClr val="123668"/>
                </a:solidFill>
                <a:latin typeface="+mn-lt"/>
              </a:rPr>
              <a:t>Budskap: listning på läkare beskriver en relation i listnings-/administrationsdata; fast läkarkontakt beskriver en kontinuitetsfunktion.</a:t>
            </a:r>
          </a:p>
          <a:p>
            <a:endParaRPr lang="sv-SE" dirty="0"/>
          </a:p>
        </p:txBody>
      </p:sp>
      <p:sp>
        <p:nvSpPr>
          <p:cNvPr id="4" name="Platshållare för bildnummer 3"/>
          <p:cNvSpPr>
            <a:spLocks noGrp="1"/>
          </p:cNvSpPr>
          <p:nvPr>
            <p:ph type="sldNum" sz="quarter" idx="5"/>
          </p:nvPr>
        </p:nvSpPr>
        <p:spPr/>
        <p:txBody>
          <a:bodyPr/>
          <a:lstStyle/>
          <a:p>
            <a:fld id="{40E54027-AC38-4DD9-96F1-3A82DCD4EEC5}" type="slidenum">
              <a:rPr lang="sv-SE" smtClean="0"/>
              <a:t>35</a:t>
            </a:fld>
            <a:endParaRPr lang="sv-SE"/>
          </a:p>
        </p:txBody>
      </p:sp>
    </p:spTree>
    <p:extLst>
      <p:ext uri="{BB962C8B-B14F-4D97-AF65-F5344CB8AC3E}">
        <p14:creationId xmlns:p14="http://schemas.microsoft.com/office/powerpoint/2010/main" val="10604086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Maria</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Obs: regionala och lokala system kan använda begreppen på olika sätt.</a:t>
            </a:r>
          </a:p>
          <a:p>
            <a:endParaRPr lang="sv-SE" dirty="0"/>
          </a:p>
        </p:txBody>
      </p:sp>
      <p:sp>
        <p:nvSpPr>
          <p:cNvPr id="4" name="Platshållare för bildnummer 3"/>
          <p:cNvSpPr>
            <a:spLocks noGrp="1"/>
          </p:cNvSpPr>
          <p:nvPr>
            <p:ph type="sldNum" sz="quarter" idx="5"/>
          </p:nvPr>
        </p:nvSpPr>
        <p:spPr/>
        <p:txBody>
          <a:bodyPr/>
          <a:lstStyle/>
          <a:p>
            <a:fld id="{40E54027-AC38-4DD9-96F1-3A82DCD4EEC5}" type="slidenum">
              <a:rPr lang="sv-SE" smtClean="0"/>
              <a:t>36</a:t>
            </a:fld>
            <a:endParaRPr lang="sv-SE"/>
          </a:p>
        </p:txBody>
      </p:sp>
    </p:spTree>
    <p:extLst>
      <p:ext uri="{BB962C8B-B14F-4D97-AF65-F5344CB8AC3E}">
        <p14:creationId xmlns:p14="http://schemas.microsoft.com/office/powerpoint/2010/main" val="4143907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Joakim</a:t>
            </a:r>
          </a:p>
          <a:p>
            <a:endParaRPr lang="sv-SE" dirty="0"/>
          </a:p>
          <a:p>
            <a:r>
              <a:rPr lang="sv-SE" dirty="0"/>
              <a:t>Statsbidrag:</a:t>
            </a:r>
          </a:p>
          <a:p>
            <a:pPr marL="342900" indent="-342900">
              <a:buFontTx/>
              <a:buChar char="-"/>
            </a:pPr>
            <a:r>
              <a:rPr lang="sv-SE" sz="1200" dirty="0"/>
              <a:t>Utveckla arbetssätt för fast läkarkontakt och teambaserad vård</a:t>
            </a:r>
          </a:p>
          <a:p>
            <a:pPr marL="342900" indent="-342900">
              <a:buFontTx/>
              <a:buChar char="-"/>
            </a:pPr>
            <a:r>
              <a:rPr lang="sv-SE" sz="1200" dirty="0"/>
              <a:t>Förbättra listning </a:t>
            </a:r>
          </a:p>
          <a:p>
            <a:pPr marL="342900" indent="-342900">
              <a:buFontTx/>
              <a:buChar char="-"/>
            </a:pPr>
            <a:r>
              <a:rPr lang="sv-SE" sz="1200" dirty="0"/>
              <a:t>Kompetensförsörjning för att skapa en stabilare bemanning. </a:t>
            </a:r>
          </a:p>
          <a:p>
            <a:pPr marL="342900" indent="-342900">
              <a:buFontTx/>
              <a:buChar char="-"/>
            </a:pPr>
            <a:r>
              <a:rPr lang="sv-SE" sz="1200" dirty="0"/>
              <a:t>Lokala utvecklingsinsatser för att stärka kontinuiteten för patienter med stora och långvariga vårdbehov, särskilt inom psykisk ohälsa och för personer med kroniska sjukdomar. </a:t>
            </a:r>
          </a:p>
          <a:p>
            <a:pPr marL="342900" indent="-342900">
              <a:buFontTx/>
              <a:buChar char="-"/>
            </a:pPr>
            <a:r>
              <a:rPr lang="sv-SE" sz="1200" dirty="0"/>
              <a:t>Strategi för sällsynta sjukdomar</a:t>
            </a:r>
          </a:p>
          <a:p>
            <a:endParaRPr lang="sv-SE" dirty="0"/>
          </a:p>
        </p:txBody>
      </p:sp>
      <p:sp>
        <p:nvSpPr>
          <p:cNvPr id="4" name="Platshållare för bildnummer 3"/>
          <p:cNvSpPr>
            <a:spLocks noGrp="1"/>
          </p:cNvSpPr>
          <p:nvPr>
            <p:ph type="sldNum" sz="quarter" idx="5"/>
          </p:nvPr>
        </p:nvSpPr>
        <p:spPr/>
        <p:txBody>
          <a:bodyPr/>
          <a:lstStyle/>
          <a:p>
            <a:fld id="{40E54027-AC38-4DD9-96F1-3A82DCD4EEC5}" type="slidenum">
              <a:rPr lang="sv-SE" smtClean="0"/>
              <a:t>37</a:t>
            </a:fld>
            <a:endParaRPr lang="sv-SE"/>
          </a:p>
        </p:txBody>
      </p:sp>
    </p:spTree>
    <p:extLst>
      <p:ext uri="{BB962C8B-B14F-4D97-AF65-F5344CB8AC3E}">
        <p14:creationId xmlns:p14="http://schemas.microsoft.com/office/powerpoint/2010/main" val="4230174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AC167-B1A0-9AA0-F476-4F2870AF494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22FD55C-388C-1F20-2380-667604C42DE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5415D00-0B74-FE5E-ADC6-8D06A32B9115}"/>
              </a:ext>
            </a:extLst>
          </p:cNvPr>
          <p:cNvSpPr>
            <a:spLocks noGrp="1"/>
          </p:cNvSpPr>
          <p:nvPr>
            <p:ph type="body" idx="1"/>
          </p:nvPr>
        </p:nvSpPr>
        <p:spPr/>
        <p:txBody>
          <a:bodyPr/>
          <a:lstStyle/>
          <a:p>
            <a:r>
              <a:rPr lang="sv-SE" dirty="0"/>
              <a:t>Joakim</a:t>
            </a:r>
          </a:p>
          <a:p>
            <a:endParaRPr lang="sv-SE" dirty="0"/>
          </a:p>
          <a:p>
            <a:r>
              <a:rPr lang="sv-SE" dirty="0"/>
              <a:t>Lägg till </a:t>
            </a:r>
            <a:r>
              <a:rPr lang="sv-SE" dirty="0" err="1"/>
              <a:t>Defintions</a:t>
            </a:r>
            <a:r>
              <a:rPr lang="sv-SE" dirty="0"/>
              <a:t> lista fast – läkare, vårdkontakt, omsorgskontakt.</a:t>
            </a:r>
          </a:p>
          <a:p>
            <a:r>
              <a:rPr lang="sv-SE" dirty="0"/>
              <a:t>Se tabell Maria. </a:t>
            </a:r>
          </a:p>
        </p:txBody>
      </p:sp>
      <p:sp>
        <p:nvSpPr>
          <p:cNvPr id="4" name="Platshållare för bildnummer 3">
            <a:extLst>
              <a:ext uri="{FF2B5EF4-FFF2-40B4-BE49-F238E27FC236}">
                <a16:creationId xmlns:a16="http://schemas.microsoft.com/office/drawing/2014/main" id="{D2A392DF-B82E-A42E-826D-72E1B0B5F075}"/>
              </a:ext>
            </a:extLst>
          </p:cNvPr>
          <p:cNvSpPr>
            <a:spLocks noGrp="1"/>
          </p:cNvSpPr>
          <p:nvPr>
            <p:ph type="sldNum" sz="quarter" idx="5"/>
          </p:nvPr>
        </p:nvSpPr>
        <p:spPr/>
        <p:txBody>
          <a:bodyPr/>
          <a:lstStyle/>
          <a:p>
            <a:fld id="{40E54027-AC38-4DD9-96F1-3A82DCD4EEC5}" type="slidenum">
              <a:rPr lang="sv-SE" smtClean="0"/>
              <a:t>38</a:t>
            </a:fld>
            <a:endParaRPr lang="sv-SE"/>
          </a:p>
        </p:txBody>
      </p:sp>
    </p:spTree>
    <p:extLst>
      <p:ext uri="{BB962C8B-B14F-4D97-AF65-F5344CB8AC3E}">
        <p14:creationId xmlns:p14="http://schemas.microsoft.com/office/powerpoint/2010/main" val="24583016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Joakim</a:t>
            </a:r>
          </a:p>
        </p:txBody>
      </p:sp>
      <p:sp>
        <p:nvSpPr>
          <p:cNvPr id="4" name="Platshållare för bildnummer 3"/>
          <p:cNvSpPr>
            <a:spLocks noGrp="1"/>
          </p:cNvSpPr>
          <p:nvPr>
            <p:ph type="sldNum" sz="quarter" idx="5"/>
          </p:nvPr>
        </p:nvSpPr>
        <p:spPr/>
        <p:txBody>
          <a:bodyPr/>
          <a:lstStyle/>
          <a:p>
            <a:fld id="{40E54027-AC38-4DD9-96F1-3A82DCD4EEC5}" type="slidenum">
              <a:rPr lang="sv-SE" smtClean="0"/>
              <a:t>39</a:t>
            </a:fld>
            <a:endParaRPr lang="sv-SE"/>
          </a:p>
        </p:txBody>
      </p:sp>
    </p:spTree>
    <p:extLst>
      <p:ext uri="{BB962C8B-B14F-4D97-AF65-F5344CB8AC3E}">
        <p14:creationId xmlns:p14="http://schemas.microsoft.com/office/powerpoint/2010/main" val="1816152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Maria</a:t>
            </a:r>
          </a:p>
        </p:txBody>
      </p:sp>
      <p:sp>
        <p:nvSpPr>
          <p:cNvPr id="4" name="Platshållare för bildnummer 3"/>
          <p:cNvSpPr>
            <a:spLocks noGrp="1"/>
          </p:cNvSpPr>
          <p:nvPr>
            <p:ph type="sldNum" sz="quarter" idx="5"/>
          </p:nvPr>
        </p:nvSpPr>
        <p:spPr/>
        <p:txBody>
          <a:bodyPr/>
          <a:lstStyle/>
          <a:p>
            <a:fld id="{40E54027-AC38-4DD9-96F1-3A82DCD4EEC5}" type="slidenum">
              <a:rPr lang="sv-SE" smtClean="0"/>
              <a:t>40</a:t>
            </a:fld>
            <a:endParaRPr lang="sv-SE"/>
          </a:p>
        </p:txBody>
      </p:sp>
    </p:spTree>
    <p:extLst>
      <p:ext uri="{BB962C8B-B14F-4D97-AF65-F5344CB8AC3E}">
        <p14:creationId xmlns:p14="http://schemas.microsoft.com/office/powerpoint/2010/main" val="1990579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pic>
        <p:nvPicPr>
          <p:cNvPr id="7" name="Bildobjekt 1">
            <a:extLst>
              <a:ext uri="{FF2B5EF4-FFF2-40B4-BE49-F238E27FC236}">
                <a16:creationId xmlns:a16="http://schemas.microsoft.com/office/drawing/2014/main" id="{5DC4C6F0-D240-9B3A-CFE1-283585EF95C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
            <a:ext cx="12192000" cy="6858001"/>
          </a:xfrm>
          <a:prstGeom prst="rect">
            <a:avLst/>
          </a:prstGeom>
          <a:solidFill>
            <a:schemeClr val="accent1"/>
          </a:solidFill>
        </p:spPr>
      </p:pic>
      <p:sp>
        <p:nvSpPr>
          <p:cNvPr id="2" name="Rubrik 1">
            <a:extLst>
              <a:ext uri="{FF2B5EF4-FFF2-40B4-BE49-F238E27FC236}">
                <a16:creationId xmlns:a16="http://schemas.microsoft.com/office/drawing/2014/main" id="{E9178D6E-2078-08E5-BAE6-8DC08A62D72D}"/>
              </a:ext>
            </a:extLst>
          </p:cNvPr>
          <p:cNvSpPr>
            <a:spLocks noGrp="1"/>
          </p:cNvSpPr>
          <p:nvPr>
            <p:ph type="ctrTitle"/>
          </p:nvPr>
        </p:nvSpPr>
        <p:spPr>
          <a:xfrm>
            <a:off x="637200" y="1692000"/>
            <a:ext cx="9180000" cy="2520000"/>
          </a:xfrm>
        </p:spPr>
        <p:txBody>
          <a:bodyPr rIns="0" anchor="b"/>
          <a:lstStyle>
            <a:lvl1pPr algn="l">
              <a:lnSpc>
                <a:spcPct val="100000"/>
              </a:lnSpc>
              <a:defRPr sz="4800" spc="-40" baseline="0">
                <a:solidFill>
                  <a:schemeClr val="bg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EAEAECA3-C0A1-88F4-B211-2BA6D75FC636}"/>
              </a:ext>
            </a:extLst>
          </p:cNvPr>
          <p:cNvSpPr>
            <a:spLocks noGrp="1"/>
          </p:cNvSpPr>
          <p:nvPr>
            <p:ph type="subTitle" idx="1"/>
          </p:nvPr>
        </p:nvSpPr>
        <p:spPr>
          <a:xfrm>
            <a:off x="637199" y="4320000"/>
            <a:ext cx="9180000" cy="1404000"/>
          </a:xfrm>
        </p:spPr>
        <p:txBody>
          <a:bodyPr lIns="0" tIns="72000" rIns="0"/>
          <a:lstStyle>
            <a:lvl1pPr marL="0" indent="0" algn="l">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8" name="Bild 5" descr="Socialstyrelsen logotyp">
            <a:extLst>
              <a:ext uri="{FF2B5EF4-FFF2-40B4-BE49-F238E27FC236}">
                <a16:creationId xmlns:a16="http://schemas.microsoft.com/office/drawing/2014/main" id="{D3F05040-C74E-1D05-78D9-4CDBCBA617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8490" y="620713"/>
            <a:ext cx="2438400" cy="524075"/>
          </a:xfrm>
          <a:prstGeom prst="rect">
            <a:avLst/>
          </a:prstGeom>
        </p:spPr>
      </p:pic>
      <p:sp>
        <p:nvSpPr>
          <p:cNvPr id="5" name="Platshållare för text 4">
            <a:extLst>
              <a:ext uri="{FF2B5EF4-FFF2-40B4-BE49-F238E27FC236}">
                <a16:creationId xmlns:a16="http://schemas.microsoft.com/office/drawing/2014/main" id="{7CEF9954-370C-4CBC-ACFA-B1E148113F14}"/>
              </a:ext>
            </a:extLst>
          </p:cNvPr>
          <p:cNvSpPr>
            <a:spLocks noGrp="1"/>
          </p:cNvSpPr>
          <p:nvPr>
            <p:ph type="body" sz="quarter" idx="10" hasCustomPrompt="1"/>
          </p:nvPr>
        </p:nvSpPr>
        <p:spPr>
          <a:xfrm>
            <a:off x="637199" y="5892800"/>
            <a:ext cx="5220000" cy="360000"/>
          </a:xfrm>
        </p:spPr>
        <p:txBody>
          <a:bodyPr lIns="0" rIns="0" bIns="0" anchor="b" anchorCtr="0"/>
          <a:lstStyle>
            <a:lvl1pPr marL="0" indent="0">
              <a:buNone/>
              <a:defRPr sz="1600">
                <a:solidFill>
                  <a:schemeClr val="bg1"/>
                </a:solidFill>
              </a:defRPr>
            </a:lvl1pPr>
          </a:lstStyle>
          <a:p>
            <a:pPr lvl="0"/>
            <a:r>
              <a:rPr lang="sv-SE"/>
              <a:t>Skapare, datum eller annan information</a:t>
            </a:r>
          </a:p>
        </p:txBody>
      </p:sp>
    </p:spTree>
    <p:extLst>
      <p:ext uri="{BB962C8B-B14F-4D97-AF65-F5344CB8AC3E}">
        <p14:creationId xmlns:p14="http://schemas.microsoft.com/office/powerpoint/2010/main" val="2417418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gens agenda">
    <p:spTree>
      <p:nvGrpSpPr>
        <p:cNvPr id="1" name=""/>
        <p:cNvGrpSpPr/>
        <p:nvPr/>
      </p:nvGrpSpPr>
      <p:grpSpPr>
        <a:xfrm>
          <a:off x="0" y="0"/>
          <a:ext cx="0" cy="0"/>
          <a:chOff x="0" y="0"/>
          <a:chExt cx="0" cy="0"/>
        </a:xfrm>
      </p:grpSpPr>
      <p:sp>
        <p:nvSpPr>
          <p:cNvPr id="7" name="Rektangel 1">
            <a:extLst>
              <a:ext uri="{FF2B5EF4-FFF2-40B4-BE49-F238E27FC236}">
                <a16:creationId xmlns:a16="http://schemas.microsoft.com/office/drawing/2014/main" id="{9DC7BC62-FFDF-BE17-9318-7D2172EFBB80}"/>
              </a:ext>
              <a:ext uri="{C183D7F6-B498-43B3-948B-1728B52AA6E4}">
                <adec:decorative xmlns:adec="http://schemas.microsoft.com/office/drawing/2017/decorative" val="1"/>
              </a:ext>
            </a:extLst>
          </p:cNvPr>
          <p:cNvSpPr/>
          <p:nvPr userDrawn="1"/>
        </p:nvSpPr>
        <p:spPr>
          <a:xfrm>
            <a:off x="0" y="-3175"/>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pc="-40" baseline="0">
              <a:solidFill>
                <a:schemeClr val="bg1"/>
              </a:solidFill>
            </a:endParaRPr>
          </a:p>
        </p:txBody>
      </p:sp>
      <p:sp>
        <p:nvSpPr>
          <p:cNvPr id="2" name="Rubrik 1">
            <a:extLst>
              <a:ext uri="{FF2B5EF4-FFF2-40B4-BE49-F238E27FC236}">
                <a16:creationId xmlns:a16="http://schemas.microsoft.com/office/drawing/2014/main" id="{BF7854F6-D131-B1BF-DCAE-DABC973D846A}"/>
              </a:ext>
            </a:extLst>
          </p:cNvPr>
          <p:cNvSpPr>
            <a:spLocks noGrp="1"/>
          </p:cNvSpPr>
          <p:nvPr>
            <p:ph type="title"/>
          </p:nvPr>
        </p:nvSpPr>
        <p:spPr>
          <a:xfrm>
            <a:off x="636890" y="540000"/>
            <a:ext cx="5459111" cy="2889000"/>
          </a:xfrm>
        </p:spPr>
        <p:txBody>
          <a:bodyPr/>
          <a:lstStyle>
            <a:lvl1pPr>
              <a:defRPr>
                <a:solidFill>
                  <a:schemeClr val="bg1"/>
                </a:solidFill>
              </a:defRPr>
            </a:lvl1pPr>
          </a:lstStyle>
          <a:p>
            <a:r>
              <a:rPr lang="sv-SE"/>
              <a:t>Klicka här för att ändra mall för rubrikformat</a:t>
            </a:r>
          </a:p>
        </p:txBody>
      </p:sp>
      <p:sp>
        <p:nvSpPr>
          <p:cNvPr id="5" name="Platshållare för sidfot 4">
            <a:extLst>
              <a:ext uri="{FF2B5EF4-FFF2-40B4-BE49-F238E27FC236}">
                <a16:creationId xmlns:a16="http://schemas.microsoft.com/office/drawing/2014/main" id="{8F2614B1-4CE7-EEB1-7E09-6933EC11CA9B}"/>
              </a:ext>
            </a:extLst>
          </p:cNvPr>
          <p:cNvSpPr>
            <a:spLocks noGrp="1"/>
          </p:cNvSpPr>
          <p:nvPr>
            <p:ph type="ftr" sz="quarter" idx="11"/>
          </p:nvPr>
        </p:nvSpPr>
        <p:spPr/>
        <p:txBody>
          <a:bodyPr/>
          <a:lstStyle>
            <a:lvl1pPr>
              <a:defRPr>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765989B9-E41B-BD51-904F-F6A6880C9ECA}"/>
              </a:ext>
            </a:extLst>
          </p:cNvPr>
          <p:cNvSpPr>
            <a:spLocks noGrp="1"/>
          </p:cNvSpPr>
          <p:nvPr>
            <p:ph type="sldNum" sz="quarter" idx="12"/>
          </p:nvPr>
        </p:nvSpPr>
        <p:spPr/>
        <p:txBody>
          <a:bodyPr/>
          <a:lstStyle>
            <a:lvl1pPr>
              <a:defRPr>
                <a:solidFill>
                  <a:schemeClr val="bg1"/>
                </a:solidFill>
              </a:defRPr>
            </a:lvl1pPr>
          </a:lstStyle>
          <a:p>
            <a:fld id="{72E6AD8C-8D45-475A-88F1-A1ABBFDF6A1B}" type="slidenum">
              <a:rPr lang="sv-SE" smtClean="0"/>
              <a:pPr/>
              <a:t>‹#›</a:t>
            </a:fld>
            <a:endParaRPr lang="sv-SE"/>
          </a:p>
        </p:txBody>
      </p:sp>
      <p:sp>
        <p:nvSpPr>
          <p:cNvPr id="9" name="Platshållare för text 8">
            <a:extLst>
              <a:ext uri="{FF2B5EF4-FFF2-40B4-BE49-F238E27FC236}">
                <a16:creationId xmlns:a16="http://schemas.microsoft.com/office/drawing/2014/main" id="{247BC5CC-511A-C5C0-4273-7A1AF2941340}"/>
              </a:ext>
            </a:extLst>
          </p:cNvPr>
          <p:cNvSpPr>
            <a:spLocks noGrp="1"/>
          </p:cNvSpPr>
          <p:nvPr>
            <p:ph type="body" sz="quarter" idx="13"/>
          </p:nvPr>
        </p:nvSpPr>
        <p:spPr>
          <a:xfrm>
            <a:off x="6383338" y="540000"/>
            <a:ext cx="5184775" cy="5678238"/>
          </a:xfrm>
        </p:spPr>
        <p:txBody>
          <a:bodyPr/>
          <a:lstStyle>
            <a:lvl1pPr marL="457200" indent="-457200">
              <a:buFont typeface="+mj-lt"/>
              <a:buAutoNum type="arabicPeriod"/>
              <a:defRPr>
                <a:solidFill>
                  <a:schemeClr val="bg1"/>
                </a:solidFill>
              </a:defRPr>
            </a:lvl1pPr>
            <a:lvl2pPr marL="685800" indent="-228600">
              <a:buFont typeface="Arial" panose="020B0604020202020204" pitchFamily="34" charset="0"/>
              <a:buChar char="•"/>
              <a:defRPr sz="2000">
                <a:solidFill>
                  <a:schemeClr val="bg1"/>
                </a:solidFill>
              </a:defRPr>
            </a:lvl2pPr>
            <a:lvl3pPr marL="1143000" indent="-228600">
              <a:buFont typeface="Arial" panose="020B0604020202020204" pitchFamily="34" charset="0"/>
              <a:buChar char="•"/>
              <a:defRPr sz="1800">
                <a:solidFill>
                  <a:schemeClr val="bg1"/>
                </a:solidFill>
              </a:defRPr>
            </a:lvl3pPr>
            <a:lvl4pPr marL="1600200" indent="-228600">
              <a:buFont typeface="Arial" panose="020B0604020202020204" pitchFamily="34" charset="0"/>
              <a:buChar char="•"/>
              <a:defRPr>
                <a:solidFill>
                  <a:schemeClr val="bg1"/>
                </a:solidFill>
              </a:defRPr>
            </a:lvl4pPr>
            <a:lvl5pPr marL="2057400" indent="-228600">
              <a:buFont typeface="Arial" panose="020B0604020202020204" pitchFamily="34" charset="0"/>
              <a:buChar char="•"/>
              <a:defRPr>
                <a:solidFill>
                  <a:schemeClr val="bg1"/>
                </a:solidFill>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pic>
        <p:nvPicPr>
          <p:cNvPr id="10" name="Bild 6" descr="Socialstyrelsen logotyp">
            <a:extLst>
              <a:ext uri="{FF2B5EF4-FFF2-40B4-BE49-F238E27FC236}">
                <a16:creationId xmlns:a16="http://schemas.microsoft.com/office/drawing/2014/main" id="{9CC60EB5-256D-072D-0810-A12B5BA1C23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26800" y="6332400"/>
            <a:ext cx="1440000" cy="309490"/>
          </a:xfrm>
          <a:prstGeom prst="rect">
            <a:avLst/>
          </a:prstGeom>
        </p:spPr>
      </p:pic>
    </p:spTree>
    <p:extLst>
      <p:ext uri="{BB962C8B-B14F-4D97-AF65-F5344CB8AC3E}">
        <p14:creationId xmlns:p14="http://schemas.microsoft.com/office/powerpoint/2010/main" val="1115414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7" name="Rektangel 1">
            <a:extLst>
              <a:ext uri="{FF2B5EF4-FFF2-40B4-BE49-F238E27FC236}">
                <a16:creationId xmlns:a16="http://schemas.microsoft.com/office/drawing/2014/main" id="{A8BC795E-0211-60B3-4FEF-7B5792310DA6}"/>
              </a:ext>
              <a:ext uri="{C183D7F6-B498-43B3-948B-1728B52AA6E4}">
                <adec:decorative xmlns:adec="http://schemas.microsoft.com/office/drawing/2017/decorative" val="1"/>
              </a:ext>
            </a:extLst>
          </p:cNvPr>
          <p:cNvSpPr/>
          <p:nvPr userDrawn="1"/>
        </p:nvSpPr>
        <p:spPr>
          <a:xfrm>
            <a:off x="-7097" y="0"/>
            <a:ext cx="12192000" cy="6858000"/>
          </a:xfrm>
          <a:prstGeom prst="rect">
            <a:avLst/>
          </a:prstGeom>
          <a:solidFill>
            <a:srgbClr val="1138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solidFill>
                <a:schemeClr val="bg1"/>
              </a:solidFill>
            </a:endParaRPr>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637200" y="1691999"/>
            <a:ext cx="8968770" cy="2520000"/>
          </a:xfrm>
        </p:spPr>
        <p:txBody>
          <a:bodyPr rIns="0" anchor="b"/>
          <a:lstStyle>
            <a:lvl1pPr>
              <a:lnSpc>
                <a:spcPct val="100000"/>
              </a:lnSpc>
              <a:defRPr sz="4800" spc="-40" baseline="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04384AE-3851-7BF4-93ED-FF5247D13852}"/>
              </a:ext>
            </a:extLst>
          </p:cNvPr>
          <p:cNvSpPr>
            <a:spLocks noGrp="1"/>
          </p:cNvSpPr>
          <p:nvPr>
            <p:ph type="body" idx="1" hasCustomPrompt="1"/>
          </p:nvPr>
        </p:nvSpPr>
        <p:spPr>
          <a:xfrm>
            <a:off x="637200" y="4333988"/>
            <a:ext cx="9000000" cy="1655763"/>
          </a:xfrm>
        </p:spPr>
        <p:txBody>
          <a:bodyPr lIns="0" tIns="72000" rIns="0"/>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Avsnittsundertitel</a:t>
            </a:r>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bg1"/>
                </a:solidFill>
              </a:defRPr>
            </a:lvl1pPr>
          </a:lstStyle>
          <a:p>
            <a:fld id="{72E6AD8C-8D45-475A-88F1-A1ABBFDF6A1B}" type="slidenum">
              <a:rPr lang="sv-SE" smtClean="0"/>
              <a:pPr/>
              <a:t>‹#›</a:t>
            </a:fld>
            <a:endParaRPr lang="sv-SE"/>
          </a:p>
        </p:txBody>
      </p:sp>
      <p:pic>
        <p:nvPicPr>
          <p:cNvPr id="8" name="Bild 7" descr="Socialstyrelsen logotyp">
            <a:extLst>
              <a:ext uri="{FF2B5EF4-FFF2-40B4-BE49-F238E27FC236}">
                <a16:creationId xmlns:a16="http://schemas.microsoft.com/office/drawing/2014/main" id="{B46BCB16-0BE3-50BE-D90A-CC43197FE0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26800" y="6332400"/>
            <a:ext cx="1440000" cy="309490"/>
          </a:xfrm>
          <a:prstGeom prst="rect">
            <a:avLst/>
          </a:prstGeom>
        </p:spPr>
      </p:pic>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a:lstStyle>
            <a:lvl1pPr>
              <a:defRPr>
                <a:solidFill>
                  <a:schemeClr val="bg1"/>
                </a:solidFill>
              </a:defRPr>
            </a:lvl1pPr>
          </a:lstStyle>
          <a:p>
            <a:r>
              <a:rPr lang="sv-SE"/>
              <a:t>	</a:t>
            </a:r>
          </a:p>
        </p:txBody>
      </p:sp>
    </p:spTree>
    <p:extLst>
      <p:ext uri="{BB962C8B-B14F-4D97-AF65-F5344CB8AC3E}">
        <p14:creationId xmlns:p14="http://schemas.microsoft.com/office/powerpoint/2010/main" val="3316220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vsnittsrubrik numrerad">
    <p:spTree>
      <p:nvGrpSpPr>
        <p:cNvPr id="1" name=""/>
        <p:cNvGrpSpPr/>
        <p:nvPr/>
      </p:nvGrpSpPr>
      <p:grpSpPr>
        <a:xfrm>
          <a:off x="0" y="0"/>
          <a:ext cx="0" cy="0"/>
          <a:chOff x="0" y="0"/>
          <a:chExt cx="0" cy="0"/>
        </a:xfrm>
      </p:grpSpPr>
      <p:sp>
        <p:nvSpPr>
          <p:cNvPr id="4" name="Rektangel 1">
            <a:extLst>
              <a:ext uri="{FF2B5EF4-FFF2-40B4-BE49-F238E27FC236}">
                <a16:creationId xmlns:a16="http://schemas.microsoft.com/office/drawing/2014/main" id="{8EEF72E6-1FD0-2040-A0AD-ADEF7150CCB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637200" y="540000"/>
            <a:ext cx="5199062" cy="2847601"/>
          </a:xfrm>
        </p:spPr>
        <p:txBody>
          <a:bodyPr rIns="0" anchor="t" anchorCtr="0"/>
          <a:lstStyle>
            <a:lvl1pPr>
              <a:lnSpc>
                <a:spcPct val="100000"/>
              </a:lnSpc>
              <a:defRPr sz="4000" spc="-40" baseline="0">
                <a:solidFill>
                  <a:schemeClr val="bg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04384AE-3851-7BF4-93ED-FF5247D13852}"/>
              </a:ext>
            </a:extLst>
          </p:cNvPr>
          <p:cNvSpPr>
            <a:spLocks noGrp="1"/>
          </p:cNvSpPr>
          <p:nvPr>
            <p:ph type="body" idx="1" hasCustomPrompt="1"/>
          </p:nvPr>
        </p:nvSpPr>
        <p:spPr>
          <a:xfrm>
            <a:off x="6100948" y="-828000"/>
            <a:ext cx="6087433" cy="6215551"/>
          </a:xfrm>
        </p:spPr>
        <p:txBody>
          <a:bodyPr/>
          <a:lstStyle>
            <a:lvl1pPr marL="0" indent="0" algn="r">
              <a:buNone/>
              <a:defRPr sz="40000" b="1">
                <a:solidFill>
                  <a:srgbClr val="00385C">
                    <a:alpha val="50000"/>
                  </a:srgb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1</a:t>
            </a:r>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bg1"/>
                </a:solidFill>
              </a:defRPr>
            </a:lvl1pPr>
          </a:lstStyle>
          <a:p>
            <a:fld id="{72E6AD8C-8D45-475A-88F1-A1ABBFDF6A1B}" type="slidenum">
              <a:rPr lang="sv-SE" smtClean="0"/>
              <a:pPr/>
              <a:t>‹#›</a:t>
            </a:fld>
            <a:endParaRPr lang="sv-SE"/>
          </a:p>
        </p:txBody>
      </p:sp>
      <p:pic>
        <p:nvPicPr>
          <p:cNvPr id="8" name="Bild 7" descr="Socialstyrelsen logotyp">
            <a:extLst>
              <a:ext uri="{FF2B5EF4-FFF2-40B4-BE49-F238E27FC236}">
                <a16:creationId xmlns:a16="http://schemas.microsoft.com/office/drawing/2014/main" id="{B46BCB16-0BE3-50BE-D90A-CC43197FE0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26800" y="6332400"/>
            <a:ext cx="1440000" cy="309490"/>
          </a:xfrm>
          <a:prstGeom prst="rect">
            <a:avLst/>
          </a:prstGeom>
        </p:spPr>
      </p:pic>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a:lstStyle>
            <a:lvl1pPr>
              <a:defRPr>
                <a:solidFill>
                  <a:schemeClr val="bg1"/>
                </a:solidFill>
              </a:defRPr>
            </a:lvl1pPr>
          </a:lstStyle>
          <a:p>
            <a:r>
              <a:rPr lang="sv-SE"/>
              <a:t>	</a:t>
            </a:r>
          </a:p>
        </p:txBody>
      </p:sp>
    </p:spTree>
    <p:extLst>
      <p:ext uri="{BB962C8B-B14F-4D97-AF65-F5344CB8AC3E}">
        <p14:creationId xmlns:p14="http://schemas.microsoft.com/office/powerpoint/2010/main" val="23134566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vsnittsrubrik med bakgrunds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E14B9568-7C27-F74D-E439-0E6028288019}"/>
              </a:ext>
            </a:extLst>
          </p:cNvPr>
          <p:cNvSpPr>
            <a:spLocks noGrp="1"/>
          </p:cNvSpPr>
          <p:nvPr>
            <p:ph type="pic" sz="quarter" idx="13" hasCustomPrompt="1"/>
          </p:nvPr>
        </p:nvSpPr>
        <p:spPr>
          <a:xfrm>
            <a:off x="0" y="1"/>
            <a:ext cx="12192000" cy="6857999"/>
          </a:xfrm>
        </p:spPr>
        <p:txBody>
          <a:bodyPr/>
          <a:lstStyle>
            <a:lvl1pPr marL="0" indent="0">
              <a:buNone/>
              <a:defRPr sz="1100">
                <a:solidFill>
                  <a:schemeClr val="accent4"/>
                </a:solidFill>
              </a:defRPr>
            </a:lvl1pPr>
          </a:lstStyle>
          <a:p>
            <a:br>
              <a:rPr lang="sv-SE"/>
            </a:br>
            <a:r>
              <a:rPr lang="sv-SE"/>
              <a:t>	Utfallande bild bakom text – 1) Klicka på vit yta 2) Infoga bild. Kom ihåg att skriva in en alternativtext eller markera som dekorativ.</a:t>
            </a:r>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637200" y="1691999"/>
            <a:ext cx="8968770" cy="2520000"/>
          </a:xfrm>
        </p:spPr>
        <p:txBody>
          <a:bodyPr rIns="0" anchor="b"/>
          <a:lstStyle>
            <a:lvl1pPr>
              <a:lnSpc>
                <a:spcPct val="100000"/>
              </a:lnSpc>
              <a:defRPr sz="4800" spc="-40" baseline="0">
                <a:solidFill>
                  <a:schemeClr val="tx1"/>
                </a:solidFill>
              </a:defRPr>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304384AE-3851-7BF4-93ED-FF5247D13852}"/>
              </a:ext>
            </a:extLst>
          </p:cNvPr>
          <p:cNvSpPr>
            <a:spLocks noGrp="1"/>
          </p:cNvSpPr>
          <p:nvPr>
            <p:ph type="body" idx="1" hasCustomPrompt="1"/>
          </p:nvPr>
        </p:nvSpPr>
        <p:spPr>
          <a:xfrm>
            <a:off x="637200" y="4333988"/>
            <a:ext cx="9000000" cy="1655763"/>
          </a:xfrm>
        </p:spPr>
        <p:txBody>
          <a:bodyPr lIns="0" tIns="72000" rIns="0"/>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Avsnittsundertitel</a:t>
            </a:r>
          </a:p>
        </p:txBody>
      </p:sp>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lIns="90000" tIns="46800"/>
          <a:lstStyle>
            <a:lvl1pPr>
              <a:defRPr>
                <a:solidFill>
                  <a:schemeClr val="tx1"/>
                </a:solidFill>
              </a:defRPr>
            </a:lvl1pPr>
          </a:lstStyle>
          <a:p>
            <a:r>
              <a:rPr lang="sv-SE"/>
              <a:t>	</a:t>
            </a:r>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tx1"/>
                </a:solidFill>
              </a:defRPr>
            </a:lvl1pPr>
          </a:lstStyle>
          <a:p>
            <a:fld id="{72E6AD8C-8D45-475A-88F1-A1ABBFDF6A1B}" type="slidenum">
              <a:rPr lang="sv-SE" smtClean="0"/>
              <a:pPr/>
              <a:t>‹#›</a:t>
            </a:fld>
            <a:endParaRPr lang="sv-SE"/>
          </a:p>
        </p:txBody>
      </p:sp>
    </p:spTree>
    <p:extLst>
      <p:ext uri="{BB962C8B-B14F-4D97-AF65-F5344CB8AC3E}">
        <p14:creationId xmlns:p14="http://schemas.microsoft.com/office/powerpoint/2010/main" val="2757708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rIns="0"/>
          <a:lstStyle/>
          <a:p>
            <a:r>
              <a:rPr lang="sv-SE"/>
              <a:t>Klicka här för att ändra mall för rubrikformat</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6575144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9720000" cy="1080000"/>
          </a:xfrm>
        </p:spPr>
        <p:txBody>
          <a:bodyPr rIns="0"/>
          <a:lstStyle/>
          <a:p>
            <a:r>
              <a:rPr lang="sv-SE"/>
              <a:t>Klicka här för att ändra mall för rubrikformat</a:t>
            </a:r>
          </a:p>
        </p:txBody>
      </p:sp>
      <p:sp>
        <p:nvSpPr>
          <p:cNvPr id="6" name="Platshållare för text 5">
            <a:extLst>
              <a:ext uri="{FF2B5EF4-FFF2-40B4-BE49-F238E27FC236}">
                <a16:creationId xmlns:a16="http://schemas.microsoft.com/office/drawing/2014/main" id="{F2BE7BE2-043A-8F86-E133-CBC0667ED849}"/>
              </a:ext>
            </a:extLst>
          </p:cNvPr>
          <p:cNvSpPr>
            <a:spLocks noGrp="1"/>
          </p:cNvSpPr>
          <p:nvPr>
            <p:ph type="body" sz="quarter" idx="13" hasCustomPrompt="1"/>
          </p:nvPr>
        </p:nvSpPr>
        <p:spPr>
          <a:xfrm>
            <a:off x="636044" y="1634399"/>
            <a:ext cx="6840000" cy="4583838"/>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5285216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unktlis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a:lstStyle/>
          <a:p>
            <a:r>
              <a:rPr lang="sv-SE"/>
              <a:t>Klicka här för att ändra mall för rubrikformat</a:t>
            </a:r>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6045" y="1634400"/>
            <a:ext cx="6840000" cy="4583838"/>
          </a:xfrm>
        </p:spPr>
        <p:txBody>
          <a:bodyPr lIns="0" rIns="0"/>
          <a:lstStyle>
            <a:lvl2pPr>
              <a:defRPr sz="2000"/>
            </a:lvl2pPr>
            <a:lvl3pPr>
              <a:defRPr sz="1800"/>
            </a:lvl3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28109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Numrerad lis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a:lstStyle/>
          <a:p>
            <a:r>
              <a:rPr lang="sv-SE"/>
              <a:t>Klicka här för att ändra mall för rubrikformat</a:t>
            </a:r>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6045" y="1634400"/>
            <a:ext cx="6840000" cy="4583838"/>
          </a:xfrm>
        </p:spPr>
        <p:txBody>
          <a:bodyPr lIns="0" rIns="0"/>
          <a:lstStyle>
            <a:lvl1pPr marL="457200" indent="-457200">
              <a:buFont typeface="+mj-lt"/>
              <a:buAutoNum type="arabicPeriod"/>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2096021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2-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9720000" cy="1080000"/>
          </a:xfrm>
        </p:spPr>
        <p:txBody>
          <a:bodyPr/>
          <a:lstStyle/>
          <a:p>
            <a:r>
              <a:rPr lang="sv-SE"/>
              <a:t>Klicka här för att ändra mall för rubrikformat</a:t>
            </a:r>
          </a:p>
        </p:txBody>
      </p:sp>
      <p:sp>
        <p:nvSpPr>
          <p:cNvPr id="6" name="Platshållare för text 5">
            <a:extLst>
              <a:ext uri="{FF2B5EF4-FFF2-40B4-BE49-F238E27FC236}">
                <a16:creationId xmlns:a16="http://schemas.microsoft.com/office/drawing/2014/main" id="{F2BE7BE2-043A-8F86-E133-CBC0667ED849}"/>
              </a:ext>
            </a:extLst>
          </p:cNvPr>
          <p:cNvSpPr>
            <a:spLocks noGrp="1"/>
          </p:cNvSpPr>
          <p:nvPr>
            <p:ph type="body" sz="quarter" idx="13" hasCustomPrompt="1"/>
          </p:nvPr>
        </p:nvSpPr>
        <p:spPr>
          <a:xfrm>
            <a:off x="637201" y="1634400"/>
            <a:ext cx="5157600" cy="4583838"/>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p:txBody>
      </p:sp>
      <p:sp>
        <p:nvSpPr>
          <p:cNvPr id="3" name="Platshållare för text 5">
            <a:extLst>
              <a:ext uri="{FF2B5EF4-FFF2-40B4-BE49-F238E27FC236}">
                <a16:creationId xmlns:a16="http://schemas.microsoft.com/office/drawing/2014/main" id="{A489BFAB-1838-E3DA-3086-31955668D094}"/>
              </a:ext>
            </a:extLst>
          </p:cNvPr>
          <p:cNvSpPr>
            <a:spLocks noGrp="1"/>
          </p:cNvSpPr>
          <p:nvPr>
            <p:ph type="body" sz="quarter" idx="14" hasCustomPrompt="1"/>
          </p:nvPr>
        </p:nvSpPr>
        <p:spPr>
          <a:xfrm>
            <a:off x="6397201" y="1634400"/>
            <a:ext cx="5157600" cy="4583838"/>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2441554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unktlista 2-spal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a:lstStyle/>
          <a:p>
            <a:r>
              <a:rPr lang="sv-SE"/>
              <a:t>Klicka här för att ändra mall för rubrikformat</a:t>
            </a:r>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7201" y="1634401"/>
            <a:ext cx="5171462" cy="4574671"/>
          </a:xfrm>
        </p:spPr>
        <p:txBody>
          <a:bodyPr lIns="0" rIns="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text 5">
            <a:extLst>
              <a:ext uri="{FF2B5EF4-FFF2-40B4-BE49-F238E27FC236}">
                <a16:creationId xmlns:a16="http://schemas.microsoft.com/office/drawing/2014/main" id="{56960885-E329-5FCA-2677-EAF2C56F909A}"/>
              </a:ext>
            </a:extLst>
          </p:cNvPr>
          <p:cNvSpPr>
            <a:spLocks noGrp="1"/>
          </p:cNvSpPr>
          <p:nvPr>
            <p:ph type="body" sz="quarter" idx="14" hasCustomPrompt="1"/>
          </p:nvPr>
        </p:nvSpPr>
        <p:spPr>
          <a:xfrm>
            <a:off x="6383340" y="1634400"/>
            <a:ext cx="5184774" cy="4583838"/>
          </a:xfrm>
        </p:spPr>
        <p:txBody>
          <a:bodyPr lIns="0" rIns="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1825887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umrerad lista 2-spalt ">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p:txBody>
          <a:bodyPr/>
          <a:lstStyle/>
          <a:p>
            <a:r>
              <a:rPr lang="sv-SE"/>
              <a:t>Klicka här för att ändra mall för rubrikformat</a:t>
            </a:r>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7200" y="1634401"/>
            <a:ext cx="5171462" cy="4583838"/>
          </a:xfrm>
        </p:spPr>
        <p:txBody>
          <a:bodyPr lIns="0" rIns="0"/>
          <a:lstStyle>
            <a:lvl1pPr marL="457200" indent="-457200">
              <a:buFont typeface="+mj-lt"/>
              <a:buAutoNum type="arabicPeriod"/>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text 5">
            <a:extLst>
              <a:ext uri="{FF2B5EF4-FFF2-40B4-BE49-F238E27FC236}">
                <a16:creationId xmlns:a16="http://schemas.microsoft.com/office/drawing/2014/main" id="{8B2DEFEC-B058-47C3-04B8-57A68B197040}"/>
              </a:ext>
            </a:extLst>
          </p:cNvPr>
          <p:cNvSpPr>
            <a:spLocks noGrp="1"/>
          </p:cNvSpPr>
          <p:nvPr>
            <p:ph type="body" sz="quarter" idx="14" hasCustomPrompt="1"/>
          </p:nvPr>
        </p:nvSpPr>
        <p:spPr>
          <a:xfrm>
            <a:off x="6383340" y="1634401"/>
            <a:ext cx="5171461" cy="4583838"/>
          </a:xfrm>
        </p:spPr>
        <p:txBody>
          <a:bodyPr lIns="0" rIns="0"/>
          <a:lstStyle>
            <a:lvl1pPr marL="457200" indent="-457200">
              <a:buFont typeface="+mj-lt"/>
              <a:buAutoNum type="arabicPeriod"/>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536570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bild 1/3">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52EFB50B-C8C2-AB32-73B8-5A65AF0BEF80}"/>
              </a:ext>
            </a:extLst>
          </p:cNvPr>
          <p:cNvSpPr>
            <a:spLocks noGrp="1"/>
          </p:cNvSpPr>
          <p:nvPr>
            <p:ph type="pic" sz="quarter" idx="14" hasCustomPrompt="1"/>
          </p:nvPr>
        </p:nvSpPr>
        <p:spPr>
          <a:xfrm>
            <a:off x="8077201" y="0"/>
            <a:ext cx="4114800" cy="6858000"/>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a:br>
            <a:r>
              <a:rPr lang="sv-SE"/>
              <a:t>Markera bildplatshållaren (den här rutan), klicka inte på ikonen. Infoga en bild. Kom ihåg att skriva in en alternativtext eller markera som dekorativ.</a:t>
            </a:r>
          </a:p>
          <a:p>
            <a:endParaRPr lang="sv-SE"/>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8" y="540000"/>
            <a:ext cx="7020000" cy="1080000"/>
          </a:xfrm>
        </p:spPr>
        <p:txBody>
          <a:bodyPr/>
          <a:lstStyle/>
          <a:p>
            <a:r>
              <a:rPr lang="sv-SE"/>
              <a:t>Klicka här för att ändra mall för rubrikformat</a:t>
            </a:r>
          </a:p>
        </p:txBody>
      </p:sp>
      <p:sp>
        <p:nvSpPr>
          <p:cNvPr id="6" name="Platshållare för text 5">
            <a:extLst>
              <a:ext uri="{FF2B5EF4-FFF2-40B4-BE49-F238E27FC236}">
                <a16:creationId xmlns:a16="http://schemas.microsoft.com/office/drawing/2014/main" id="{F2BE7BE2-043A-8F86-E133-CBC0667ED849}"/>
              </a:ext>
            </a:extLst>
          </p:cNvPr>
          <p:cNvSpPr>
            <a:spLocks noGrp="1"/>
          </p:cNvSpPr>
          <p:nvPr>
            <p:ph type="body" sz="quarter" idx="13" hasCustomPrompt="1"/>
          </p:nvPr>
        </p:nvSpPr>
        <p:spPr>
          <a:xfrm>
            <a:off x="637200" y="1634400"/>
            <a:ext cx="7020000" cy="4582800"/>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6572800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nktlista, bild 1/3">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52EFB50B-C8C2-AB32-73B8-5A65AF0BEF80}"/>
              </a:ext>
            </a:extLst>
          </p:cNvPr>
          <p:cNvSpPr>
            <a:spLocks noGrp="1"/>
          </p:cNvSpPr>
          <p:nvPr>
            <p:ph type="pic" sz="quarter" idx="14" hasCustomPrompt="1"/>
          </p:nvPr>
        </p:nvSpPr>
        <p:spPr>
          <a:xfrm>
            <a:off x="8077201" y="0"/>
            <a:ext cx="4114800" cy="6858000"/>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a:br>
            <a:r>
              <a:rPr lang="sv-SE"/>
              <a:t>Markera bildplatshållaren (den här rutan), klicka inte på ikonen. Infoga en bild. Kom ihåg att skriva in en alternativtext eller markera som dekorativ.</a:t>
            </a:r>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8" y="540000"/>
            <a:ext cx="7020000" cy="1080000"/>
          </a:xfrm>
        </p:spPr>
        <p:txBody>
          <a:bodyPr/>
          <a:lstStyle/>
          <a:p>
            <a:r>
              <a:rPr lang="sv-SE"/>
              <a:t>Klicka här för att ändra mall för rubrikformat</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
        <p:nvSpPr>
          <p:cNvPr id="9" name="Platshållare för text 5">
            <a:extLst>
              <a:ext uri="{FF2B5EF4-FFF2-40B4-BE49-F238E27FC236}">
                <a16:creationId xmlns:a16="http://schemas.microsoft.com/office/drawing/2014/main" id="{41027A83-3361-4A4B-AAAE-C303B08E958E}"/>
              </a:ext>
            </a:extLst>
          </p:cNvPr>
          <p:cNvSpPr>
            <a:spLocks noGrp="1"/>
          </p:cNvSpPr>
          <p:nvPr>
            <p:ph type="body" sz="quarter" idx="13" hasCustomPrompt="1"/>
          </p:nvPr>
        </p:nvSpPr>
        <p:spPr>
          <a:xfrm>
            <a:off x="637200" y="1634401"/>
            <a:ext cx="7019687" cy="4574671"/>
          </a:xfrm>
        </p:spPr>
        <p:txBody>
          <a:bodyPr lIns="0" rIns="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402781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bild 1/2">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29DBB08A-F0B4-9378-7585-53C095C29DED}"/>
              </a:ext>
            </a:extLst>
          </p:cNvPr>
          <p:cNvSpPr>
            <a:spLocks noGrp="1"/>
          </p:cNvSpPr>
          <p:nvPr>
            <p:ph type="pic" sz="quarter" idx="14"/>
          </p:nvPr>
        </p:nvSpPr>
        <p:spPr>
          <a:xfrm>
            <a:off x="6096001" y="0"/>
            <a:ext cx="6096000" cy="6857999"/>
          </a:xfrm>
        </p:spPr>
        <p:txBody>
          <a:bodyPr/>
          <a:lstStyle>
            <a:lvl1pPr marL="0" marR="0" indent="0" algn="l" defTabSz="914400" rtl="0" eaLnBrk="1" fontAlgn="auto" latinLnBrk="0" hangingPunct="1">
              <a:lnSpc>
                <a:spcPct val="90000"/>
              </a:lnSpc>
              <a:spcBef>
                <a:spcPts val="6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sv-SE"/>
              <a:t>Klicka på ikonen för att lägga till en bild</a:t>
            </a:r>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5171774" cy="1080000"/>
          </a:xfrm>
        </p:spPr>
        <p:txBody>
          <a:bodyPr/>
          <a:lstStyle/>
          <a:p>
            <a:r>
              <a:rPr lang="sv-SE"/>
              <a:t>Klicka här för att ändra mall för rubrikformat</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
        <p:nvSpPr>
          <p:cNvPr id="8" name="Platshållare för text 5">
            <a:extLst>
              <a:ext uri="{FF2B5EF4-FFF2-40B4-BE49-F238E27FC236}">
                <a16:creationId xmlns:a16="http://schemas.microsoft.com/office/drawing/2014/main" id="{89260AC1-16F0-41EA-8B68-B8EBC4B41C2B}"/>
              </a:ext>
            </a:extLst>
          </p:cNvPr>
          <p:cNvSpPr>
            <a:spLocks noGrp="1"/>
          </p:cNvSpPr>
          <p:nvPr>
            <p:ph type="body" sz="quarter" idx="13" hasCustomPrompt="1"/>
          </p:nvPr>
        </p:nvSpPr>
        <p:spPr>
          <a:xfrm>
            <a:off x="637200" y="1634400"/>
            <a:ext cx="5171463" cy="4582800"/>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p:txBody>
      </p:sp>
    </p:spTree>
    <p:extLst>
      <p:ext uri="{BB962C8B-B14F-4D97-AF65-F5344CB8AC3E}">
        <p14:creationId xmlns:p14="http://schemas.microsoft.com/office/powerpoint/2010/main" val="439153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unktlista, bild 1/2">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29DBB08A-F0B4-9378-7585-53C095C29DED}"/>
              </a:ext>
            </a:extLst>
          </p:cNvPr>
          <p:cNvSpPr>
            <a:spLocks noGrp="1"/>
          </p:cNvSpPr>
          <p:nvPr>
            <p:ph type="pic" sz="quarter" idx="14" hasCustomPrompt="1"/>
          </p:nvPr>
        </p:nvSpPr>
        <p:spPr>
          <a:xfrm>
            <a:off x="6096001" y="0"/>
            <a:ext cx="6096000" cy="685799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a:br>
            <a:r>
              <a:rPr lang="sv-SE"/>
              <a:t>Markera bildplatshållaren (den här rutan), klicka inte på ikonen. Infoga en bild. Kom ihåg att skriva in en alternativtext eller markera som dekorativ.</a:t>
            </a:r>
          </a:p>
          <a:p>
            <a:endParaRPr lang="sv-SE"/>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5171774" cy="1080000"/>
          </a:xfrm>
        </p:spPr>
        <p:txBody>
          <a:bodyPr/>
          <a:lstStyle/>
          <a:p>
            <a:r>
              <a:rPr lang="sv-SE"/>
              <a:t>Klicka här för att ändra mall för rubrikformat</a:t>
            </a:r>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7201" y="1634400"/>
            <a:ext cx="5171463" cy="4583838"/>
          </a:xfrm>
        </p:spPr>
        <p:txBody>
          <a:bodyPr lIns="0" rIns="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3207494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bild 2/3">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29DBB08A-F0B4-9378-7585-53C095C29DED}"/>
              </a:ext>
            </a:extLst>
          </p:cNvPr>
          <p:cNvSpPr>
            <a:spLocks noGrp="1"/>
          </p:cNvSpPr>
          <p:nvPr>
            <p:ph type="pic" sz="quarter" idx="14" hasCustomPrompt="1"/>
          </p:nvPr>
        </p:nvSpPr>
        <p:spPr>
          <a:xfrm>
            <a:off x="4487401" y="1"/>
            <a:ext cx="7704599" cy="685799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a:br>
            <a:r>
              <a:rPr lang="sv-SE"/>
              <a:t>Markera bildplatshållaren (den här rutan), klicka inte på ikonen. Infoga en bild. Kom ihåg att skriva in en alternativtext eller markera som dekorativ.</a:t>
            </a:r>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90" y="539999"/>
            <a:ext cx="3771514" cy="1525203"/>
          </a:xfrm>
        </p:spPr>
        <p:txBody>
          <a:bodyPr/>
          <a:lstStyle/>
          <a:p>
            <a:r>
              <a:rPr lang="sv-SE"/>
              <a:t>Klicka här för att ändra mall för rubrikformat</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
        <p:nvSpPr>
          <p:cNvPr id="8" name="Platshållare för text 5">
            <a:extLst>
              <a:ext uri="{FF2B5EF4-FFF2-40B4-BE49-F238E27FC236}">
                <a16:creationId xmlns:a16="http://schemas.microsoft.com/office/drawing/2014/main" id="{D9DD10FC-2BD9-4CDA-A6E6-410656069EE1}"/>
              </a:ext>
            </a:extLst>
          </p:cNvPr>
          <p:cNvSpPr>
            <a:spLocks noGrp="1"/>
          </p:cNvSpPr>
          <p:nvPr>
            <p:ph type="body" sz="quarter" idx="13" hasCustomPrompt="1"/>
          </p:nvPr>
        </p:nvSpPr>
        <p:spPr>
          <a:xfrm>
            <a:off x="637200" y="2065202"/>
            <a:ext cx="3771204" cy="4151998"/>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p:txBody>
      </p:sp>
    </p:spTree>
    <p:extLst>
      <p:ext uri="{BB962C8B-B14F-4D97-AF65-F5344CB8AC3E}">
        <p14:creationId xmlns:p14="http://schemas.microsoft.com/office/powerpoint/2010/main" val="28635251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unktlista, bild 2/3">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29DBB08A-F0B4-9378-7585-53C095C29DED}"/>
              </a:ext>
            </a:extLst>
          </p:cNvPr>
          <p:cNvSpPr>
            <a:spLocks noGrp="1"/>
          </p:cNvSpPr>
          <p:nvPr>
            <p:ph type="pic" sz="quarter" idx="14" hasCustomPrompt="1"/>
          </p:nvPr>
        </p:nvSpPr>
        <p:spPr>
          <a:xfrm>
            <a:off x="4487401" y="1"/>
            <a:ext cx="7704599" cy="6857999"/>
          </a:xfr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a:br>
            <a:r>
              <a:rPr lang="sv-SE"/>
              <a:t>Markera bildplatshållaren (den här rutan), klicka inte på ikonen. Infoga en bild. Kom ihåg att skriva in en alternativtext eller markera som dekorativ.</a:t>
            </a:r>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90" y="539999"/>
            <a:ext cx="3771514" cy="1525203"/>
          </a:xfrm>
        </p:spPr>
        <p:txBody>
          <a:bodyPr/>
          <a:lstStyle/>
          <a:p>
            <a:r>
              <a:rPr lang="sv-SE"/>
              <a:t>Klicka här för att ändra mall för rubrikformat</a:t>
            </a:r>
          </a:p>
        </p:txBody>
      </p:sp>
      <p:sp>
        <p:nvSpPr>
          <p:cNvPr id="6" name="Platshållare för text 5">
            <a:extLst>
              <a:ext uri="{FF2B5EF4-FFF2-40B4-BE49-F238E27FC236}">
                <a16:creationId xmlns:a16="http://schemas.microsoft.com/office/drawing/2014/main" id="{02D0CF93-B1DD-D6D4-275B-D9885AE1D479}"/>
              </a:ext>
            </a:extLst>
          </p:cNvPr>
          <p:cNvSpPr>
            <a:spLocks noGrp="1"/>
          </p:cNvSpPr>
          <p:nvPr>
            <p:ph type="body" sz="quarter" idx="13" hasCustomPrompt="1"/>
          </p:nvPr>
        </p:nvSpPr>
        <p:spPr>
          <a:xfrm>
            <a:off x="637200" y="2065204"/>
            <a:ext cx="3771514" cy="4153035"/>
          </a:xfrm>
        </p:spPr>
        <p:txBody>
          <a:bodyPr lIns="0" rIns="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16287034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bild 1/1">
    <p:spTree>
      <p:nvGrpSpPr>
        <p:cNvPr id="1" name=""/>
        <p:cNvGrpSpPr/>
        <p:nvPr/>
      </p:nvGrpSpPr>
      <p:grpSpPr>
        <a:xfrm>
          <a:off x="0" y="0"/>
          <a:ext cx="0" cy="0"/>
          <a:chOff x="0" y="0"/>
          <a:chExt cx="0" cy="0"/>
        </a:xfrm>
      </p:grpSpPr>
      <p:sp>
        <p:nvSpPr>
          <p:cNvPr id="7" name="Platshållare för bild 6">
            <a:extLst>
              <a:ext uri="{FF2B5EF4-FFF2-40B4-BE49-F238E27FC236}">
                <a16:creationId xmlns:a16="http://schemas.microsoft.com/office/drawing/2014/main" id="{52EFB50B-C8C2-AB32-73B8-5A65AF0BEF80}"/>
              </a:ext>
            </a:extLst>
          </p:cNvPr>
          <p:cNvSpPr>
            <a:spLocks noGrp="1"/>
          </p:cNvSpPr>
          <p:nvPr>
            <p:ph type="pic" sz="quarter" idx="14" hasCustomPrompt="1"/>
          </p:nvPr>
        </p:nvSpPr>
        <p:spPr>
          <a:xfrm>
            <a:off x="0" y="2"/>
            <a:ext cx="12192000" cy="6857999"/>
          </a:xfrm>
        </p:spPr>
        <p:txBody>
          <a:bodyPr/>
          <a:lstStyle>
            <a:lvl1pPr marL="0" indent="0" algn="ctr">
              <a:lnSpc>
                <a:spcPct val="100000"/>
              </a:lnSpc>
              <a:buNone/>
              <a:defRPr>
                <a:solidFill>
                  <a:schemeClr val="tx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sv-SE"/>
            </a:br>
            <a:br>
              <a:rPr lang="sv-SE"/>
            </a:br>
            <a:br>
              <a:rPr lang="sv-SE"/>
            </a:br>
            <a:br>
              <a:rPr lang="sv-SE"/>
            </a:br>
            <a:br>
              <a:rPr lang="sv-SE"/>
            </a:br>
            <a:br>
              <a:rPr lang="sv-SE"/>
            </a:br>
            <a:br>
              <a:rPr lang="sv-SE"/>
            </a:br>
            <a:br>
              <a:rPr lang="sv-SE"/>
            </a:br>
            <a:br>
              <a:rPr lang="sv-SE"/>
            </a:br>
            <a:br>
              <a:rPr lang="sv-SE"/>
            </a:br>
            <a:br>
              <a:rPr lang="sv-SE"/>
            </a:br>
            <a:br>
              <a:rPr lang="sv-SE"/>
            </a:br>
            <a:br>
              <a:rPr lang="sv-SE"/>
            </a:br>
            <a:br>
              <a:rPr lang="sv-SE"/>
            </a:br>
            <a:r>
              <a:rPr lang="sv-SE"/>
              <a:t>				Markera bildplatshållaren (den här rutan), klicka inte på ikonen). </a:t>
            </a:r>
            <a:br>
              <a:rPr lang="sv-SE"/>
            </a:br>
            <a:r>
              <a:rPr lang="sv-SE"/>
              <a:t>				Infoga en bild. Kom ihåg att skriva in en alternativtext </a:t>
            </a:r>
            <a:br>
              <a:rPr lang="sv-SE"/>
            </a:br>
            <a:r>
              <a:rPr lang="sv-SE"/>
              <a:t>				eller markera som dekorativ.</a:t>
            </a:r>
          </a:p>
          <a:p>
            <a:endParaRPr lang="sv-SE"/>
          </a:p>
        </p:txBody>
      </p:sp>
      <p:sp>
        <p:nvSpPr>
          <p:cNvPr id="2" name="Rubrik 1">
            <a:extLst>
              <a:ext uri="{FF2B5EF4-FFF2-40B4-BE49-F238E27FC236}">
                <a16:creationId xmlns:a16="http://schemas.microsoft.com/office/drawing/2014/main" id="{63D55D55-708A-8FA4-917F-FB99CACD4754}"/>
              </a:ext>
            </a:extLst>
          </p:cNvPr>
          <p:cNvSpPr>
            <a:spLocks noGrp="1"/>
          </p:cNvSpPr>
          <p:nvPr>
            <p:ph type="title"/>
          </p:nvPr>
        </p:nvSpPr>
        <p:spPr>
          <a:xfrm>
            <a:off x="636889" y="540000"/>
            <a:ext cx="9720000" cy="1080000"/>
          </a:xfrm>
        </p:spPr>
        <p:txBody>
          <a:bodyPr/>
          <a:lstStyle/>
          <a:p>
            <a:r>
              <a:rPr lang="sv-SE"/>
              <a:t>Klicka här för att ändra mall för rubrikformat</a:t>
            </a:r>
          </a:p>
        </p:txBody>
      </p:sp>
      <p:sp>
        <p:nvSpPr>
          <p:cNvPr id="6" name="Platshållare för text 5">
            <a:extLst>
              <a:ext uri="{FF2B5EF4-FFF2-40B4-BE49-F238E27FC236}">
                <a16:creationId xmlns:a16="http://schemas.microsoft.com/office/drawing/2014/main" id="{F2BE7BE2-043A-8F86-E133-CBC0667ED849}"/>
              </a:ext>
            </a:extLst>
          </p:cNvPr>
          <p:cNvSpPr>
            <a:spLocks noGrp="1"/>
          </p:cNvSpPr>
          <p:nvPr>
            <p:ph type="body" sz="quarter" idx="13" hasCustomPrompt="1"/>
          </p:nvPr>
        </p:nvSpPr>
        <p:spPr>
          <a:xfrm>
            <a:off x="637200" y="1634401"/>
            <a:ext cx="5280114" cy="1533605"/>
          </a:xfrm>
        </p:spPr>
        <p:txBody>
          <a:bodyPr lIns="0" rIns="0"/>
          <a:lstStyle>
            <a:lvl1pPr marL="0" indent="0">
              <a:spcBef>
                <a:spcPts val="1800"/>
              </a:spcBef>
              <a:buNone/>
              <a:defRPr/>
            </a:lvl1pPr>
            <a:lvl2pPr marL="457200" indent="0">
              <a:buNone/>
              <a:defRPr/>
            </a:lvl2pPr>
            <a:lvl3pPr marL="914400" indent="0">
              <a:buNone/>
              <a:defRPr/>
            </a:lvl3pPr>
            <a:lvl4pPr marL="1371600" indent="0">
              <a:buNone/>
              <a:defRPr/>
            </a:lvl4pPr>
            <a:lvl5pPr marL="1828800" indent="0">
              <a:buNone/>
              <a:defRPr/>
            </a:lvl5pPr>
          </a:lstStyle>
          <a:p>
            <a:pPr lvl="0"/>
            <a:r>
              <a:rPr lang="sv-SE"/>
              <a:t>Klicka här för att ändra format på bakgrundstexten</a:t>
            </a:r>
          </a:p>
        </p:txBody>
      </p:sp>
      <p:sp>
        <p:nvSpPr>
          <p:cNvPr id="4" name="Platshållare för sidfot 3">
            <a:extLst>
              <a:ext uri="{FF2B5EF4-FFF2-40B4-BE49-F238E27FC236}">
                <a16:creationId xmlns:a16="http://schemas.microsoft.com/office/drawing/2014/main" id="{089ED9DC-A147-02C8-8A8D-ABCBA04E37C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B88F5249-30B6-4068-3317-72A80A689D5E}"/>
              </a:ext>
            </a:extLst>
          </p:cNvPr>
          <p:cNvSpPr>
            <a:spLocks noGrp="1"/>
          </p:cNvSpPr>
          <p:nvPr>
            <p:ph type="sldNum" sz="quarter" idx="12"/>
          </p:nvPr>
        </p:nvSpPr>
        <p:spPr/>
        <p:txBody>
          <a:bodyPr/>
          <a:lstStyle/>
          <a:p>
            <a:fld id="{72E6AD8C-8D45-475A-88F1-A1ABBFDF6A1B}" type="slidenum">
              <a:rPr lang="sv-SE" smtClean="0"/>
              <a:t>‹#›</a:t>
            </a:fld>
            <a:endParaRPr lang="sv-SE"/>
          </a:p>
        </p:txBody>
      </p:sp>
    </p:spTree>
    <p:extLst>
      <p:ext uri="{BB962C8B-B14F-4D97-AF65-F5344CB8AC3E}">
        <p14:creationId xmlns:p14="http://schemas.microsoft.com/office/powerpoint/2010/main" val="35578522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itat centrerad">
    <p:spTree>
      <p:nvGrpSpPr>
        <p:cNvPr id="1" name=""/>
        <p:cNvGrpSpPr/>
        <p:nvPr/>
      </p:nvGrpSpPr>
      <p:grpSpPr>
        <a:xfrm>
          <a:off x="0" y="0"/>
          <a:ext cx="0" cy="0"/>
          <a:chOff x="0" y="0"/>
          <a:chExt cx="0" cy="0"/>
        </a:xfrm>
      </p:grpSpPr>
      <p:sp>
        <p:nvSpPr>
          <p:cNvPr id="4" name="Rektangel 1">
            <a:extLst>
              <a:ext uri="{FF2B5EF4-FFF2-40B4-BE49-F238E27FC236}">
                <a16:creationId xmlns:a16="http://schemas.microsoft.com/office/drawing/2014/main" id="{AE00FC94-731C-4487-F68E-51E0793775F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2365248" y="1613916"/>
            <a:ext cx="7461504" cy="2356072"/>
          </a:xfrm>
        </p:spPr>
        <p:txBody>
          <a:bodyPr anchor="t" anchorCtr="0"/>
          <a:lstStyle>
            <a:lvl1pPr>
              <a:lnSpc>
                <a:spcPct val="100000"/>
              </a:lnSpc>
              <a:defRPr sz="4000" spc="-40" baseline="0">
                <a:solidFill>
                  <a:schemeClr val="bg1"/>
                </a:solidFill>
              </a:defRPr>
            </a:lvl1pPr>
          </a:lstStyle>
          <a:p>
            <a:r>
              <a:rPr lang="sv-SE"/>
              <a:t>Klicka här för att ändra mall för rubrikformat</a:t>
            </a:r>
          </a:p>
        </p:txBody>
      </p:sp>
      <p:sp>
        <p:nvSpPr>
          <p:cNvPr id="11" name="Platshållare för text 10" descr="Citattecken">
            <a:extLst>
              <a:ext uri="{FF2B5EF4-FFF2-40B4-BE49-F238E27FC236}">
                <a16:creationId xmlns:a16="http://schemas.microsoft.com/office/drawing/2014/main" id="{662AA28D-E944-4700-BC14-792C9FF19A2F}"/>
              </a:ext>
            </a:extLst>
          </p:cNvPr>
          <p:cNvSpPr>
            <a:spLocks noGrp="1"/>
          </p:cNvSpPr>
          <p:nvPr>
            <p:ph type="body" sz="quarter" idx="19" hasCustomPrompt="1"/>
          </p:nvPr>
        </p:nvSpPr>
        <p:spPr>
          <a:xfrm>
            <a:off x="1968849" y="936530"/>
            <a:ext cx="792797" cy="1081722"/>
          </a:xfrm>
        </p:spPr>
        <p:txBody>
          <a:bodyPr/>
          <a:lstStyle>
            <a:lvl1pPr marL="0" indent="0">
              <a:buNone/>
              <a:defRPr sz="8000" b="1">
                <a:solidFill>
                  <a:schemeClr val="bg1"/>
                </a:solidFill>
              </a:defRPr>
            </a:lvl1pPr>
          </a:lstStyle>
          <a:p>
            <a:pPr lvl="0"/>
            <a:r>
              <a:rPr lang="sv-SE"/>
              <a:t>”</a:t>
            </a:r>
          </a:p>
        </p:txBody>
      </p:sp>
      <p:sp>
        <p:nvSpPr>
          <p:cNvPr id="3" name="Platshållare för text 3">
            <a:extLst>
              <a:ext uri="{FF2B5EF4-FFF2-40B4-BE49-F238E27FC236}">
                <a16:creationId xmlns:a16="http://schemas.microsoft.com/office/drawing/2014/main" id="{20AECAA3-CD22-0DFA-19FC-6537263799D1}"/>
              </a:ext>
            </a:extLst>
          </p:cNvPr>
          <p:cNvSpPr>
            <a:spLocks noGrp="1"/>
          </p:cNvSpPr>
          <p:nvPr>
            <p:ph type="body" sz="quarter" idx="16" hasCustomPrompt="1"/>
          </p:nvPr>
        </p:nvSpPr>
        <p:spPr>
          <a:xfrm>
            <a:off x="2365248" y="3992415"/>
            <a:ext cx="7461504" cy="1251669"/>
          </a:xfrm>
          <a:prstGeom prst="rect">
            <a:avLst/>
          </a:prstGeom>
        </p:spPr>
        <p:txBody>
          <a:bodyPr lIns="0" anchor="t">
            <a:noAutofit/>
          </a:bodyPr>
          <a:lstStyle>
            <a:lvl1pPr marL="0" indent="0" algn="l">
              <a:lnSpc>
                <a:spcPct val="110000"/>
              </a:lnSpc>
              <a:spcBef>
                <a:spcPts val="1800"/>
              </a:spcBef>
              <a:spcAft>
                <a:spcPts val="0"/>
              </a:spcAft>
              <a:buNone/>
              <a:defRPr sz="2000">
                <a:solidFill>
                  <a:schemeClr val="bg1"/>
                </a:solidFill>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a:t>Klicka och skriv</a:t>
            </a:r>
          </a:p>
        </p:txBody>
      </p:sp>
      <p:sp>
        <p:nvSpPr>
          <p:cNvPr id="7" name="Platshållare för text 4">
            <a:extLst>
              <a:ext uri="{FF2B5EF4-FFF2-40B4-BE49-F238E27FC236}">
                <a16:creationId xmlns:a16="http://schemas.microsoft.com/office/drawing/2014/main" id="{41B79240-5AF4-B987-6456-E3446E8F249A}"/>
              </a:ext>
            </a:extLst>
          </p:cNvPr>
          <p:cNvSpPr>
            <a:spLocks noGrp="1"/>
          </p:cNvSpPr>
          <p:nvPr>
            <p:ph type="body" sz="quarter" idx="18" hasCustomPrompt="1"/>
          </p:nvPr>
        </p:nvSpPr>
        <p:spPr>
          <a:xfrm>
            <a:off x="4452174" y="5266511"/>
            <a:ext cx="5371530" cy="951728"/>
          </a:xfrm>
          <a:prstGeom prst="rect">
            <a:avLst/>
          </a:prstGeom>
        </p:spPr>
        <p:txBody>
          <a:bodyPr lIns="90000" rIns="0">
            <a:normAutofit/>
          </a:bodyPr>
          <a:lstStyle>
            <a:lvl1pPr marL="0" indent="0" algn="r">
              <a:buNone/>
              <a:defRPr sz="2000">
                <a:solidFill>
                  <a:schemeClr val="bg1"/>
                </a:solidFill>
              </a:defRPr>
            </a:lvl1pPr>
          </a:lstStyle>
          <a:p>
            <a:pPr lvl="0"/>
            <a:r>
              <a:rPr lang="sv-SE">
                <a:solidFill>
                  <a:schemeClr val="bg1"/>
                </a:solidFill>
              </a:rPr>
              <a:t>Namn/Källa</a:t>
            </a:r>
            <a:endParaRPr lang="sv-SE"/>
          </a:p>
        </p:txBody>
      </p:sp>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a:lstStyle>
            <a:lvl1pPr>
              <a:defRPr>
                <a:solidFill>
                  <a:schemeClr val="bg1"/>
                </a:solidFill>
              </a:defRPr>
            </a:lvl1pPr>
          </a:lstStyle>
          <a:p>
            <a:r>
              <a:rPr lang="sv-SE"/>
              <a:t>	</a:t>
            </a:r>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bg1"/>
                </a:solidFill>
              </a:defRPr>
            </a:lvl1pPr>
          </a:lstStyle>
          <a:p>
            <a:fld id="{72E6AD8C-8D45-475A-88F1-A1ABBFDF6A1B}" type="slidenum">
              <a:rPr lang="sv-SE" smtClean="0"/>
              <a:pPr/>
              <a:t>‹#›</a:t>
            </a:fld>
            <a:endParaRPr lang="sv-SE"/>
          </a:p>
        </p:txBody>
      </p:sp>
      <p:pic>
        <p:nvPicPr>
          <p:cNvPr id="8" name="Bild 7" descr="Socialstyrelsen logotyp">
            <a:extLst>
              <a:ext uri="{FF2B5EF4-FFF2-40B4-BE49-F238E27FC236}">
                <a16:creationId xmlns:a16="http://schemas.microsoft.com/office/drawing/2014/main" id="{B46BCB16-0BE3-50BE-D90A-CC43197FE0A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017618" y="6309204"/>
            <a:ext cx="1440000" cy="309490"/>
          </a:xfrm>
          <a:prstGeom prst="rect">
            <a:avLst/>
          </a:prstGeom>
        </p:spPr>
      </p:pic>
    </p:spTree>
    <p:extLst>
      <p:ext uri="{BB962C8B-B14F-4D97-AF65-F5344CB8AC3E}">
        <p14:creationId xmlns:p14="http://schemas.microsoft.com/office/powerpoint/2010/main" val="42653549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änsterställd citat med bild">
    <p:spTree>
      <p:nvGrpSpPr>
        <p:cNvPr id="1" name=""/>
        <p:cNvGrpSpPr/>
        <p:nvPr/>
      </p:nvGrpSpPr>
      <p:grpSpPr>
        <a:xfrm>
          <a:off x="0" y="0"/>
          <a:ext cx="0" cy="0"/>
          <a:chOff x="0" y="0"/>
          <a:chExt cx="0" cy="0"/>
        </a:xfrm>
      </p:grpSpPr>
      <p:sp>
        <p:nvSpPr>
          <p:cNvPr id="11" name="Platshållare för bild 10">
            <a:extLst>
              <a:ext uri="{FF2B5EF4-FFF2-40B4-BE49-F238E27FC236}">
                <a16:creationId xmlns:a16="http://schemas.microsoft.com/office/drawing/2014/main" id="{42DA5640-880C-4970-9969-589D5CE24214}"/>
              </a:ext>
            </a:extLst>
          </p:cNvPr>
          <p:cNvSpPr>
            <a:spLocks noGrp="1"/>
          </p:cNvSpPr>
          <p:nvPr>
            <p:ph type="pic" sz="quarter" idx="21" hasCustomPrompt="1"/>
          </p:nvPr>
        </p:nvSpPr>
        <p:spPr>
          <a:xfrm>
            <a:off x="0" y="0"/>
            <a:ext cx="12192000" cy="6858000"/>
          </a:xfrm>
        </p:spPr>
        <p:txBody>
          <a:bodyPr/>
          <a:lstStyle>
            <a:lvl1pPr marL="360000" indent="0">
              <a:lnSpc>
                <a:spcPct val="100000"/>
              </a:lnSpc>
              <a:spcBef>
                <a:spcPts val="3000"/>
              </a:spcBef>
              <a:buNone/>
              <a:defRPr sz="1400">
                <a:solidFill>
                  <a:schemeClr val="tx1"/>
                </a:solidFill>
              </a:defRPr>
            </a:lvl1pPr>
          </a:lstStyle>
          <a:p>
            <a:r>
              <a:rPr lang="sv-SE"/>
              <a:t>Markera bildplatshållaren (klicka inte på ikonen). Infoga en bild. Kom ihåg att skriva in en alternativtext eller markera som dekorativ.</a:t>
            </a:r>
          </a:p>
        </p:txBody>
      </p:sp>
      <p:sp>
        <p:nvSpPr>
          <p:cNvPr id="2" name="Rubrik 1">
            <a:extLst>
              <a:ext uri="{FF2B5EF4-FFF2-40B4-BE49-F238E27FC236}">
                <a16:creationId xmlns:a16="http://schemas.microsoft.com/office/drawing/2014/main" id="{7C464FFB-21D6-470E-6B8B-7BD5C51BD3CD}"/>
              </a:ext>
            </a:extLst>
          </p:cNvPr>
          <p:cNvSpPr>
            <a:spLocks noGrp="1"/>
          </p:cNvSpPr>
          <p:nvPr>
            <p:ph type="title"/>
          </p:nvPr>
        </p:nvSpPr>
        <p:spPr>
          <a:xfrm>
            <a:off x="990602" y="981249"/>
            <a:ext cx="6004559" cy="2539857"/>
          </a:xfrm>
        </p:spPr>
        <p:txBody>
          <a:bodyPr rIns="0" anchor="t" anchorCtr="0"/>
          <a:lstStyle>
            <a:lvl1pPr>
              <a:lnSpc>
                <a:spcPct val="100000"/>
              </a:lnSpc>
              <a:defRPr sz="4000" spc="-40" baseline="0">
                <a:solidFill>
                  <a:schemeClr val="tx1"/>
                </a:solidFill>
              </a:defRPr>
            </a:lvl1pPr>
          </a:lstStyle>
          <a:p>
            <a:r>
              <a:rPr lang="sv-SE"/>
              <a:t>Klicka här för att ändra mall för rubrikformat</a:t>
            </a:r>
          </a:p>
        </p:txBody>
      </p:sp>
      <p:sp>
        <p:nvSpPr>
          <p:cNvPr id="12" name="Platshållare för text 10" descr="Citattecken">
            <a:extLst>
              <a:ext uri="{FF2B5EF4-FFF2-40B4-BE49-F238E27FC236}">
                <a16:creationId xmlns:a16="http://schemas.microsoft.com/office/drawing/2014/main" id="{A84D938D-EF47-457D-9244-7DB72A4045AD}"/>
              </a:ext>
            </a:extLst>
          </p:cNvPr>
          <p:cNvSpPr>
            <a:spLocks noGrp="1"/>
          </p:cNvSpPr>
          <p:nvPr>
            <p:ph type="body" sz="quarter" idx="20" hasCustomPrompt="1"/>
          </p:nvPr>
        </p:nvSpPr>
        <p:spPr>
          <a:xfrm>
            <a:off x="594201" y="440387"/>
            <a:ext cx="792797" cy="1081722"/>
          </a:xfrm>
        </p:spPr>
        <p:txBody>
          <a:bodyPr/>
          <a:lstStyle>
            <a:lvl1pPr marL="0" indent="0">
              <a:buNone/>
              <a:defRPr sz="7200" b="1">
                <a:solidFill>
                  <a:schemeClr val="tx1"/>
                </a:solidFill>
              </a:defRPr>
            </a:lvl1pPr>
          </a:lstStyle>
          <a:p>
            <a:pPr lvl="0"/>
            <a:r>
              <a:rPr lang="sv-SE"/>
              <a:t>”</a:t>
            </a:r>
          </a:p>
        </p:txBody>
      </p:sp>
      <p:sp>
        <p:nvSpPr>
          <p:cNvPr id="3" name="Platshållare för text 3">
            <a:extLst>
              <a:ext uri="{FF2B5EF4-FFF2-40B4-BE49-F238E27FC236}">
                <a16:creationId xmlns:a16="http://schemas.microsoft.com/office/drawing/2014/main" id="{20AECAA3-CD22-0DFA-19FC-6537263799D1}"/>
              </a:ext>
            </a:extLst>
          </p:cNvPr>
          <p:cNvSpPr>
            <a:spLocks noGrp="1"/>
          </p:cNvSpPr>
          <p:nvPr>
            <p:ph type="body" sz="quarter" idx="16" hasCustomPrompt="1"/>
          </p:nvPr>
        </p:nvSpPr>
        <p:spPr>
          <a:xfrm>
            <a:off x="990602" y="3670743"/>
            <a:ext cx="6004559" cy="1251669"/>
          </a:xfrm>
          <a:prstGeom prst="rect">
            <a:avLst/>
          </a:prstGeom>
        </p:spPr>
        <p:txBody>
          <a:bodyPr lIns="0" anchor="t">
            <a:noAutofit/>
          </a:bodyPr>
          <a:lstStyle>
            <a:lvl1pPr marL="0" indent="0" algn="l">
              <a:lnSpc>
                <a:spcPct val="110000"/>
              </a:lnSpc>
              <a:spcBef>
                <a:spcPts val="1800"/>
              </a:spcBef>
              <a:spcAft>
                <a:spcPts val="0"/>
              </a:spcAft>
              <a:buNone/>
              <a:defRPr sz="2000">
                <a:solidFill>
                  <a:schemeClr val="tx1"/>
                </a:solidFill>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a:t>Klicka och skriv</a:t>
            </a:r>
          </a:p>
        </p:txBody>
      </p:sp>
      <p:sp>
        <p:nvSpPr>
          <p:cNvPr id="7" name="Platshållare för text 4">
            <a:extLst>
              <a:ext uri="{FF2B5EF4-FFF2-40B4-BE49-F238E27FC236}">
                <a16:creationId xmlns:a16="http://schemas.microsoft.com/office/drawing/2014/main" id="{41B79240-5AF4-B987-6456-E3446E8F249A}"/>
              </a:ext>
            </a:extLst>
          </p:cNvPr>
          <p:cNvSpPr>
            <a:spLocks noGrp="1"/>
          </p:cNvSpPr>
          <p:nvPr>
            <p:ph type="body" sz="quarter" idx="18" hasCustomPrompt="1"/>
          </p:nvPr>
        </p:nvSpPr>
        <p:spPr>
          <a:xfrm>
            <a:off x="990600" y="5072050"/>
            <a:ext cx="6004559" cy="804702"/>
          </a:xfrm>
          <a:prstGeom prst="rect">
            <a:avLst/>
          </a:prstGeom>
        </p:spPr>
        <p:txBody>
          <a:bodyPr lIns="90000" rIns="0">
            <a:normAutofit/>
          </a:bodyPr>
          <a:lstStyle>
            <a:lvl1pPr marL="0" indent="0" algn="r">
              <a:buNone/>
              <a:defRPr sz="2000">
                <a:solidFill>
                  <a:schemeClr val="tx1"/>
                </a:solidFill>
              </a:defRPr>
            </a:lvl1pPr>
          </a:lstStyle>
          <a:p>
            <a:pPr lvl="0"/>
            <a:r>
              <a:rPr lang="sv-SE">
                <a:solidFill>
                  <a:schemeClr val="bg1"/>
                </a:solidFill>
              </a:rPr>
              <a:t>Namn/Källa</a:t>
            </a:r>
            <a:endParaRPr lang="sv-SE"/>
          </a:p>
        </p:txBody>
      </p:sp>
      <p:sp>
        <p:nvSpPr>
          <p:cNvPr id="5" name="Platshållare för sidfot 4">
            <a:extLst>
              <a:ext uri="{FF2B5EF4-FFF2-40B4-BE49-F238E27FC236}">
                <a16:creationId xmlns:a16="http://schemas.microsoft.com/office/drawing/2014/main" id="{E1FBF1F4-C474-8781-D346-F257EC408BF0}"/>
              </a:ext>
            </a:extLst>
          </p:cNvPr>
          <p:cNvSpPr>
            <a:spLocks noGrp="1"/>
          </p:cNvSpPr>
          <p:nvPr>
            <p:ph type="ftr" sz="quarter" idx="11"/>
          </p:nvPr>
        </p:nvSpPr>
        <p:spPr/>
        <p:txBody>
          <a:bodyPr/>
          <a:lstStyle>
            <a:lvl1pPr>
              <a:defRPr>
                <a:solidFill>
                  <a:schemeClr val="tx1"/>
                </a:solidFill>
              </a:defRPr>
            </a:lvl1pPr>
          </a:lstStyle>
          <a:p>
            <a:r>
              <a:rPr lang="sv-SE"/>
              <a:t>	</a:t>
            </a:r>
          </a:p>
        </p:txBody>
      </p:sp>
      <p:sp>
        <p:nvSpPr>
          <p:cNvPr id="6" name="Platshållare för bildnummer 5">
            <a:extLst>
              <a:ext uri="{FF2B5EF4-FFF2-40B4-BE49-F238E27FC236}">
                <a16:creationId xmlns:a16="http://schemas.microsoft.com/office/drawing/2014/main" id="{97016464-DBE5-F6E9-FE56-B1BD67B0EF8A}"/>
              </a:ext>
            </a:extLst>
          </p:cNvPr>
          <p:cNvSpPr>
            <a:spLocks noGrp="1"/>
          </p:cNvSpPr>
          <p:nvPr>
            <p:ph type="sldNum" sz="quarter" idx="12"/>
          </p:nvPr>
        </p:nvSpPr>
        <p:spPr/>
        <p:txBody>
          <a:bodyPr/>
          <a:lstStyle>
            <a:lvl1pPr>
              <a:defRPr>
                <a:solidFill>
                  <a:schemeClr val="tx1"/>
                </a:solidFill>
              </a:defRPr>
            </a:lvl1pPr>
          </a:lstStyle>
          <a:p>
            <a:fld id="{72E6AD8C-8D45-475A-88F1-A1ABBFDF6A1B}" type="slidenum">
              <a:rPr lang="sv-SE" smtClean="0"/>
              <a:pPr/>
              <a:t>‹#›</a:t>
            </a:fld>
            <a:endParaRPr lang="sv-SE"/>
          </a:p>
        </p:txBody>
      </p:sp>
    </p:spTree>
    <p:extLst>
      <p:ext uri="{BB962C8B-B14F-4D97-AF65-F5344CB8AC3E}">
        <p14:creationId xmlns:p14="http://schemas.microsoft.com/office/powerpoint/2010/main" val="2540641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Slutsida 1">
    <p:spTree>
      <p:nvGrpSpPr>
        <p:cNvPr id="1" name=""/>
        <p:cNvGrpSpPr/>
        <p:nvPr/>
      </p:nvGrpSpPr>
      <p:grpSpPr>
        <a:xfrm>
          <a:off x="0" y="0"/>
          <a:ext cx="0" cy="0"/>
          <a:chOff x="0" y="0"/>
          <a:chExt cx="0" cy="0"/>
        </a:xfrm>
      </p:grpSpPr>
      <p:pic>
        <p:nvPicPr>
          <p:cNvPr id="7" name="Bildobjekt 1">
            <a:extLst>
              <a:ext uri="{FF2B5EF4-FFF2-40B4-BE49-F238E27FC236}">
                <a16:creationId xmlns:a16="http://schemas.microsoft.com/office/drawing/2014/main" id="{5DC4C6F0-D240-9B3A-CFE1-283585EF95C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
            <a:ext cx="12192000" cy="6858001"/>
          </a:xfrm>
          <a:prstGeom prst="rect">
            <a:avLst/>
          </a:prstGeom>
          <a:solidFill>
            <a:schemeClr val="accent1"/>
          </a:solidFill>
        </p:spPr>
      </p:pic>
      <p:sp>
        <p:nvSpPr>
          <p:cNvPr id="2" name="Rubrik 1">
            <a:extLst>
              <a:ext uri="{FF2B5EF4-FFF2-40B4-BE49-F238E27FC236}">
                <a16:creationId xmlns:a16="http://schemas.microsoft.com/office/drawing/2014/main" id="{E9178D6E-2078-08E5-BAE6-8DC08A62D72D}"/>
              </a:ext>
            </a:extLst>
          </p:cNvPr>
          <p:cNvSpPr>
            <a:spLocks noGrp="1"/>
          </p:cNvSpPr>
          <p:nvPr>
            <p:ph type="ctrTitle"/>
          </p:nvPr>
        </p:nvSpPr>
        <p:spPr>
          <a:xfrm>
            <a:off x="1506000" y="2404800"/>
            <a:ext cx="9180000" cy="1908000"/>
          </a:xfrm>
        </p:spPr>
        <p:txBody>
          <a:bodyPr rIns="0" anchor="ctr" anchorCtr="0"/>
          <a:lstStyle>
            <a:lvl1pPr algn="ctr">
              <a:defRPr sz="4400" spc="-40" baseline="0">
                <a:solidFill>
                  <a:schemeClr val="bg1"/>
                </a:solidFill>
              </a:defRPr>
            </a:lvl1pPr>
          </a:lstStyle>
          <a:p>
            <a:r>
              <a:rPr lang="sv-SE"/>
              <a:t>Klicka här för att ändra mall för rubrikformat</a:t>
            </a:r>
          </a:p>
        </p:txBody>
      </p:sp>
      <p:sp>
        <p:nvSpPr>
          <p:cNvPr id="3" name="Underrubrik 2">
            <a:extLst>
              <a:ext uri="{FF2B5EF4-FFF2-40B4-BE49-F238E27FC236}">
                <a16:creationId xmlns:a16="http://schemas.microsoft.com/office/drawing/2014/main" id="{EAEAECA3-C0A1-88F4-B211-2BA6D75FC636}"/>
              </a:ext>
            </a:extLst>
          </p:cNvPr>
          <p:cNvSpPr>
            <a:spLocks noGrp="1"/>
          </p:cNvSpPr>
          <p:nvPr>
            <p:ph type="subTitle" idx="1"/>
          </p:nvPr>
        </p:nvSpPr>
        <p:spPr>
          <a:xfrm>
            <a:off x="1506000" y="4345200"/>
            <a:ext cx="9180000" cy="1116000"/>
          </a:xfrm>
        </p:spPr>
        <p:txBody>
          <a:bodyPr lIns="0" tIns="72000" rIns="0"/>
          <a:lstStyle>
            <a:lvl1pPr marL="0" indent="0" algn="ctr">
              <a:buNone/>
              <a:defRPr sz="24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8" name="Bild 5" descr="Socialstyrelsen logotyp">
            <a:extLst>
              <a:ext uri="{FF2B5EF4-FFF2-40B4-BE49-F238E27FC236}">
                <a16:creationId xmlns:a16="http://schemas.microsoft.com/office/drawing/2014/main" id="{D3F05040-C74E-1D05-78D9-4CDBCBA617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76800" y="5710238"/>
            <a:ext cx="2438400" cy="524075"/>
          </a:xfrm>
          <a:prstGeom prst="rect">
            <a:avLst/>
          </a:prstGeom>
        </p:spPr>
      </p:pic>
    </p:spTree>
    <p:extLst>
      <p:ext uri="{BB962C8B-B14F-4D97-AF65-F5344CB8AC3E}">
        <p14:creationId xmlns:p14="http://schemas.microsoft.com/office/powerpoint/2010/main" val="39875945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utsida 2">
    <p:spTree>
      <p:nvGrpSpPr>
        <p:cNvPr id="1" name=""/>
        <p:cNvGrpSpPr/>
        <p:nvPr/>
      </p:nvGrpSpPr>
      <p:grpSpPr>
        <a:xfrm>
          <a:off x="0" y="0"/>
          <a:ext cx="0" cy="0"/>
          <a:chOff x="0" y="0"/>
          <a:chExt cx="0" cy="0"/>
        </a:xfrm>
      </p:grpSpPr>
      <p:pic>
        <p:nvPicPr>
          <p:cNvPr id="7" name="Bildobjekt 1">
            <a:extLst>
              <a:ext uri="{FF2B5EF4-FFF2-40B4-BE49-F238E27FC236}">
                <a16:creationId xmlns:a16="http://schemas.microsoft.com/office/drawing/2014/main" id="{5DC4C6F0-D240-9B3A-CFE1-283585EF95C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1"/>
            <a:ext cx="12192000" cy="6858001"/>
          </a:xfrm>
          <a:prstGeom prst="rect">
            <a:avLst/>
          </a:prstGeom>
          <a:solidFill>
            <a:schemeClr val="accent1"/>
          </a:solidFill>
        </p:spPr>
      </p:pic>
      <p:sp>
        <p:nvSpPr>
          <p:cNvPr id="3" name="Underrubrik 2">
            <a:extLst>
              <a:ext uri="{FF2B5EF4-FFF2-40B4-BE49-F238E27FC236}">
                <a16:creationId xmlns:a16="http://schemas.microsoft.com/office/drawing/2014/main" id="{EAEAECA3-C0A1-88F4-B211-2BA6D75FC636}"/>
              </a:ext>
            </a:extLst>
          </p:cNvPr>
          <p:cNvSpPr>
            <a:spLocks noGrp="1"/>
          </p:cNvSpPr>
          <p:nvPr>
            <p:ph type="subTitle" idx="1"/>
          </p:nvPr>
        </p:nvSpPr>
        <p:spPr>
          <a:xfrm>
            <a:off x="1621088" y="5506636"/>
            <a:ext cx="9143999" cy="711602"/>
          </a:xfrm>
        </p:spPr>
        <p:txBody>
          <a:bodyPr lIns="0" tIns="72000" rIns="0"/>
          <a:lstStyle>
            <a:lvl1pPr marL="0" indent="0" algn="ctr">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pic>
        <p:nvPicPr>
          <p:cNvPr id="8" name="Bild 5" descr="Socialstyrelsen logotyp">
            <a:extLst>
              <a:ext uri="{FF2B5EF4-FFF2-40B4-BE49-F238E27FC236}">
                <a16:creationId xmlns:a16="http://schemas.microsoft.com/office/drawing/2014/main" id="{D3F05040-C74E-1D05-78D9-4CDBCBA6176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640431" y="2678227"/>
            <a:ext cx="4911139" cy="1055530"/>
          </a:xfrm>
          <a:prstGeom prst="rect">
            <a:avLst/>
          </a:prstGeom>
        </p:spPr>
      </p:pic>
    </p:spTree>
    <p:extLst>
      <p:ext uri="{BB962C8B-B14F-4D97-AF65-F5344CB8AC3E}">
        <p14:creationId xmlns:p14="http://schemas.microsoft.com/office/powerpoint/2010/main" val="24377606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oppbild">
    <p:bg>
      <p:bgPr>
        <a:solidFill>
          <a:schemeClr val="bg1">
            <a:lumMod val="85000"/>
          </a:schemeClr>
        </a:solidFill>
        <a:effectLst/>
      </p:bgPr>
    </p:bg>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F35895A3-CFBD-2DD7-0C6D-2EC2943D2FD1}"/>
              </a:ext>
            </a:extLst>
          </p:cNvPr>
          <p:cNvPicPr>
            <a:picLocks noChangeAspect="1"/>
          </p:cNvPicPr>
          <p:nvPr userDrawn="1"/>
        </p:nvPicPr>
        <p:blipFill>
          <a:blip r:embed="rId2"/>
          <a:stretch>
            <a:fillRect/>
          </a:stretch>
        </p:blipFill>
        <p:spPr>
          <a:xfrm>
            <a:off x="0" y="0"/>
            <a:ext cx="12192000" cy="6266517"/>
          </a:xfrm>
          <a:prstGeom prst="rect">
            <a:avLst/>
          </a:prstGeom>
        </p:spPr>
      </p:pic>
    </p:spTree>
    <p:extLst>
      <p:ext uri="{BB962C8B-B14F-4D97-AF65-F5344CB8AC3E}">
        <p14:creationId xmlns:p14="http://schemas.microsoft.com/office/powerpoint/2010/main" val="405816100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Rubrik och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A37F79-443B-45AE-BEEB-261CE791C422}"/>
              </a:ext>
            </a:extLst>
          </p:cNvPr>
          <p:cNvSpPr>
            <a:spLocks noGrp="1"/>
          </p:cNvSpPr>
          <p:nvPr>
            <p:ph type="title"/>
          </p:nvPr>
        </p:nvSpPr>
        <p:spPr/>
        <p:txBody>
          <a:bodyPr/>
          <a:lstStyle/>
          <a:p>
            <a:r>
              <a:rPr lang="sv-SE"/>
              <a:t>Klicka här för att ändra mall för rubrikformat</a:t>
            </a:r>
          </a:p>
        </p:txBody>
      </p:sp>
      <p:sp>
        <p:nvSpPr>
          <p:cNvPr id="7" name="Platshållare för text 2">
            <a:extLst>
              <a:ext uri="{FF2B5EF4-FFF2-40B4-BE49-F238E27FC236}">
                <a16:creationId xmlns:a16="http://schemas.microsoft.com/office/drawing/2014/main" id="{B96EB96E-F922-6BF7-2303-CFCC18F2513C}"/>
              </a:ext>
            </a:extLst>
          </p:cNvPr>
          <p:cNvSpPr>
            <a:spLocks noGrp="1"/>
          </p:cNvSpPr>
          <p:nvPr>
            <p:ph type="body" sz="quarter" idx="14" hasCustomPrompt="1"/>
          </p:nvPr>
        </p:nvSpPr>
        <p:spPr>
          <a:xfrm>
            <a:off x="636045" y="1634400"/>
            <a:ext cx="6829166" cy="4516858"/>
          </a:xfrm>
          <a:prstGeom prst="rect">
            <a:avLst/>
          </a:prstGeom>
        </p:spPr>
        <p:txBody>
          <a:bodyPr lIns="0" anchor="t">
            <a:normAutofit/>
          </a:bodyPr>
          <a:lstStyle>
            <a:lvl1pPr marL="0" indent="0">
              <a:lnSpc>
                <a:spcPct val="110000"/>
              </a:lnSpc>
              <a:spcBef>
                <a:spcPts val="1800"/>
              </a:spcBef>
              <a:spcAft>
                <a:spcPts val="0"/>
              </a:spcAft>
              <a:buSzPct val="130000"/>
              <a:buFontTx/>
              <a:buNone/>
              <a:defRPr sz="2000">
                <a:latin typeface="+mn-lt"/>
                <a:ea typeface="Noto Sans" panose="020B0502040504020204" pitchFamily="34" charset="0"/>
                <a:cs typeface="Noto Sans" panose="020B0502040504020204" pitchFamily="34" charset="0"/>
              </a:defRPr>
            </a:lvl1pPr>
            <a:lvl2pPr marL="457200" indent="0">
              <a:buNone/>
              <a:defRPr>
                <a:latin typeface="Noto Sans" panose="020B0502040504020204" pitchFamily="34" charset="0"/>
                <a:ea typeface="Noto Sans" panose="020B0502040504020204" pitchFamily="34" charset="0"/>
                <a:cs typeface="Noto Sans" panose="020B0502040504020204" pitchFamily="34" charset="0"/>
              </a:defRPr>
            </a:lvl2pPr>
            <a:lvl3pPr marL="914400" indent="0">
              <a:buNone/>
              <a:defRPr>
                <a:latin typeface="Noto Sans" panose="020B0502040504020204" pitchFamily="34" charset="0"/>
                <a:ea typeface="Noto Sans" panose="020B0502040504020204" pitchFamily="34" charset="0"/>
                <a:cs typeface="Noto Sans" panose="020B0502040504020204" pitchFamily="34" charset="0"/>
              </a:defRPr>
            </a:lvl3pPr>
            <a:lvl4pPr marL="1371600" indent="0">
              <a:buNone/>
              <a:defRPr>
                <a:latin typeface="Noto Sans" panose="020B0502040504020204" pitchFamily="34" charset="0"/>
                <a:ea typeface="Noto Sans" panose="020B0502040504020204" pitchFamily="34" charset="0"/>
                <a:cs typeface="Noto Sans" panose="020B0502040504020204" pitchFamily="34" charset="0"/>
              </a:defRPr>
            </a:lvl4pPr>
            <a:lvl5pPr marL="1828800" indent="0">
              <a:buNone/>
              <a:defRPr>
                <a:latin typeface="Noto Sans" panose="020B0502040504020204" pitchFamily="34" charset="0"/>
                <a:ea typeface="Noto Sans" panose="020B0502040504020204" pitchFamily="34" charset="0"/>
                <a:cs typeface="Noto Sans" panose="020B0502040504020204" pitchFamily="34" charset="0"/>
              </a:defRPr>
            </a:lvl5pPr>
          </a:lstStyle>
          <a:p>
            <a:pPr lvl="0"/>
            <a:r>
              <a:rPr lang="sv-SE" dirty="0"/>
              <a:t>Klicka här för att ändra format på bakgrundstexten</a:t>
            </a:r>
          </a:p>
        </p:txBody>
      </p:sp>
      <p:sp>
        <p:nvSpPr>
          <p:cNvPr id="5" name="Platshållare för sidfot 3">
            <a:extLst>
              <a:ext uri="{FF2B5EF4-FFF2-40B4-BE49-F238E27FC236}">
                <a16:creationId xmlns:a16="http://schemas.microsoft.com/office/drawing/2014/main" id="{D3BAB382-76CC-47B0-B4B5-E9F1930024E8}"/>
              </a:ext>
            </a:extLst>
          </p:cNvPr>
          <p:cNvSpPr>
            <a:spLocks noGrp="1"/>
          </p:cNvSpPr>
          <p:nvPr>
            <p:ph type="ftr" sz="quarter" idx="15"/>
          </p:nvPr>
        </p:nvSpPr>
        <p:spPr/>
        <p:txBody>
          <a:bodyPr/>
          <a:lstStyle/>
          <a:p>
            <a:endParaRPr lang="sv-SE"/>
          </a:p>
        </p:txBody>
      </p:sp>
      <p:sp>
        <p:nvSpPr>
          <p:cNvPr id="6" name="Platshållare för bildnummer 4">
            <a:extLst>
              <a:ext uri="{FF2B5EF4-FFF2-40B4-BE49-F238E27FC236}">
                <a16:creationId xmlns:a16="http://schemas.microsoft.com/office/drawing/2014/main" id="{719F0539-DAC4-4126-BB78-1F341DC0CA6D}"/>
              </a:ext>
            </a:extLst>
          </p:cNvPr>
          <p:cNvSpPr>
            <a:spLocks noGrp="1"/>
          </p:cNvSpPr>
          <p:nvPr>
            <p:ph type="sldNum" sz="quarter" idx="16"/>
          </p:nvPr>
        </p:nvSpPr>
        <p:spPr/>
        <p:txBody>
          <a:bodyPr/>
          <a:lstStyle/>
          <a:p>
            <a:fld id="{4EF126C7-24CB-41BE-8327-5CF4F4F9B55B}" type="slidenum">
              <a:rPr lang="sv-SE" smtClean="0"/>
              <a:pPr/>
              <a:t>‹#›</a:t>
            </a:fld>
            <a:endParaRPr lang="sv-SE"/>
          </a:p>
        </p:txBody>
      </p:sp>
    </p:spTree>
    <p:extLst>
      <p:ext uri="{BB962C8B-B14F-4D97-AF65-F5344CB8AC3E}">
        <p14:creationId xmlns:p14="http://schemas.microsoft.com/office/powerpoint/2010/main" val="35148113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053986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EF6AE06-7D0B-679D-DAEF-6C2C1D3AC566}"/>
              </a:ext>
            </a:extLst>
          </p:cNvPr>
          <p:cNvSpPr>
            <a:spLocks noGrp="1"/>
          </p:cNvSpPr>
          <p:nvPr>
            <p:ph type="title"/>
          </p:nvPr>
        </p:nvSpPr>
        <p:spPr>
          <a:xfrm>
            <a:off x="636889" y="540000"/>
            <a:ext cx="9720000" cy="1080000"/>
          </a:xfrm>
          <a:prstGeom prst="rect">
            <a:avLst/>
          </a:prstGeom>
        </p:spPr>
        <p:txBody>
          <a:bodyPr vert="horz" lIns="0" tIns="0" rIns="91440" bIns="45720" rtlCol="0" anchor="t" anchorCtr="0">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A735A071-11A9-B41A-D9FC-FA993004023D}"/>
              </a:ext>
            </a:extLst>
          </p:cNvPr>
          <p:cNvSpPr>
            <a:spLocks noGrp="1"/>
          </p:cNvSpPr>
          <p:nvPr>
            <p:ph type="body" idx="1"/>
          </p:nvPr>
        </p:nvSpPr>
        <p:spPr>
          <a:xfrm>
            <a:off x="636045" y="1634097"/>
            <a:ext cx="7020000" cy="4582800"/>
          </a:xfrm>
          <a:prstGeom prst="rect">
            <a:avLst/>
          </a:prstGeom>
        </p:spPr>
        <p:txBody>
          <a:bodyPr vert="horz" lIns="0" tIns="45720" rIns="0" bIns="4572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15296B71-03DD-80A4-6205-3713B583AD18}"/>
              </a:ext>
            </a:extLst>
          </p:cNvPr>
          <p:cNvSpPr>
            <a:spLocks noGrp="1"/>
          </p:cNvSpPr>
          <p:nvPr>
            <p:ph type="ftr" sz="quarter" idx="3"/>
          </p:nvPr>
        </p:nvSpPr>
        <p:spPr>
          <a:xfrm>
            <a:off x="636045" y="6356350"/>
            <a:ext cx="4114800" cy="365125"/>
          </a:xfrm>
          <a:prstGeom prst="rect">
            <a:avLst/>
          </a:prstGeom>
        </p:spPr>
        <p:txBody>
          <a:bodyPr vert="horz" lIns="91440" tIns="45720" rIns="91440" bIns="45720" rtlCol="0" anchor="ctr"/>
          <a:lstStyle>
            <a:lvl1pPr algn="l">
              <a:defRPr sz="1200">
                <a:solidFill>
                  <a:schemeClr val="tx1"/>
                </a:solidFill>
              </a:defRPr>
            </a:lvl1pPr>
          </a:lstStyle>
          <a:p>
            <a:endParaRPr lang="sv-SE"/>
          </a:p>
        </p:txBody>
      </p:sp>
      <p:sp>
        <p:nvSpPr>
          <p:cNvPr id="6" name="Platshållare för bildnummer 5">
            <a:extLst>
              <a:ext uri="{FF2B5EF4-FFF2-40B4-BE49-F238E27FC236}">
                <a16:creationId xmlns:a16="http://schemas.microsoft.com/office/drawing/2014/main" id="{460F0521-EEC8-AA48-6F07-D6B78AAFDFF8}"/>
              </a:ext>
            </a:extLst>
          </p:cNvPr>
          <p:cNvSpPr>
            <a:spLocks noGrp="1"/>
          </p:cNvSpPr>
          <p:nvPr>
            <p:ph type="sldNum" sz="quarter" idx="4"/>
          </p:nvPr>
        </p:nvSpPr>
        <p:spPr>
          <a:xfrm>
            <a:off x="5629258" y="6356350"/>
            <a:ext cx="933484" cy="365125"/>
          </a:xfrm>
          <a:prstGeom prst="rect">
            <a:avLst/>
          </a:prstGeom>
        </p:spPr>
        <p:txBody>
          <a:bodyPr vert="horz" lIns="91440" tIns="45720" rIns="91440" bIns="45720" rtlCol="0" anchor="ctr"/>
          <a:lstStyle>
            <a:lvl1pPr algn="ctr">
              <a:defRPr sz="1200">
                <a:solidFill>
                  <a:schemeClr val="tx1"/>
                </a:solidFill>
              </a:defRPr>
            </a:lvl1pPr>
          </a:lstStyle>
          <a:p>
            <a:fld id="{72E6AD8C-8D45-475A-88F1-A1ABBFDF6A1B}" type="slidenum">
              <a:rPr lang="sv-SE" smtClean="0"/>
              <a:pPr/>
              <a:t>‹#›</a:t>
            </a:fld>
            <a:endParaRPr lang="sv-SE"/>
          </a:p>
        </p:txBody>
      </p:sp>
      <p:pic>
        <p:nvPicPr>
          <p:cNvPr id="7" name="Bildobjekt 6" descr="Logotyp Socialstyrelsen">
            <a:extLst>
              <a:ext uri="{FF2B5EF4-FFF2-40B4-BE49-F238E27FC236}">
                <a16:creationId xmlns:a16="http://schemas.microsoft.com/office/drawing/2014/main" id="{B6600725-C256-4E21-B2CE-967977119CFF}"/>
              </a:ext>
            </a:extLst>
          </p:cNvPr>
          <p:cNvPicPr>
            <a:picLocks noChangeAspect="1"/>
          </p:cNvPicPr>
          <p:nvPr userDrawn="1"/>
        </p:nvPicPr>
        <p:blipFill>
          <a:blip r:embed="rId28"/>
          <a:stretch>
            <a:fillRect/>
          </a:stretch>
        </p:blipFill>
        <p:spPr>
          <a:xfrm>
            <a:off x="10128113" y="6333464"/>
            <a:ext cx="1440000" cy="295715"/>
          </a:xfrm>
          <a:prstGeom prst="rect">
            <a:avLst/>
          </a:prstGeom>
        </p:spPr>
      </p:pic>
      <p:cxnSp>
        <p:nvCxnSpPr>
          <p:cNvPr id="8" name="Rak koppling 7">
            <a:extLst>
              <a:ext uri="{FF2B5EF4-FFF2-40B4-BE49-F238E27FC236}">
                <a16:creationId xmlns:a16="http://schemas.microsoft.com/office/drawing/2014/main" id="{80B3FD74-0299-3550-4E28-5ACB19E12AFC}"/>
              </a:ext>
              <a:ext uri="{C183D7F6-B498-43B3-948B-1728B52AA6E4}">
                <adec:decorative xmlns:adec="http://schemas.microsoft.com/office/drawing/2017/decorative" val="1"/>
              </a:ext>
            </a:extLst>
          </p:cNvPr>
          <p:cNvCxnSpPr/>
          <p:nvPr userDrawn="1"/>
        </p:nvCxnSpPr>
        <p:spPr>
          <a:xfrm>
            <a:off x="626357"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Rak koppling 8">
            <a:extLst>
              <a:ext uri="{FF2B5EF4-FFF2-40B4-BE49-F238E27FC236}">
                <a16:creationId xmlns:a16="http://schemas.microsoft.com/office/drawing/2014/main" id="{915831CF-0745-C506-4100-FE148513A3F5}"/>
              </a:ext>
              <a:ext uri="{C183D7F6-B498-43B3-948B-1728B52AA6E4}">
                <adec:decorative xmlns:adec="http://schemas.microsoft.com/office/drawing/2017/decorative" val="1"/>
              </a:ext>
            </a:extLst>
          </p:cNvPr>
          <p:cNvCxnSpPr/>
          <p:nvPr userDrawn="1"/>
        </p:nvCxnSpPr>
        <p:spPr>
          <a:xfrm>
            <a:off x="5808663"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Rak koppling 9">
            <a:extLst>
              <a:ext uri="{FF2B5EF4-FFF2-40B4-BE49-F238E27FC236}">
                <a16:creationId xmlns:a16="http://schemas.microsoft.com/office/drawing/2014/main" id="{D0E0E85A-E94E-02CB-591B-5C472DFA277C}"/>
              </a:ext>
              <a:ext uri="{C183D7F6-B498-43B3-948B-1728B52AA6E4}">
                <adec:decorative xmlns:adec="http://schemas.microsoft.com/office/drawing/2017/decorative" val="1"/>
              </a:ext>
            </a:extLst>
          </p:cNvPr>
          <p:cNvCxnSpPr/>
          <p:nvPr userDrawn="1"/>
        </p:nvCxnSpPr>
        <p:spPr>
          <a:xfrm>
            <a:off x="6383338"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Rak koppling 10">
            <a:extLst>
              <a:ext uri="{FF2B5EF4-FFF2-40B4-BE49-F238E27FC236}">
                <a16:creationId xmlns:a16="http://schemas.microsoft.com/office/drawing/2014/main" id="{C02D0A55-E372-4B7F-403F-2E3DC6E83DDF}"/>
              </a:ext>
              <a:ext uri="{C183D7F6-B498-43B3-948B-1728B52AA6E4}">
                <adec:decorative xmlns:adec="http://schemas.microsoft.com/office/drawing/2017/decorative" val="1"/>
              </a:ext>
            </a:extLst>
          </p:cNvPr>
          <p:cNvCxnSpPr>
            <a:cxnSpLocks/>
          </p:cNvCxnSpPr>
          <p:nvPr userDrawn="1"/>
        </p:nvCxnSpPr>
        <p:spPr>
          <a:xfrm>
            <a:off x="11568113" y="-362857"/>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Rak koppling 11">
            <a:extLst>
              <a:ext uri="{FF2B5EF4-FFF2-40B4-BE49-F238E27FC236}">
                <a16:creationId xmlns:a16="http://schemas.microsoft.com/office/drawing/2014/main" id="{24B18876-DAF9-0CED-0C89-9EA95DA1DD08}"/>
              </a:ext>
              <a:ext uri="{C183D7F6-B498-43B3-948B-1728B52AA6E4}">
                <adec:decorative xmlns:adec="http://schemas.microsoft.com/office/drawing/2017/decorative" val="1"/>
              </a:ext>
            </a:extLst>
          </p:cNvPr>
          <p:cNvCxnSpPr>
            <a:cxnSpLocks/>
          </p:cNvCxnSpPr>
          <p:nvPr userDrawn="1"/>
        </p:nvCxnSpPr>
        <p:spPr>
          <a:xfrm rot="5400000">
            <a:off x="12420684" y="48945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Rak koppling 12">
            <a:extLst>
              <a:ext uri="{FF2B5EF4-FFF2-40B4-BE49-F238E27FC236}">
                <a16:creationId xmlns:a16="http://schemas.microsoft.com/office/drawing/2014/main" id="{5EF01506-B404-7FAC-EF48-44D61E34C78D}"/>
              </a:ext>
              <a:ext uri="{C183D7F6-B498-43B3-948B-1728B52AA6E4}">
                <adec:decorative xmlns:adec="http://schemas.microsoft.com/office/drawing/2017/decorative" val="1"/>
              </a:ext>
            </a:extLst>
          </p:cNvPr>
          <p:cNvCxnSpPr>
            <a:cxnSpLocks/>
          </p:cNvCxnSpPr>
          <p:nvPr userDrawn="1"/>
        </p:nvCxnSpPr>
        <p:spPr>
          <a:xfrm rot="5400000">
            <a:off x="12420684" y="329837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koppling 13">
            <a:extLst>
              <a:ext uri="{FF2B5EF4-FFF2-40B4-BE49-F238E27FC236}">
                <a16:creationId xmlns:a16="http://schemas.microsoft.com/office/drawing/2014/main" id="{0FA766C4-1E08-20C2-C14D-AD4AD7320025}"/>
              </a:ext>
              <a:ext uri="{C183D7F6-B498-43B3-948B-1728B52AA6E4}">
                <adec:decorative xmlns:adec="http://schemas.microsoft.com/office/drawing/2017/decorative" val="1"/>
              </a:ext>
            </a:extLst>
          </p:cNvPr>
          <p:cNvCxnSpPr>
            <a:cxnSpLocks/>
          </p:cNvCxnSpPr>
          <p:nvPr userDrawn="1"/>
        </p:nvCxnSpPr>
        <p:spPr>
          <a:xfrm rot="5400000">
            <a:off x="12420684" y="6106660"/>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koppling 14">
            <a:extLst>
              <a:ext uri="{FF2B5EF4-FFF2-40B4-BE49-F238E27FC236}">
                <a16:creationId xmlns:a16="http://schemas.microsoft.com/office/drawing/2014/main" id="{DC70BE39-AE1C-A008-E5DE-EF68DC6EC0AF}"/>
              </a:ext>
              <a:ext uri="{C183D7F6-B498-43B3-948B-1728B52AA6E4}">
                <adec:decorative xmlns:adec="http://schemas.microsoft.com/office/drawing/2017/decorative" val="1"/>
              </a:ext>
            </a:extLst>
          </p:cNvPr>
          <p:cNvCxnSpPr/>
          <p:nvPr userDrawn="1"/>
        </p:nvCxnSpPr>
        <p:spPr>
          <a:xfrm>
            <a:off x="623887"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Rak koppling 15">
            <a:extLst>
              <a:ext uri="{FF2B5EF4-FFF2-40B4-BE49-F238E27FC236}">
                <a16:creationId xmlns:a16="http://schemas.microsoft.com/office/drawing/2014/main" id="{2A6D88E5-9D1D-0299-0E23-7792F919E253}"/>
              </a:ext>
              <a:ext uri="{C183D7F6-B498-43B3-948B-1728B52AA6E4}">
                <adec:decorative xmlns:adec="http://schemas.microsoft.com/office/drawing/2017/decorative" val="1"/>
              </a:ext>
            </a:extLst>
          </p:cNvPr>
          <p:cNvCxnSpPr/>
          <p:nvPr userDrawn="1"/>
        </p:nvCxnSpPr>
        <p:spPr>
          <a:xfrm>
            <a:off x="5808663"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koppling 16">
            <a:extLst>
              <a:ext uri="{FF2B5EF4-FFF2-40B4-BE49-F238E27FC236}">
                <a16:creationId xmlns:a16="http://schemas.microsoft.com/office/drawing/2014/main" id="{FFB69A4D-C031-4997-2CD8-3735C5CB356C}"/>
              </a:ext>
              <a:ext uri="{C183D7F6-B498-43B3-948B-1728B52AA6E4}">
                <adec:decorative xmlns:adec="http://schemas.microsoft.com/office/drawing/2017/decorative" val="1"/>
              </a:ext>
            </a:extLst>
          </p:cNvPr>
          <p:cNvCxnSpPr/>
          <p:nvPr userDrawn="1"/>
        </p:nvCxnSpPr>
        <p:spPr>
          <a:xfrm>
            <a:off x="6383338"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Rak koppling 17">
            <a:extLst>
              <a:ext uri="{FF2B5EF4-FFF2-40B4-BE49-F238E27FC236}">
                <a16:creationId xmlns:a16="http://schemas.microsoft.com/office/drawing/2014/main" id="{E98BF6E7-B0B5-A519-1C2F-BDF7C16E622F}"/>
              </a:ext>
              <a:ext uri="{C183D7F6-B498-43B3-948B-1728B52AA6E4}">
                <adec:decorative xmlns:adec="http://schemas.microsoft.com/office/drawing/2017/decorative" val="1"/>
              </a:ext>
            </a:extLst>
          </p:cNvPr>
          <p:cNvCxnSpPr>
            <a:cxnSpLocks/>
          </p:cNvCxnSpPr>
          <p:nvPr userDrawn="1"/>
        </p:nvCxnSpPr>
        <p:spPr>
          <a:xfrm>
            <a:off x="11568113" y="6975492"/>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koppling 18">
            <a:extLst>
              <a:ext uri="{FF2B5EF4-FFF2-40B4-BE49-F238E27FC236}">
                <a16:creationId xmlns:a16="http://schemas.microsoft.com/office/drawing/2014/main" id="{89EA6B94-E30D-5779-F560-45F2A9F8D505}"/>
              </a:ext>
              <a:ext uri="{C183D7F6-B498-43B3-948B-1728B52AA6E4}">
                <adec:decorative xmlns:adec="http://schemas.microsoft.com/office/drawing/2017/decorative" val="1"/>
              </a:ext>
            </a:extLst>
          </p:cNvPr>
          <p:cNvCxnSpPr>
            <a:cxnSpLocks/>
          </p:cNvCxnSpPr>
          <p:nvPr userDrawn="1"/>
        </p:nvCxnSpPr>
        <p:spPr>
          <a:xfrm rot="5400000">
            <a:off x="-242020" y="489453"/>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koppling 19">
            <a:extLst>
              <a:ext uri="{FF2B5EF4-FFF2-40B4-BE49-F238E27FC236}">
                <a16:creationId xmlns:a16="http://schemas.microsoft.com/office/drawing/2014/main" id="{608B746F-43F8-0E83-27C2-8B3D79142687}"/>
              </a:ext>
              <a:ext uri="{C183D7F6-B498-43B3-948B-1728B52AA6E4}">
                <adec:decorative xmlns:adec="http://schemas.microsoft.com/office/drawing/2017/decorative" val="1"/>
              </a:ext>
            </a:extLst>
          </p:cNvPr>
          <p:cNvCxnSpPr>
            <a:cxnSpLocks/>
          </p:cNvCxnSpPr>
          <p:nvPr userDrawn="1"/>
        </p:nvCxnSpPr>
        <p:spPr>
          <a:xfrm rot="5400000">
            <a:off x="-242020" y="3298373"/>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koppling 20">
            <a:extLst>
              <a:ext uri="{FF2B5EF4-FFF2-40B4-BE49-F238E27FC236}">
                <a16:creationId xmlns:a16="http://schemas.microsoft.com/office/drawing/2014/main" id="{453CBA76-A7BD-F3F8-69A4-BD6E3B10419C}"/>
              </a:ext>
              <a:ext uri="{C183D7F6-B498-43B3-948B-1728B52AA6E4}">
                <adec:decorative xmlns:adec="http://schemas.microsoft.com/office/drawing/2017/decorative" val="1"/>
              </a:ext>
            </a:extLst>
          </p:cNvPr>
          <p:cNvCxnSpPr>
            <a:cxnSpLocks/>
          </p:cNvCxnSpPr>
          <p:nvPr userDrawn="1"/>
        </p:nvCxnSpPr>
        <p:spPr>
          <a:xfrm rot="5400000">
            <a:off x="-242020" y="6106661"/>
            <a:ext cx="0" cy="26125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246925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79" r:id="rId4"/>
    <p:sldLayoutId id="2147483660" r:id="rId5"/>
    <p:sldLayoutId id="2147483654" r:id="rId6"/>
    <p:sldLayoutId id="2147483661" r:id="rId7"/>
    <p:sldLayoutId id="2147483662" r:id="rId8"/>
    <p:sldLayoutId id="2147483667" r:id="rId9"/>
    <p:sldLayoutId id="2147483665" r:id="rId10"/>
    <p:sldLayoutId id="2147483666" r:id="rId11"/>
    <p:sldLayoutId id="2147483664" r:id="rId12"/>
    <p:sldLayoutId id="2147483668" r:id="rId13"/>
    <p:sldLayoutId id="2147483680" r:id="rId14"/>
    <p:sldLayoutId id="2147483669" r:id="rId15"/>
    <p:sldLayoutId id="2147483682" r:id="rId16"/>
    <p:sldLayoutId id="2147483681" r:id="rId17"/>
    <p:sldLayoutId id="2147483670" r:id="rId18"/>
    <p:sldLayoutId id="2147483671" r:id="rId19"/>
    <p:sldLayoutId id="2147483673" r:id="rId20"/>
    <p:sldLayoutId id="2147483674" r:id="rId21"/>
    <p:sldLayoutId id="2147483675" r:id="rId22"/>
    <p:sldLayoutId id="2147483676" r:id="rId23"/>
    <p:sldLayoutId id="2147483678" r:id="rId24"/>
    <p:sldLayoutId id="2147483683" r:id="rId25"/>
    <p:sldLayoutId id="2147483684" r:id="rId26"/>
  </p:sldLayoutIdLst>
  <p:txStyles>
    <p:titleStyle>
      <a:lvl1pPr algn="l" defTabSz="914400" rtl="0" eaLnBrk="1" latinLnBrk="0" hangingPunct="1">
        <a:lnSpc>
          <a:spcPct val="110000"/>
        </a:lnSpc>
        <a:spcBef>
          <a:spcPct val="0"/>
        </a:spcBef>
        <a:buNone/>
        <a:defRPr sz="30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Noto Sans" panose="020B0502040504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Noto Sans" panose="020B0502040504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Noto Sans" panose="020B0502040504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Noto Sans" panose="020B0502040504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659" userDrawn="1">
          <p15:clr>
            <a:srgbClr val="F26B43"/>
          </p15:clr>
        </p15:guide>
        <p15:guide id="3" pos="4021" userDrawn="1">
          <p15:clr>
            <a:srgbClr val="F26B43"/>
          </p15:clr>
        </p15:guide>
        <p15:guide id="4" pos="7287" userDrawn="1">
          <p15:clr>
            <a:srgbClr val="F26B43"/>
          </p15:clr>
        </p15:guide>
        <p15:guide id="5" pos="393" userDrawn="1">
          <p15:clr>
            <a:srgbClr val="F26B43"/>
          </p15:clr>
        </p15:guide>
        <p15:guide id="6" orient="horz" pos="391" userDrawn="1">
          <p15:clr>
            <a:srgbClr val="F26B43"/>
          </p15:clr>
        </p15:guide>
        <p15:guide id="7" orient="horz" pos="392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sv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ubrik 15">
            <a:extLst>
              <a:ext uri="{FF2B5EF4-FFF2-40B4-BE49-F238E27FC236}">
                <a16:creationId xmlns:a16="http://schemas.microsoft.com/office/drawing/2014/main" id="{2E2AA013-1C60-4F11-A178-81752B6C2C36}"/>
              </a:ext>
            </a:extLst>
          </p:cNvPr>
          <p:cNvSpPr>
            <a:spLocks noGrp="1"/>
          </p:cNvSpPr>
          <p:nvPr>
            <p:ph type="ctrTitle"/>
          </p:nvPr>
        </p:nvSpPr>
        <p:spPr>
          <a:xfrm>
            <a:off x="637200" y="1692000"/>
            <a:ext cx="10294960" cy="2520000"/>
          </a:xfrm>
        </p:spPr>
        <p:txBody>
          <a:bodyPr/>
          <a:lstStyle/>
          <a:p>
            <a:r>
              <a:rPr lang="sv-SE" sz="4400" dirty="0"/>
              <a:t>Socialstyrelsens uppdrag </a:t>
            </a:r>
            <a:br>
              <a:rPr lang="sv-SE" sz="4400" dirty="0"/>
            </a:br>
            <a:r>
              <a:rPr lang="sv-SE" sz="4400" dirty="0"/>
              <a:t>O</a:t>
            </a:r>
            <a:r>
              <a:rPr lang="sv-SE" sz="4400" noProof="0" dirty="0" err="1"/>
              <a:t>mställning</a:t>
            </a:r>
            <a:r>
              <a:rPr lang="sv-SE" sz="4400" noProof="0" dirty="0"/>
              <a:t> till en god och nära vård</a:t>
            </a:r>
          </a:p>
        </p:txBody>
      </p:sp>
      <p:sp>
        <p:nvSpPr>
          <p:cNvPr id="18" name="Platshållare för text 17">
            <a:extLst>
              <a:ext uri="{FF2B5EF4-FFF2-40B4-BE49-F238E27FC236}">
                <a16:creationId xmlns:a16="http://schemas.microsoft.com/office/drawing/2014/main" id="{9D67B862-739B-4E7B-9839-0C40561DFAB9}"/>
              </a:ext>
            </a:extLst>
          </p:cNvPr>
          <p:cNvSpPr>
            <a:spLocks noGrp="1"/>
          </p:cNvSpPr>
          <p:nvPr>
            <p:ph type="body" sz="quarter" idx="10"/>
          </p:nvPr>
        </p:nvSpPr>
        <p:spPr>
          <a:xfrm>
            <a:off x="637198" y="5832000"/>
            <a:ext cx="6918633" cy="420800"/>
          </a:xfrm>
        </p:spPr>
        <p:txBody>
          <a:bodyPr/>
          <a:lstStyle/>
          <a:p>
            <a:r>
              <a:rPr lang="sv-SE" noProof="0" dirty="0"/>
              <a:t>Maria Areblad, Enhetschef Nära vård</a:t>
            </a:r>
          </a:p>
          <a:p>
            <a:r>
              <a:rPr lang="sv-SE" noProof="0" dirty="0"/>
              <a:t>Joakim Edvinsson, Samordnare god och nära vård/Fast läkarkontakt</a:t>
            </a:r>
          </a:p>
        </p:txBody>
      </p:sp>
      <p:pic>
        <p:nvPicPr>
          <p:cNvPr id="4" name="Bild 5" descr="Socialstyrelsen logotyp">
            <a:extLst>
              <a:ext uri="{FF2B5EF4-FFF2-40B4-BE49-F238E27FC236}">
                <a16:creationId xmlns:a16="http://schemas.microsoft.com/office/drawing/2014/main" id="{1996B044-7A80-A39E-1243-0F42A16CBE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18490" y="620713"/>
            <a:ext cx="2438400" cy="524075"/>
          </a:xfrm>
          <a:prstGeom prst="rect">
            <a:avLst/>
          </a:prstGeom>
        </p:spPr>
      </p:pic>
    </p:spTree>
    <p:extLst>
      <p:ext uri="{BB962C8B-B14F-4D97-AF65-F5344CB8AC3E}">
        <p14:creationId xmlns:p14="http://schemas.microsoft.com/office/powerpoint/2010/main" val="4273297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812F1-E0CF-AE53-E863-639F80EE14FD}"/>
              </a:ext>
            </a:extLst>
          </p:cNvPr>
          <p:cNvSpPr>
            <a:spLocks noGrp="1"/>
          </p:cNvSpPr>
          <p:nvPr>
            <p:ph type="title"/>
          </p:nvPr>
        </p:nvSpPr>
        <p:spPr/>
        <p:txBody>
          <a:bodyPr/>
          <a:lstStyle/>
          <a:p>
            <a:r>
              <a:rPr lang="sv-SE" dirty="0"/>
              <a:t>Agenda</a:t>
            </a:r>
          </a:p>
        </p:txBody>
      </p:sp>
      <p:sp>
        <p:nvSpPr>
          <p:cNvPr id="3" name="Platshållare för text 2">
            <a:extLst>
              <a:ext uri="{FF2B5EF4-FFF2-40B4-BE49-F238E27FC236}">
                <a16:creationId xmlns:a16="http://schemas.microsoft.com/office/drawing/2014/main" id="{4DD467AA-BD59-409D-9603-886D3C87E807}"/>
              </a:ext>
            </a:extLst>
          </p:cNvPr>
          <p:cNvSpPr>
            <a:spLocks noGrp="1"/>
          </p:cNvSpPr>
          <p:nvPr>
            <p:ph type="body" sz="quarter" idx="13"/>
          </p:nvPr>
        </p:nvSpPr>
        <p:spPr>
          <a:xfrm>
            <a:off x="4130332" y="589881"/>
            <a:ext cx="7323235" cy="5678238"/>
          </a:xfrm>
        </p:spPr>
        <p:txBody>
          <a:bodyPr/>
          <a:lstStyle/>
          <a:p>
            <a:r>
              <a:rPr lang="sv-SE" dirty="0"/>
              <a:t>Bakgrund av uppdraget Omställning till en god och nära vård</a:t>
            </a:r>
          </a:p>
          <a:p>
            <a:endParaRPr lang="sv-SE" dirty="0"/>
          </a:p>
          <a:p>
            <a:r>
              <a:rPr lang="sv-SE" dirty="0"/>
              <a:t>Uppföljning och status av omställningen</a:t>
            </a:r>
          </a:p>
          <a:p>
            <a:endParaRPr lang="sv-SE" dirty="0"/>
          </a:p>
          <a:p>
            <a:r>
              <a:rPr lang="sv-SE" dirty="0"/>
              <a:t>Kontinuitet, Fast läkarkontakt, Team</a:t>
            </a:r>
          </a:p>
          <a:p>
            <a:endParaRPr lang="sv-SE" dirty="0"/>
          </a:p>
          <a:p>
            <a:endParaRPr lang="sv-SE" dirty="0"/>
          </a:p>
          <a:p>
            <a:pPr marL="0" indent="0">
              <a:buNone/>
            </a:pPr>
            <a:endParaRPr lang="sv-SE" dirty="0"/>
          </a:p>
          <a:p>
            <a:pPr marL="0" indent="0">
              <a:buNone/>
            </a:pPr>
            <a:r>
              <a:rPr lang="sv-SE" dirty="0"/>
              <a:t>Diskussioner</a:t>
            </a:r>
          </a:p>
          <a:p>
            <a:endParaRPr lang="sv-SE" dirty="0"/>
          </a:p>
        </p:txBody>
      </p:sp>
    </p:spTree>
    <p:extLst>
      <p:ext uri="{BB962C8B-B14F-4D97-AF65-F5344CB8AC3E}">
        <p14:creationId xmlns:p14="http://schemas.microsoft.com/office/powerpoint/2010/main" val="1736594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E87712EC-1812-C87D-7A31-B61805D58C78}"/>
              </a:ext>
            </a:extLst>
          </p:cNvPr>
          <p:cNvSpPr>
            <a:spLocks noGrp="1"/>
          </p:cNvSpPr>
          <p:nvPr>
            <p:ph type="title"/>
          </p:nvPr>
        </p:nvSpPr>
        <p:spPr/>
        <p:txBody>
          <a:bodyPr/>
          <a:lstStyle/>
          <a:p>
            <a:r>
              <a:rPr lang="sv-SE" dirty="0"/>
              <a:t>Bakgrund</a:t>
            </a:r>
          </a:p>
        </p:txBody>
      </p:sp>
      <p:sp>
        <p:nvSpPr>
          <p:cNvPr id="5" name="Platshållare för text 4">
            <a:extLst>
              <a:ext uri="{FF2B5EF4-FFF2-40B4-BE49-F238E27FC236}">
                <a16:creationId xmlns:a16="http://schemas.microsoft.com/office/drawing/2014/main" id="{0C1BAE3B-C63B-C24E-926F-F2ECCA582B2E}"/>
              </a:ext>
            </a:extLst>
          </p:cNvPr>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9117434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rundade hörn 3">
            <a:extLst>
              <a:ext uri="{FF2B5EF4-FFF2-40B4-BE49-F238E27FC236}">
                <a16:creationId xmlns:a16="http://schemas.microsoft.com/office/drawing/2014/main" id="{A9066297-9D89-806E-3140-17AB01DDEC01}"/>
              </a:ext>
            </a:extLst>
          </p:cNvPr>
          <p:cNvSpPr/>
          <p:nvPr/>
        </p:nvSpPr>
        <p:spPr>
          <a:xfrm>
            <a:off x="262890" y="1442376"/>
            <a:ext cx="7292340" cy="4875624"/>
          </a:xfrm>
          <a:prstGeom prst="roundRect">
            <a:avLst/>
          </a:prstGeom>
          <a:solidFill>
            <a:schemeClr val="tx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0052A03F-D180-48D0-A0D8-5A4090197414}"/>
              </a:ext>
            </a:extLst>
          </p:cNvPr>
          <p:cNvSpPr>
            <a:spLocks noGrp="1"/>
          </p:cNvSpPr>
          <p:nvPr>
            <p:ph type="title"/>
          </p:nvPr>
        </p:nvSpPr>
        <p:spPr/>
        <p:txBody>
          <a:bodyPr/>
          <a:lstStyle/>
          <a:p>
            <a:r>
              <a:rPr lang="sv-SE" dirty="0"/>
              <a:t>Regeringens mål med omställningen</a:t>
            </a:r>
          </a:p>
        </p:txBody>
      </p:sp>
      <p:sp>
        <p:nvSpPr>
          <p:cNvPr id="3" name="Platshållare för text 2">
            <a:extLst>
              <a:ext uri="{FF2B5EF4-FFF2-40B4-BE49-F238E27FC236}">
                <a16:creationId xmlns:a16="http://schemas.microsoft.com/office/drawing/2014/main" id="{9DB8B27E-45D0-4F77-8C04-02625CE882A1}"/>
              </a:ext>
            </a:extLst>
          </p:cNvPr>
          <p:cNvSpPr>
            <a:spLocks noGrp="1"/>
          </p:cNvSpPr>
          <p:nvPr>
            <p:ph type="body" sz="quarter" idx="13"/>
          </p:nvPr>
        </p:nvSpPr>
        <p:spPr>
          <a:xfrm>
            <a:off x="367990" y="1634400"/>
            <a:ext cx="7108055" cy="4583838"/>
          </a:xfrm>
        </p:spPr>
        <p:txBody>
          <a:bodyPr/>
          <a:lstStyle/>
          <a:p>
            <a:pPr marL="0" indent="0" algn="ctr">
              <a:buNone/>
            </a:pPr>
            <a:r>
              <a:rPr lang="sv-SE" dirty="0"/>
              <a:t>”Hälso- och sjukvården bör ställa om så att primärvården är navet i vården och samspelar med annan hälso- och sjukvård och med socialtjänsten.</a:t>
            </a:r>
          </a:p>
          <a:p>
            <a:pPr marL="0" indent="0" algn="ctr">
              <a:buNone/>
            </a:pPr>
            <a:endParaRPr lang="sv-SE" dirty="0"/>
          </a:p>
          <a:p>
            <a:pPr marL="0" indent="0" algn="ctr">
              <a:buNone/>
            </a:pPr>
            <a:r>
              <a:rPr lang="sv-SE" dirty="0"/>
              <a:t> Målet med omställningen av hälso- och sjukvården bör vara att patienten får en god, nära och samordnad vård som stärker hälsan. Målet bör också vara att patienten är delaktig utifrån sina förutsättningar och preferenser och att en effektivare användning av hälso- och sjukvårdens resurser ska kunna uppnås”.</a:t>
            </a:r>
          </a:p>
        </p:txBody>
      </p:sp>
      <p:sp>
        <p:nvSpPr>
          <p:cNvPr id="7" name="Rektangel 6">
            <a:extLst>
              <a:ext uri="{FF2B5EF4-FFF2-40B4-BE49-F238E27FC236}">
                <a16:creationId xmlns:a16="http://schemas.microsoft.com/office/drawing/2014/main" id="{96A4BFAB-C98D-49B9-97EE-B91706A690FC}"/>
              </a:ext>
              <a:ext uri="{C183D7F6-B498-43B3-948B-1728B52AA6E4}">
                <adec:decorative xmlns:adec="http://schemas.microsoft.com/office/drawing/2017/decorative" val="1"/>
              </a:ext>
            </a:extLst>
          </p:cNvPr>
          <p:cNvSpPr/>
          <p:nvPr/>
        </p:nvSpPr>
        <p:spPr>
          <a:xfrm>
            <a:off x="8059760" y="0"/>
            <a:ext cx="413223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textruta 4">
            <a:extLst>
              <a:ext uri="{FF2B5EF4-FFF2-40B4-BE49-F238E27FC236}">
                <a16:creationId xmlns:a16="http://schemas.microsoft.com/office/drawing/2014/main" id="{0C6394D3-F508-1FD3-F33C-B8544AF21E66}"/>
              </a:ext>
            </a:extLst>
          </p:cNvPr>
          <p:cNvSpPr txBox="1"/>
          <p:nvPr/>
        </p:nvSpPr>
        <p:spPr>
          <a:xfrm>
            <a:off x="8663321" y="1442376"/>
            <a:ext cx="2891790" cy="4031873"/>
          </a:xfrm>
          <a:prstGeom prst="rect">
            <a:avLst/>
          </a:prstGeom>
          <a:noFill/>
        </p:spPr>
        <p:txBody>
          <a:bodyPr wrap="square">
            <a:spAutoFit/>
          </a:bodyPr>
          <a:lstStyle/>
          <a:p>
            <a:r>
              <a:rPr lang="sv-SE" sz="1600" dirty="0">
                <a:solidFill>
                  <a:schemeClr val="bg1"/>
                </a:solidFill>
              </a:rPr>
              <a:t>I prop. (2025/26:19) fastslås tre huvudsakliga inriktningsmål: </a:t>
            </a:r>
          </a:p>
          <a:p>
            <a:endParaRPr lang="sv-SE" sz="1600" dirty="0">
              <a:solidFill>
                <a:schemeClr val="bg1"/>
              </a:solidFill>
            </a:endParaRPr>
          </a:p>
          <a:p>
            <a:pPr marL="285750" indent="-285750">
              <a:buFont typeface="Arial" panose="020B0604020202020204" pitchFamily="34" charset="0"/>
              <a:buChar char="•"/>
            </a:pPr>
            <a:r>
              <a:rPr lang="sv-SE" sz="1600" b="1" dirty="0">
                <a:solidFill>
                  <a:schemeClr val="bg1"/>
                </a:solidFill>
              </a:rPr>
              <a:t>Tillgängligheten*</a:t>
            </a:r>
            <a:r>
              <a:rPr lang="sv-SE" sz="1600" dirty="0">
                <a:solidFill>
                  <a:schemeClr val="bg1"/>
                </a:solidFill>
              </a:rPr>
              <a:t> till primärvården och den specialiserade vården ska öka</a:t>
            </a:r>
          </a:p>
          <a:p>
            <a:pPr marL="285750" indent="-285750">
              <a:buFont typeface="Arial" panose="020B0604020202020204" pitchFamily="34" charset="0"/>
              <a:buChar char="•"/>
            </a:pPr>
            <a:r>
              <a:rPr lang="sv-SE" sz="1600" dirty="0">
                <a:solidFill>
                  <a:schemeClr val="bg1"/>
                </a:solidFill>
              </a:rPr>
              <a:t>En mer </a:t>
            </a:r>
            <a:r>
              <a:rPr lang="sv-SE" sz="1600" b="1" dirty="0">
                <a:solidFill>
                  <a:schemeClr val="bg1"/>
                </a:solidFill>
              </a:rPr>
              <a:t>delaktig</a:t>
            </a:r>
            <a:r>
              <a:rPr lang="sv-SE" sz="1600" dirty="0">
                <a:solidFill>
                  <a:schemeClr val="bg1"/>
                </a:solidFill>
              </a:rPr>
              <a:t> patient och en personcentrerad vård ska uppnås</a:t>
            </a:r>
          </a:p>
          <a:p>
            <a:pPr marL="285750" indent="-285750">
              <a:buFont typeface="Arial" panose="020B0604020202020204" pitchFamily="34" charset="0"/>
              <a:buChar char="•"/>
            </a:pPr>
            <a:r>
              <a:rPr lang="sv-SE" sz="1600" b="1" dirty="0">
                <a:solidFill>
                  <a:schemeClr val="bg1"/>
                </a:solidFill>
              </a:rPr>
              <a:t>Kontinuiteten</a:t>
            </a:r>
            <a:r>
              <a:rPr lang="sv-SE" sz="1600" dirty="0">
                <a:solidFill>
                  <a:schemeClr val="bg1"/>
                </a:solidFill>
              </a:rPr>
              <a:t> i primärvården och den specialiserade vården ska öka</a:t>
            </a:r>
          </a:p>
          <a:p>
            <a:endParaRPr lang="sv-SE" sz="1600" dirty="0">
              <a:solidFill>
                <a:schemeClr val="bg1"/>
              </a:solidFill>
            </a:endParaRPr>
          </a:p>
        </p:txBody>
      </p:sp>
      <p:sp>
        <p:nvSpPr>
          <p:cNvPr id="6" name="textruta 5">
            <a:extLst>
              <a:ext uri="{FF2B5EF4-FFF2-40B4-BE49-F238E27FC236}">
                <a16:creationId xmlns:a16="http://schemas.microsoft.com/office/drawing/2014/main" id="{F0737592-53A3-1D03-9DFC-330FE0E59D2D}"/>
              </a:ext>
            </a:extLst>
          </p:cNvPr>
          <p:cNvSpPr txBox="1"/>
          <p:nvPr/>
        </p:nvSpPr>
        <p:spPr>
          <a:xfrm>
            <a:off x="8436864" y="6373367"/>
            <a:ext cx="3285744" cy="246221"/>
          </a:xfrm>
          <a:prstGeom prst="rect">
            <a:avLst/>
          </a:prstGeom>
          <a:noFill/>
        </p:spPr>
        <p:txBody>
          <a:bodyPr wrap="square" rtlCol="0">
            <a:spAutoFit/>
          </a:bodyPr>
          <a:lstStyle/>
          <a:p>
            <a:r>
              <a:rPr lang="sv-SE" sz="1000" dirty="0">
                <a:solidFill>
                  <a:schemeClr val="bg1"/>
                </a:solidFill>
              </a:rPr>
              <a:t>*tillgänglighet avser både digital och fysisk kontakt</a:t>
            </a:r>
          </a:p>
        </p:txBody>
      </p:sp>
    </p:spTree>
    <p:extLst>
      <p:ext uri="{BB962C8B-B14F-4D97-AF65-F5344CB8AC3E}">
        <p14:creationId xmlns:p14="http://schemas.microsoft.com/office/powerpoint/2010/main" val="3879729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38B0EBD7-3E6D-096F-39C2-940ED354C154}"/>
              </a:ext>
            </a:extLst>
          </p:cNvPr>
          <p:cNvSpPr/>
          <p:nvPr/>
        </p:nvSpPr>
        <p:spPr>
          <a:xfrm>
            <a:off x="0" y="1329071"/>
            <a:ext cx="12192000" cy="4874768"/>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81CA965-C45B-27E4-C8DB-EA4995B5594A}"/>
              </a:ext>
            </a:extLst>
          </p:cNvPr>
          <p:cNvSpPr>
            <a:spLocks noGrp="1"/>
          </p:cNvSpPr>
          <p:nvPr>
            <p:ph type="title"/>
          </p:nvPr>
        </p:nvSpPr>
        <p:spPr>
          <a:xfrm>
            <a:off x="636888" y="508101"/>
            <a:ext cx="11165251" cy="1080000"/>
          </a:xfrm>
        </p:spPr>
        <p:txBody>
          <a:bodyPr/>
          <a:lstStyle/>
          <a:p>
            <a:r>
              <a:rPr lang="sv-SE" dirty="0"/>
              <a:t>Omställningen – en verksamhetsutveckling över lång tid</a:t>
            </a:r>
          </a:p>
        </p:txBody>
      </p:sp>
      <p:sp>
        <p:nvSpPr>
          <p:cNvPr id="4" name="Platshållare för text 3">
            <a:extLst>
              <a:ext uri="{FF2B5EF4-FFF2-40B4-BE49-F238E27FC236}">
                <a16:creationId xmlns:a16="http://schemas.microsoft.com/office/drawing/2014/main" id="{EC1D590A-62F5-C529-88C5-05ADCB5DED38}"/>
              </a:ext>
            </a:extLst>
          </p:cNvPr>
          <p:cNvSpPr>
            <a:spLocks noGrp="1"/>
          </p:cNvSpPr>
          <p:nvPr>
            <p:ph type="body" sz="quarter" idx="13"/>
          </p:nvPr>
        </p:nvSpPr>
        <p:spPr>
          <a:xfrm>
            <a:off x="721948" y="1474536"/>
            <a:ext cx="10633623" cy="4583838"/>
          </a:xfrm>
        </p:spPr>
        <p:txBody>
          <a:bodyPr/>
          <a:lstStyle/>
          <a:p>
            <a:r>
              <a:rPr lang="sv-SE" dirty="0"/>
              <a:t>1948 presenterades ett förslag att Sverige borde satsa på förebyggande vård (vårdcentralen med områdesansvar) </a:t>
            </a:r>
          </a:p>
          <a:p>
            <a:r>
              <a:rPr lang="sv-SE" dirty="0"/>
              <a:t>Man ville se en förflyttning av vård från sjukhusen och ut i samhället nära personernas vardag</a:t>
            </a:r>
          </a:p>
          <a:p>
            <a:r>
              <a:rPr lang="sv-SE" dirty="0"/>
              <a:t>Förändringen kom först på 1970-talet i form av 7 kronors reformen (alla besök och åtgärder skulle kosta 7 kronor, resten subventionerades)</a:t>
            </a:r>
          </a:p>
          <a:p>
            <a:r>
              <a:rPr lang="sv-SE" dirty="0"/>
              <a:t>SKR fick uppdraget att stötta omställningen och göra överenskommelser med regionerna 2018 </a:t>
            </a:r>
          </a:p>
          <a:p>
            <a:r>
              <a:rPr lang="sv-SE" dirty="0"/>
              <a:t>Regeringsuppdraget till Socialstyrelsen kom 2021 och blev 2026 en del av vår instruktion</a:t>
            </a:r>
          </a:p>
          <a:p>
            <a:endParaRPr lang="sv-SE" dirty="0"/>
          </a:p>
        </p:txBody>
      </p:sp>
    </p:spTree>
    <p:extLst>
      <p:ext uri="{BB962C8B-B14F-4D97-AF65-F5344CB8AC3E}">
        <p14:creationId xmlns:p14="http://schemas.microsoft.com/office/powerpoint/2010/main" val="289754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FE556638-5A79-B289-2628-CBC1F42939FA}"/>
              </a:ext>
            </a:extLst>
          </p:cNvPr>
          <p:cNvSpPr/>
          <p:nvPr/>
        </p:nvSpPr>
        <p:spPr>
          <a:xfrm>
            <a:off x="0" y="1371600"/>
            <a:ext cx="12192000" cy="4750905"/>
          </a:xfrm>
          <a:prstGeom prst="rect">
            <a:avLst/>
          </a:prstGeom>
          <a:solidFill>
            <a:srgbClr val="F8F2E8"/>
          </a:solidFill>
          <a:ln>
            <a:solidFill>
              <a:srgbClr val="F8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2" name="Rubrik 1">
            <a:extLst>
              <a:ext uri="{FF2B5EF4-FFF2-40B4-BE49-F238E27FC236}">
                <a16:creationId xmlns:a16="http://schemas.microsoft.com/office/drawing/2014/main" id="{EA3B5081-72F0-4D44-9103-F87D02FA2A0C}"/>
              </a:ext>
            </a:extLst>
          </p:cNvPr>
          <p:cNvSpPr>
            <a:spLocks noGrp="1"/>
          </p:cNvSpPr>
          <p:nvPr>
            <p:ph type="title"/>
          </p:nvPr>
        </p:nvSpPr>
        <p:spPr>
          <a:xfrm>
            <a:off x="229385" y="291600"/>
            <a:ext cx="10832868" cy="1080000"/>
          </a:xfrm>
        </p:spPr>
        <p:txBody>
          <a:bodyPr/>
          <a:lstStyle/>
          <a:p>
            <a:pPr algn="ctr"/>
            <a:r>
              <a:rPr lang="sv-SE" dirty="0">
                <a:solidFill>
                  <a:srgbClr val="00385C"/>
                </a:solidFill>
              </a:rPr>
              <a:t>Socialstyrelsen – drivande aktören för </a:t>
            </a:r>
            <a:br>
              <a:rPr lang="sv-SE" dirty="0">
                <a:solidFill>
                  <a:srgbClr val="00385C"/>
                </a:solidFill>
              </a:rPr>
            </a:br>
            <a:r>
              <a:rPr lang="sv-SE" dirty="0">
                <a:solidFill>
                  <a:srgbClr val="00385C"/>
                </a:solidFill>
              </a:rPr>
              <a:t>Omställningen till god och nära vård </a:t>
            </a:r>
            <a:br>
              <a:rPr lang="sv-SE" dirty="0">
                <a:solidFill>
                  <a:srgbClr val="00385C"/>
                </a:solidFill>
              </a:rPr>
            </a:br>
            <a:endParaRPr lang="sv-SE" dirty="0">
              <a:solidFill>
                <a:srgbClr val="00385C"/>
              </a:solidFill>
            </a:endParaRPr>
          </a:p>
        </p:txBody>
      </p:sp>
      <p:sp>
        <p:nvSpPr>
          <p:cNvPr id="12" name="Rektangel: rundade hörn 11">
            <a:extLst>
              <a:ext uri="{FF2B5EF4-FFF2-40B4-BE49-F238E27FC236}">
                <a16:creationId xmlns:a16="http://schemas.microsoft.com/office/drawing/2014/main" id="{1CF93E3C-A62E-BDB5-C4C8-58EF92ED26DF}"/>
              </a:ext>
            </a:extLst>
          </p:cNvPr>
          <p:cNvSpPr/>
          <p:nvPr/>
        </p:nvSpPr>
        <p:spPr>
          <a:xfrm>
            <a:off x="377687" y="1878495"/>
            <a:ext cx="3669696" cy="3578087"/>
          </a:xfrm>
          <a:prstGeom prst="roundRect">
            <a:avLst/>
          </a:prstGeom>
          <a:solidFill>
            <a:srgbClr val="00385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dirty="0">
                <a:solidFill>
                  <a:schemeClr val="bg1"/>
                </a:solidFill>
              </a:rPr>
              <a:t>Att </a:t>
            </a:r>
            <a:r>
              <a:rPr lang="sv-SE" sz="2400" b="1" dirty="0">
                <a:solidFill>
                  <a:schemeClr val="bg1"/>
                </a:solidFill>
              </a:rPr>
              <a:t>främja, stödja och följa upp</a:t>
            </a:r>
            <a:r>
              <a:rPr lang="sv-SE" sz="2400" dirty="0">
                <a:solidFill>
                  <a:schemeClr val="bg1"/>
                </a:solidFill>
              </a:rPr>
              <a:t> omställningen till en god och nära vård</a:t>
            </a:r>
          </a:p>
        </p:txBody>
      </p:sp>
      <p:sp>
        <p:nvSpPr>
          <p:cNvPr id="14" name="Rektangel: rundade hörn 13">
            <a:extLst>
              <a:ext uri="{FF2B5EF4-FFF2-40B4-BE49-F238E27FC236}">
                <a16:creationId xmlns:a16="http://schemas.microsoft.com/office/drawing/2014/main" id="{640E63EA-2EE4-DC0A-4EFE-1D6C6F351FA0}"/>
              </a:ext>
            </a:extLst>
          </p:cNvPr>
          <p:cNvSpPr/>
          <p:nvPr/>
        </p:nvSpPr>
        <p:spPr>
          <a:xfrm>
            <a:off x="4261152" y="1878494"/>
            <a:ext cx="3669696" cy="3578088"/>
          </a:xfrm>
          <a:prstGeom prst="roundRect">
            <a:avLst/>
          </a:prstGeom>
          <a:solidFill>
            <a:srgbClr val="00385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dirty="0">
                <a:solidFill>
                  <a:schemeClr val="bg1"/>
                </a:solidFill>
              </a:rPr>
              <a:t>Att </a:t>
            </a:r>
            <a:r>
              <a:rPr lang="sv-SE" sz="2400" b="1" dirty="0">
                <a:solidFill>
                  <a:schemeClr val="bg1"/>
                </a:solidFill>
              </a:rPr>
              <a:t>kommunicera</a:t>
            </a:r>
            <a:r>
              <a:rPr lang="sv-SE" sz="2400" dirty="0">
                <a:solidFill>
                  <a:schemeClr val="bg1"/>
                </a:solidFill>
              </a:rPr>
              <a:t> kring omställningen, till allmänheten och till vården </a:t>
            </a:r>
          </a:p>
        </p:txBody>
      </p:sp>
      <p:sp>
        <p:nvSpPr>
          <p:cNvPr id="16" name="Rektangel: rundade hörn 15">
            <a:extLst>
              <a:ext uri="{FF2B5EF4-FFF2-40B4-BE49-F238E27FC236}">
                <a16:creationId xmlns:a16="http://schemas.microsoft.com/office/drawing/2014/main" id="{D06DFB55-FF5B-1595-C028-DDA862781EE5}"/>
              </a:ext>
            </a:extLst>
          </p:cNvPr>
          <p:cNvSpPr/>
          <p:nvPr/>
        </p:nvSpPr>
        <p:spPr>
          <a:xfrm>
            <a:off x="8226576" y="1878494"/>
            <a:ext cx="3669696" cy="3578088"/>
          </a:xfrm>
          <a:prstGeom prst="roundRect">
            <a:avLst/>
          </a:prstGeom>
          <a:solidFill>
            <a:srgbClr val="00385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b="1" dirty="0">
                <a:solidFill>
                  <a:schemeClr val="bg1"/>
                </a:solidFill>
              </a:rPr>
              <a:t>Aktivt och konkret bidra till de förändringar</a:t>
            </a:r>
            <a:r>
              <a:rPr lang="sv-SE" sz="2400" dirty="0">
                <a:solidFill>
                  <a:schemeClr val="bg1"/>
                </a:solidFill>
              </a:rPr>
              <a:t> hos huvudmännen som är nödvändiga för att uppnå målet med omställningen</a:t>
            </a:r>
          </a:p>
        </p:txBody>
      </p:sp>
    </p:spTree>
    <p:extLst>
      <p:ext uri="{BB962C8B-B14F-4D97-AF65-F5344CB8AC3E}">
        <p14:creationId xmlns:p14="http://schemas.microsoft.com/office/powerpoint/2010/main" val="1632955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9217F-218D-8EC3-5606-A2215C86EEDC}"/>
            </a:ext>
          </a:extLst>
        </p:cNvPr>
        <p:cNvGrpSpPr/>
        <p:nvPr/>
      </p:nvGrpSpPr>
      <p:grpSpPr>
        <a:xfrm>
          <a:off x="0" y="0"/>
          <a:ext cx="0" cy="0"/>
          <a:chOff x="0" y="0"/>
          <a:chExt cx="0" cy="0"/>
        </a:xfrm>
      </p:grpSpPr>
      <p:sp>
        <p:nvSpPr>
          <p:cNvPr id="12" name="Rektangel 11">
            <a:extLst>
              <a:ext uri="{FF2B5EF4-FFF2-40B4-BE49-F238E27FC236}">
                <a16:creationId xmlns:a16="http://schemas.microsoft.com/office/drawing/2014/main" id="{7144A9BC-6675-EDFB-0E52-6007F5BAF7E9}"/>
              </a:ext>
            </a:extLst>
          </p:cNvPr>
          <p:cNvSpPr/>
          <p:nvPr/>
        </p:nvSpPr>
        <p:spPr>
          <a:xfrm>
            <a:off x="206284" y="198408"/>
            <a:ext cx="11827565" cy="6495690"/>
          </a:xfrm>
          <a:prstGeom prst="rect">
            <a:avLst/>
          </a:prstGeom>
          <a:solidFill>
            <a:srgbClr val="F8F2E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8" name="Rektangel 67">
            <a:extLst>
              <a:ext uri="{FF2B5EF4-FFF2-40B4-BE49-F238E27FC236}">
                <a16:creationId xmlns:a16="http://schemas.microsoft.com/office/drawing/2014/main" id="{43C149D2-674B-9B4F-F509-55CD1CBC9EA6}"/>
              </a:ext>
            </a:extLst>
          </p:cNvPr>
          <p:cNvSpPr/>
          <p:nvPr/>
        </p:nvSpPr>
        <p:spPr>
          <a:xfrm>
            <a:off x="9115137" y="6242610"/>
            <a:ext cx="2878081" cy="446051"/>
          </a:xfrm>
          <a:prstGeom prst="rect">
            <a:avLst/>
          </a:prstGeom>
          <a:solidFill>
            <a:srgbClr val="F8F2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Rektangel 3">
            <a:extLst>
              <a:ext uri="{FF2B5EF4-FFF2-40B4-BE49-F238E27FC236}">
                <a16:creationId xmlns:a16="http://schemas.microsoft.com/office/drawing/2014/main" id="{17F1229C-4A3D-8D21-CF75-9972383A4B3A}"/>
              </a:ext>
            </a:extLst>
          </p:cNvPr>
          <p:cNvSpPr/>
          <p:nvPr/>
        </p:nvSpPr>
        <p:spPr>
          <a:xfrm>
            <a:off x="198782" y="188843"/>
            <a:ext cx="11827565" cy="6490253"/>
          </a:xfrm>
          <a:prstGeom prst="rect">
            <a:avLst/>
          </a:prstGeom>
          <a:solidFill>
            <a:srgbClr val="017CC1">
              <a:alpha val="0"/>
            </a:srgbClr>
          </a:solidFill>
          <a:ln w="127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180000" rtlCol="0" anchor="t"/>
          <a:lstStyle/>
          <a:p>
            <a:pPr algn="ctr"/>
            <a:r>
              <a:rPr lang="sv-SE" sz="3200" b="1" dirty="0">
                <a:solidFill>
                  <a:srgbClr val="00385C"/>
                </a:solidFill>
              </a:rPr>
              <a:t>God och nära vård</a:t>
            </a:r>
          </a:p>
        </p:txBody>
      </p:sp>
      <p:sp>
        <p:nvSpPr>
          <p:cNvPr id="31" name="textruta 30">
            <a:extLst>
              <a:ext uri="{FF2B5EF4-FFF2-40B4-BE49-F238E27FC236}">
                <a16:creationId xmlns:a16="http://schemas.microsoft.com/office/drawing/2014/main" id="{9EB157AA-B3B0-99E4-ED9F-A824DCD7A01B}"/>
              </a:ext>
            </a:extLst>
          </p:cNvPr>
          <p:cNvSpPr txBox="1"/>
          <p:nvPr/>
        </p:nvSpPr>
        <p:spPr>
          <a:xfrm>
            <a:off x="1656872" y="1136566"/>
            <a:ext cx="8700655" cy="298041"/>
          </a:xfrm>
          <a:prstGeom prst="rect">
            <a:avLst/>
          </a:prstGeom>
          <a:noFill/>
        </p:spPr>
        <p:txBody>
          <a:bodyPr wrap="square" lIns="0" tIns="0" rIns="0" bIns="0" rtlCol="0" anchor="ctr">
            <a:noAutofit/>
          </a:bodyPr>
          <a:lstStyle>
            <a:defPPr>
              <a:defRPr lang="sv-SE"/>
            </a:defPPr>
            <a:lvl1pPr marR="0" lvl="0" indent="0" algn="ctr" fontAlgn="auto">
              <a:lnSpc>
                <a:spcPct val="100000"/>
              </a:lnSpc>
              <a:spcBef>
                <a:spcPts val="0"/>
              </a:spcBef>
              <a:spcAft>
                <a:spcPts val="0"/>
              </a:spcAft>
              <a:buClrTx/>
              <a:buSzTx/>
              <a:buFontTx/>
              <a:buNone/>
              <a:tabLst/>
              <a:defRPr kumimoji="0" sz="1000" b="0" i="0" u="none" strike="noStrike" cap="none" spc="0" normalizeH="0" baseline="0">
                <a:ln>
                  <a:noFill/>
                </a:ln>
                <a:solidFill>
                  <a:sysClr val="windowText" lastClr="000000"/>
                </a:solidFill>
                <a:effectLst/>
                <a:uLnTx/>
                <a:uFillTx/>
                <a:latin typeface="Noto Sans"/>
              </a:defRPr>
            </a:lvl1pPr>
          </a:lstStyle>
          <a:p>
            <a:r>
              <a:rPr lang="sv-SE" sz="1800" i="1" dirty="0">
                <a:solidFill>
                  <a:srgbClr val="00385C"/>
                </a:solidFill>
              </a:rPr>
              <a:t>Vård som utgår från patientens behov och förutsättningar</a:t>
            </a:r>
          </a:p>
        </p:txBody>
      </p:sp>
      <p:cxnSp>
        <p:nvCxnSpPr>
          <p:cNvPr id="46" name="Rak koppling 45">
            <a:extLst>
              <a:ext uri="{FF2B5EF4-FFF2-40B4-BE49-F238E27FC236}">
                <a16:creationId xmlns:a16="http://schemas.microsoft.com/office/drawing/2014/main" id="{B65A07E2-C02A-4FB4-1DBF-328A0F8EAD99}"/>
              </a:ext>
            </a:extLst>
          </p:cNvPr>
          <p:cNvCxnSpPr/>
          <p:nvPr/>
        </p:nvCxnSpPr>
        <p:spPr>
          <a:xfrm>
            <a:off x="4073199" y="1109620"/>
            <a:ext cx="3960000" cy="0"/>
          </a:xfrm>
          <a:prstGeom prst="line">
            <a:avLst/>
          </a:prstGeom>
          <a:ln w="19050">
            <a:solidFill>
              <a:srgbClr val="00385C"/>
            </a:solidFill>
          </a:ln>
        </p:spPr>
        <p:style>
          <a:lnRef idx="1">
            <a:schemeClr val="accent1"/>
          </a:lnRef>
          <a:fillRef idx="0">
            <a:schemeClr val="accent1"/>
          </a:fillRef>
          <a:effectRef idx="0">
            <a:schemeClr val="accent1"/>
          </a:effectRef>
          <a:fontRef idx="minor">
            <a:schemeClr val="tx1"/>
          </a:fontRef>
        </p:style>
      </p:cxnSp>
      <p:grpSp>
        <p:nvGrpSpPr>
          <p:cNvPr id="11" name="Grupp 10">
            <a:extLst>
              <a:ext uri="{FF2B5EF4-FFF2-40B4-BE49-F238E27FC236}">
                <a16:creationId xmlns:a16="http://schemas.microsoft.com/office/drawing/2014/main" id="{13499E79-D854-A0F2-71F4-0D7ED65CAF4A}"/>
              </a:ext>
            </a:extLst>
          </p:cNvPr>
          <p:cNvGrpSpPr/>
          <p:nvPr/>
        </p:nvGrpSpPr>
        <p:grpSpPr>
          <a:xfrm>
            <a:off x="987011" y="4256699"/>
            <a:ext cx="10430008" cy="148994"/>
            <a:chOff x="989305" y="4168079"/>
            <a:chExt cx="10430008" cy="148994"/>
          </a:xfrm>
        </p:grpSpPr>
        <p:sp>
          <p:nvSpPr>
            <p:cNvPr id="93" name="Pil: femhörning 92">
              <a:extLst>
                <a:ext uri="{FF2B5EF4-FFF2-40B4-BE49-F238E27FC236}">
                  <a16:creationId xmlns:a16="http://schemas.microsoft.com/office/drawing/2014/main" id="{FABE898E-FA5F-A293-31A2-A2FBFE7D33D9}"/>
                </a:ext>
              </a:extLst>
            </p:cNvPr>
            <p:cNvSpPr/>
            <p:nvPr/>
          </p:nvSpPr>
          <p:spPr>
            <a:xfrm rot="16200000">
              <a:off x="1524208" y="3640496"/>
              <a:ext cx="141674" cy="1211479"/>
            </a:xfrm>
            <a:prstGeom prst="homePlate">
              <a:avLst>
                <a:gd name="adj" fmla="val 100000"/>
              </a:avLst>
            </a:prstGeom>
            <a:solidFill>
              <a:srgbClr val="0038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94" name="Pil: femhörning 93">
              <a:extLst>
                <a:ext uri="{FF2B5EF4-FFF2-40B4-BE49-F238E27FC236}">
                  <a16:creationId xmlns:a16="http://schemas.microsoft.com/office/drawing/2014/main" id="{B1D6A379-D47B-C350-9FC2-AD908B730C23}"/>
                </a:ext>
              </a:extLst>
            </p:cNvPr>
            <p:cNvSpPr/>
            <p:nvPr/>
          </p:nvSpPr>
          <p:spPr>
            <a:xfrm rot="16200000">
              <a:off x="3824297" y="3640496"/>
              <a:ext cx="141674" cy="1211479"/>
            </a:xfrm>
            <a:prstGeom prst="homePlate">
              <a:avLst>
                <a:gd name="adj" fmla="val 100000"/>
              </a:avLst>
            </a:prstGeom>
            <a:solidFill>
              <a:srgbClr val="0038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95" name="Pil: femhörning 94">
              <a:extLst>
                <a:ext uri="{FF2B5EF4-FFF2-40B4-BE49-F238E27FC236}">
                  <a16:creationId xmlns:a16="http://schemas.microsoft.com/office/drawing/2014/main" id="{231A3B5D-B682-4E7C-891B-E58C5369C2D2}"/>
                </a:ext>
              </a:extLst>
            </p:cNvPr>
            <p:cNvSpPr/>
            <p:nvPr/>
          </p:nvSpPr>
          <p:spPr>
            <a:xfrm rot="16200000">
              <a:off x="6197388" y="3640496"/>
              <a:ext cx="141674" cy="1211479"/>
            </a:xfrm>
            <a:prstGeom prst="homePlate">
              <a:avLst>
                <a:gd name="adj" fmla="val 100000"/>
              </a:avLst>
            </a:prstGeom>
            <a:solidFill>
              <a:srgbClr val="0038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96" name="Pil: femhörning 95">
              <a:extLst>
                <a:ext uri="{FF2B5EF4-FFF2-40B4-BE49-F238E27FC236}">
                  <a16:creationId xmlns:a16="http://schemas.microsoft.com/office/drawing/2014/main" id="{6BD6A736-1F2B-0A2B-F413-352E53126E2D}"/>
                </a:ext>
              </a:extLst>
            </p:cNvPr>
            <p:cNvSpPr/>
            <p:nvPr/>
          </p:nvSpPr>
          <p:spPr>
            <a:xfrm rot="16200000">
              <a:off x="8453767" y="3639255"/>
              <a:ext cx="141674" cy="1211479"/>
            </a:xfrm>
            <a:prstGeom prst="homePlate">
              <a:avLst>
                <a:gd name="adj" fmla="val 100000"/>
              </a:avLst>
            </a:prstGeom>
            <a:solidFill>
              <a:srgbClr val="0038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p>
          </p:txBody>
        </p:sp>
        <p:sp>
          <p:nvSpPr>
            <p:cNvPr id="97" name="Pil: femhörning 96">
              <a:extLst>
                <a:ext uri="{FF2B5EF4-FFF2-40B4-BE49-F238E27FC236}">
                  <a16:creationId xmlns:a16="http://schemas.microsoft.com/office/drawing/2014/main" id="{5FAAFEF7-2768-FC3A-1761-426A3833F85B}"/>
                </a:ext>
              </a:extLst>
            </p:cNvPr>
            <p:cNvSpPr/>
            <p:nvPr/>
          </p:nvSpPr>
          <p:spPr>
            <a:xfrm rot="16200000">
              <a:off x="10742737" y="3633176"/>
              <a:ext cx="141674" cy="1211479"/>
            </a:xfrm>
            <a:prstGeom prst="homePlate">
              <a:avLst>
                <a:gd name="adj" fmla="val 100000"/>
              </a:avLst>
            </a:prstGeom>
            <a:solidFill>
              <a:srgbClr val="0038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a:p>
          </p:txBody>
        </p:sp>
      </p:grpSp>
      <p:sp>
        <p:nvSpPr>
          <p:cNvPr id="3" name="Rektangel 2">
            <a:extLst>
              <a:ext uri="{FF2B5EF4-FFF2-40B4-BE49-F238E27FC236}">
                <a16:creationId xmlns:a16="http://schemas.microsoft.com/office/drawing/2014/main" id="{5F4B1273-E861-A1B4-6107-8CD97ADD78EB}"/>
              </a:ext>
            </a:extLst>
          </p:cNvPr>
          <p:cNvSpPr/>
          <p:nvPr/>
        </p:nvSpPr>
        <p:spPr>
          <a:xfrm>
            <a:off x="487017" y="1885418"/>
            <a:ext cx="11261035" cy="1920470"/>
          </a:xfrm>
          <a:prstGeom prst="rect">
            <a:avLst/>
          </a:prstGeom>
          <a:solidFill>
            <a:srgbClr val="EFF9F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tIns="180000" rtlCol="0" anchor="ctr"/>
          <a:lstStyle/>
          <a:p>
            <a:pPr algn="ctr"/>
            <a:r>
              <a:rPr lang="sv-SE" sz="2400" b="1" dirty="0">
                <a:solidFill>
                  <a:srgbClr val="00385C"/>
                </a:solidFill>
              </a:rPr>
              <a:t>Primärvården som nav i sjukvårdssystemet</a:t>
            </a:r>
          </a:p>
          <a:p>
            <a:pPr algn="ctr"/>
            <a:endParaRPr lang="sv-SE" sz="1600" b="1" dirty="0">
              <a:solidFill>
                <a:schemeClr val="accent1"/>
              </a:solidFill>
            </a:endParaRPr>
          </a:p>
          <a:p>
            <a:pPr algn="ctr"/>
            <a:endParaRPr lang="sv-SE" sz="1600" b="1" dirty="0">
              <a:solidFill>
                <a:schemeClr val="accent1"/>
              </a:solidFill>
            </a:endParaRPr>
          </a:p>
          <a:p>
            <a:pPr algn="ctr"/>
            <a:endParaRPr lang="sv-SE" sz="1400" b="1" dirty="0">
              <a:solidFill>
                <a:schemeClr val="accent1"/>
              </a:solidFill>
            </a:endParaRPr>
          </a:p>
        </p:txBody>
      </p:sp>
      <p:sp>
        <p:nvSpPr>
          <p:cNvPr id="30" name="textruta 29">
            <a:extLst>
              <a:ext uri="{FF2B5EF4-FFF2-40B4-BE49-F238E27FC236}">
                <a16:creationId xmlns:a16="http://schemas.microsoft.com/office/drawing/2014/main" id="{63F0F23F-45CA-8A1D-2192-03D64ED645E1}"/>
              </a:ext>
            </a:extLst>
          </p:cNvPr>
          <p:cNvSpPr txBox="1"/>
          <p:nvPr/>
        </p:nvSpPr>
        <p:spPr>
          <a:xfrm>
            <a:off x="1745672" y="2943867"/>
            <a:ext cx="8700655" cy="386967"/>
          </a:xfrm>
          <a:prstGeom prst="rect">
            <a:avLst/>
          </a:prstGeom>
          <a:noFill/>
        </p:spPr>
        <p:txBody>
          <a:bodyPr wrap="square" lIns="0" tIns="0" rIns="0" bIns="0" rtlCol="0" anchor="ctr">
            <a:noAutofit/>
          </a:bodyPr>
          <a:lstStyle>
            <a:defPPr>
              <a:defRPr lang="sv-SE"/>
            </a:defPPr>
            <a:lvl1pPr marR="0" lvl="0" indent="0" algn="ctr" fontAlgn="auto">
              <a:lnSpc>
                <a:spcPct val="100000"/>
              </a:lnSpc>
              <a:spcBef>
                <a:spcPts val="0"/>
              </a:spcBef>
              <a:spcAft>
                <a:spcPts val="0"/>
              </a:spcAft>
              <a:buClrTx/>
              <a:buSzTx/>
              <a:buFontTx/>
              <a:buNone/>
              <a:tabLst/>
              <a:defRPr kumimoji="0" sz="1000" b="0" i="0" u="none" strike="noStrike" cap="none" spc="0" normalizeH="0" baseline="0">
                <a:ln>
                  <a:noFill/>
                </a:ln>
                <a:solidFill>
                  <a:sysClr val="windowText" lastClr="000000"/>
                </a:solidFill>
                <a:effectLst/>
                <a:uLnTx/>
                <a:uFillTx/>
                <a:latin typeface="Noto Sans"/>
              </a:defRPr>
            </a:lvl1pPr>
          </a:lstStyle>
          <a:p>
            <a:r>
              <a:rPr lang="sv-SE" sz="1800" i="1" dirty="0">
                <a:solidFill>
                  <a:srgbClr val="00385C"/>
                </a:solidFill>
              </a:rPr>
              <a:t>Primärvården ska vara basen i hälso- och sjukvården och den naturliga första instansen i de flesta fall</a:t>
            </a:r>
          </a:p>
        </p:txBody>
      </p:sp>
      <p:grpSp>
        <p:nvGrpSpPr>
          <p:cNvPr id="10" name="Grupp 9">
            <a:extLst>
              <a:ext uri="{FF2B5EF4-FFF2-40B4-BE49-F238E27FC236}">
                <a16:creationId xmlns:a16="http://schemas.microsoft.com/office/drawing/2014/main" id="{44D4D62C-63B3-0EB3-9ADB-2B1C2F24CFB6}"/>
              </a:ext>
            </a:extLst>
          </p:cNvPr>
          <p:cNvGrpSpPr/>
          <p:nvPr/>
        </p:nvGrpSpPr>
        <p:grpSpPr>
          <a:xfrm>
            <a:off x="325644" y="4485372"/>
            <a:ext cx="11540710" cy="2034181"/>
            <a:chOff x="317170" y="4396436"/>
            <a:chExt cx="11540710" cy="2173031"/>
          </a:xfrm>
        </p:grpSpPr>
        <p:sp>
          <p:nvSpPr>
            <p:cNvPr id="21" name="Frihandsfigur: Form 20">
              <a:extLst>
                <a:ext uri="{FF2B5EF4-FFF2-40B4-BE49-F238E27FC236}">
                  <a16:creationId xmlns:a16="http://schemas.microsoft.com/office/drawing/2014/main" id="{B323019A-C91D-4CDA-9DAE-D585D91F310D}"/>
                </a:ext>
              </a:extLst>
            </p:cNvPr>
            <p:cNvSpPr/>
            <p:nvPr/>
          </p:nvSpPr>
          <p:spPr>
            <a:xfrm>
              <a:off x="317170" y="4455778"/>
              <a:ext cx="2159448" cy="2113689"/>
            </a:xfrm>
            <a:custGeom>
              <a:avLst/>
              <a:gdLst>
                <a:gd name="csX0" fmla="*/ 226981 w 1912080"/>
                <a:gd name="csY0" fmla="*/ 0 h 1424394"/>
                <a:gd name="csX1" fmla="*/ 1912080 w 1912080"/>
                <a:gd name="csY1" fmla="*/ 0 h 1424394"/>
                <a:gd name="csX2" fmla="*/ 1912080 w 1912080"/>
                <a:gd name="csY2" fmla="*/ 428692 h 1424394"/>
                <a:gd name="csX3" fmla="*/ 1878504 w 1912080"/>
                <a:gd name="csY3" fmla="*/ 425307 h 1424394"/>
                <a:gd name="csX4" fmla="*/ 1696709 w 1912080"/>
                <a:gd name="csY4" fmla="*/ 607102 h 1424394"/>
                <a:gd name="csX5" fmla="*/ 1878504 w 1912080"/>
                <a:gd name="csY5" fmla="*/ 788897 h 1424394"/>
                <a:gd name="csX6" fmla="*/ 1912080 w 1912080"/>
                <a:gd name="csY6" fmla="*/ 785513 h 1424394"/>
                <a:gd name="csX7" fmla="*/ 1912080 w 1912080"/>
                <a:gd name="csY7" fmla="*/ 1214203 h 1424394"/>
                <a:gd name="csX8" fmla="*/ 1245593 w 1912080"/>
                <a:gd name="csY8" fmla="*/ 1214203 h 1424394"/>
                <a:gd name="csX9" fmla="*/ 1251326 w 1912080"/>
                <a:gd name="csY9" fmla="*/ 1242599 h 1424394"/>
                <a:gd name="csX10" fmla="*/ 1069531 w 1912080"/>
                <a:gd name="csY10" fmla="*/ 1424394 h 1424394"/>
                <a:gd name="csX11" fmla="*/ 887736 w 1912080"/>
                <a:gd name="csY11" fmla="*/ 1242599 h 1424394"/>
                <a:gd name="csX12" fmla="*/ 893469 w 1912080"/>
                <a:gd name="csY12" fmla="*/ 1214203 h 1424394"/>
                <a:gd name="csX13" fmla="*/ 226981 w 1912080"/>
                <a:gd name="csY13" fmla="*/ 1214203 h 1424394"/>
                <a:gd name="csX14" fmla="*/ 226981 w 1912080"/>
                <a:gd name="csY14" fmla="*/ 782549 h 1424394"/>
                <a:gd name="csX15" fmla="*/ 218433 w 1912080"/>
                <a:gd name="csY15" fmla="*/ 785203 h 1424394"/>
                <a:gd name="csX16" fmla="*/ 181795 w 1912080"/>
                <a:gd name="csY16" fmla="*/ 788896 h 1424394"/>
                <a:gd name="csX17" fmla="*/ 0 w 1912080"/>
                <a:gd name="csY17" fmla="*/ 607101 h 1424394"/>
                <a:gd name="csX18" fmla="*/ 181795 w 1912080"/>
                <a:gd name="csY18" fmla="*/ 425306 h 1424394"/>
                <a:gd name="csX19" fmla="*/ 218433 w 1912080"/>
                <a:gd name="csY19" fmla="*/ 429000 h 1424394"/>
                <a:gd name="csX20" fmla="*/ 226981 w 1912080"/>
                <a:gd name="csY20" fmla="*/ 431653 h 14243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1912080" h="1424394">
                  <a:moveTo>
                    <a:pt x="226981" y="0"/>
                  </a:moveTo>
                  <a:lnTo>
                    <a:pt x="1912080" y="0"/>
                  </a:lnTo>
                  <a:lnTo>
                    <a:pt x="1912080" y="428692"/>
                  </a:lnTo>
                  <a:lnTo>
                    <a:pt x="1878504" y="425307"/>
                  </a:lnTo>
                  <a:cubicBezTo>
                    <a:pt x="1778101" y="425307"/>
                    <a:pt x="1696709" y="506699"/>
                    <a:pt x="1696709" y="607102"/>
                  </a:cubicBezTo>
                  <a:cubicBezTo>
                    <a:pt x="1696709" y="707505"/>
                    <a:pt x="1778101" y="788897"/>
                    <a:pt x="1878504" y="788897"/>
                  </a:cubicBezTo>
                  <a:lnTo>
                    <a:pt x="1912080" y="785513"/>
                  </a:lnTo>
                  <a:lnTo>
                    <a:pt x="1912080" y="1214203"/>
                  </a:lnTo>
                  <a:lnTo>
                    <a:pt x="1245593" y="1214203"/>
                  </a:lnTo>
                  <a:lnTo>
                    <a:pt x="1251326" y="1242599"/>
                  </a:lnTo>
                  <a:cubicBezTo>
                    <a:pt x="1251326" y="1343002"/>
                    <a:pt x="1169934" y="1424394"/>
                    <a:pt x="1069531" y="1424394"/>
                  </a:cubicBezTo>
                  <a:cubicBezTo>
                    <a:pt x="969128" y="1424394"/>
                    <a:pt x="887736" y="1343002"/>
                    <a:pt x="887736" y="1242599"/>
                  </a:cubicBezTo>
                  <a:lnTo>
                    <a:pt x="893469" y="1214203"/>
                  </a:lnTo>
                  <a:lnTo>
                    <a:pt x="226981" y="1214203"/>
                  </a:lnTo>
                  <a:lnTo>
                    <a:pt x="226981" y="782549"/>
                  </a:lnTo>
                  <a:lnTo>
                    <a:pt x="218433" y="785203"/>
                  </a:lnTo>
                  <a:cubicBezTo>
                    <a:pt x="206599" y="787625"/>
                    <a:pt x="194345" y="788896"/>
                    <a:pt x="181795" y="788896"/>
                  </a:cubicBezTo>
                  <a:cubicBezTo>
                    <a:pt x="81392" y="788896"/>
                    <a:pt x="0" y="707504"/>
                    <a:pt x="0" y="607101"/>
                  </a:cubicBezTo>
                  <a:cubicBezTo>
                    <a:pt x="0" y="506698"/>
                    <a:pt x="81392" y="425306"/>
                    <a:pt x="181795" y="425306"/>
                  </a:cubicBezTo>
                  <a:cubicBezTo>
                    <a:pt x="194345" y="425306"/>
                    <a:pt x="206599" y="426578"/>
                    <a:pt x="218433" y="429000"/>
                  </a:cubicBezTo>
                  <a:lnTo>
                    <a:pt x="226981" y="431653"/>
                  </a:lnTo>
                  <a:close/>
                </a:path>
              </a:pathLst>
            </a:custGeom>
            <a:solidFill>
              <a:srgbClr val="EFF9F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dirty="0"/>
            </a:p>
          </p:txBody>
        </p:sp>
        <p:sp>
          <p:nvSpPr>
            <p:cNvPr id="23" name="Frihandsfigur: Form 22">
              <a:extLst>
                <a:ext uri="{FF2B5EF4-FFF2-40B4-BE49-F238E27FC236}">
                  <a16:creationId xmlns:a16="http://schemas.microsoft.com/office/drawing/2014/main" id="{62F46821-4AA3-B21C-F9C7-20C894E8A96D}"/>
                </a:ext>
              </a:extLst>
            </p:cNvPr>
            <p:cNvSpPr/>
            <p:nvPr/>
          </p:nvSpPr>
          <p:spPr>
            <a:xfrm>
              <a:off x="2675595" y="4455780"/>
              <a:ext cx="2388297" cy="1801782"/>
            </a:xfrm>
            <a:custGeom>
              <a:avLst/>
              <a:gdLst>
                <a:gd name="csX0" fmla="*/ 215374 w 2114714"/>
                <a:gd name="csY0" fmla="*/ 0 h 1214203"/>
                <a:gd name="csX1" fmla="*/ 1900473 w 2114714"/>
                <a:gd name="csY1" fmla="*/ 0 h 1214203"/>
                <a:gd name="csX2" fmla="*/ 1900473 w 2114714"/>
                <a:gd name="csY2" fmla="*/ 428577 h 1214203"/>
                <a:gd name="csX3" fmla="*/ 1932919 w 2114714"/>
                <a:gd name="csY3" fmla="*/ 425306 h 1214203"/>
                <a:gd name="csX4" fmla="*/ 2114714 w 2114714"/>
                <a:gd name="csY4" fmla="*/ 607101 h 1214203"/>
                <a:gd name="csX5" fmla="*/ 1932919 w 2114714"/>
                <a:gd name="csY5" fmla="*/ 788896 h 1214203"/>
                <a:gd name="csX6" fmla="*/ 1900473 w 2114714"/>
                <a:gd name="csY6" fmla="*/ 785625 h 1214203"/>
                <a:gd name="csX7" fmla="*/ 1900473 w 2114714"/>
                <a:gd name="csY7" fmla="*/ 1214203 h 1214203"/>
                <a:gd name="csX8" fmla="*/ 1233849 w 2114714"/>
                <a:gd name="csY8" fmla="*/ 1214203 h 1214203"/>
                <a:gd name="csX9" fmla="*/ 1239719 w 2114714"/>
                <a:gd name="csY9" fmla="*/ 1185126 h 1214203"/>
                <a:gd name="csX10" fmla="*/ 1057924 w 2114714"/>
                <a:gd name="csY10" fmla="*/ 1003331 h 1214203"/>
                <a:gd name="csX11" fmla="*/ 876129 w 2114714"/>
                <a:gd name="csY11" fmla="*/ 1185126 h 1214203"/>
                <a:gd name="csX12" fmla="*/ 881999 w 2114714"/>
                <a:gd name="csY12" fmla="*/ 1214203 h 1214203"/>
                <a:gd name="csX13" fmla="*/ 215374 w 2114714"/>
                <a:gd name="csY13" fmla="*/ 1214203 h 1214203"/>
                <a:gd name="csX14" fmla="*/ 215374 w 2114714"/>
                <a:gd name="csY14" fmla="*/ 785511 h 1214203"/>
                <a:gd name="csX15" fmla="*/ 181795 w 2114714"/>
                <a:gd name="csY15" fmla="*/ 788896 h 1214203"/>
                <a:gd name="csX16" fmla="*/ 0 w 2114714"/>
                <a:gd name="csY16" fmla="*/ 607101 h 1214203"/>
                <a:gd name="csX17" fmla="*/ 181795 w 2114714"/>
                <a:gd name="csY17" fmla="*/ 425306 h 1214203"/>
                <a:gd name="csX18" fmla="*/ 215374 w 2114714"/>
                <a:gd name="csY18" fmla="*/ 428691 h 12142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2114714" h="1214203">
                  <a:moveTo>
                    <a:pt x="215374" y="0"/>
                  </a:moveTo>
                  <a:lnTo>
                    <a:pt x="1900473" y="0"/>
                  </a:lnTo>
                  <a:lnTo>
                    <a:pt x="1900473" y="428577"/>
                  </a:lnTo>
                  <a:lnTo>
                    <a:pt x="1932919" y="425306"/>
                  </a:lnTo>
                  <a:cubicBezTo>
                    <a:pt x="2033322" y="425306"/>
                    <a:pt x="2114714" y="506698"/>
                    <a:pt x="2114714" y="607101"/>
                  </a:cubicBezTo>
                  <a:cubicBezTo>
                    <a:pt x="2114714" y="707504"/>
                    <a:pt x="2033322" y="788896"/>
                    <a:pt x="1932919" y="788896"/>
                  </a:cubicBezTo>
                  <a:lnTo>
                    <a:pt x="1900473" y="785625"/>
                  </a:lnTo>
                  <a:lnTo>
                    <a:pt x="1900473" y="1214203"/>
                  </a:lnTo>
                  <a:lnTo>
                    <a:pt x="1233849" y="1214203"/>
                  </a:lnTo>
                  <a:lnTo>
                    <a:pt x="1239719" y="1185126"/>
                  </a:lnTo>
                  <a:cubicBezTo>
                    <a:pt x="1239719" y="1084723"/>
                    <a:pt x="1158327" y="1003331"/>
                    <a:pt x="1057924" y="1003331"/>
                  </a:cubicBezTo>
                  <a:cubicBezTo>
                    <a:pt x="957521" y="1003331"/>
                    <a:pt x="876129" y="1084723"/>
                    <a:pt x="876129" y="1185126"/>
                  </a:cubicBezTo>
                  <a:lnTo>
                    <a:pt x="881999" y="1214203"/>
                  </a:lnTo>
                  <a:lnTo>
                    <a:pt x="215374" y="1214203"/>
                  </a:lnTo>
                  <a:lnTo>
                    <a:pt x="215374" y="785511"/>
                  </a:lnTo>
                  <a:lnTo>
                    <a:pt x="181795" y="788896"/>
                  </a:lnTo>
                  <a:cubicBezTo>
                    <a:pt x="81392" y="788896"/>
                    <a:pt x="0" y="707504"/>
                    <a:pt x="0" y="607101"/>
                  </a:cubicBezTo>
                  <a:cubicBezTo>
                    <a:pt x="0" y="506698"/>
                    <a:pt x="81392" y="425306"/>
                    <a:pt x="181795" y="425306"/>
                  </a:cubicBezTo>
                  <a:lnTo>
                    <a:pt x="215374" y="428691"/>
                  </a:lnTo>
                  <a:close/>
                </a:path>
              </a:pathLst>
            </a:custGeom>
            <a:solidFill>
              <a:srgbClr val="EFF9F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5" name="Frihandsfigur: Form 24">
              <a:extLst>
                <a:ext uri="{FF2B5EF4-FFF2-40B4-BE49-F238E27FC236}">
                  <a16:creationId xmlns:a16="http://schemas.microsoft.com/office/drawing/2014/main" id="{45B0BD45-749B-5580-B1C2-A30496C30375}"/>
                </a:ext>
              </a:extLst>
            </p:cNvPr>
            <p:cNvSpPr/>
            <p:nvPr/>
          </p:nvSpPr>
          <p:spPr>
            <a:xfrm>
              <a:off x="5264149" y="4455778"/>
              <a:ext cx="2140265" cy="2113689"/>
            </a:xfrm>
            <a:custGeom>
              <a:avLst/>
              <a:gdLst>
                <a:gd name="csX0" fmla="*/ 0 w 1895095"/>
                <a:gd name="csY0" fmla="*/ 0 h 1424394"/>
                <a:gd name="csX1" fmla="*/ 1685099 w 1895095"/>
                <a:gd name="csY1" fmla="*/ 0 h 1424394"/>
                <a:gd name="csX2" fmla="*/ 1685099 w 1895095"/>
                <a:gd name="csY2" fmla="*/ 428149 h 1424394"/>
                <a:gd name="csX3" fmla="*/ 1713300 w 1895095"/>
                <a:gd name="csY3" fmla="*/ 425306 h 1424394"/>
                <a:gd name="csX4" fmla="*/ 1895095 w 1895095"/>
                <a:gd name="csY4" fmla="*/ 607101 h 1424394"/>
                <a:gd name="csX5" fmla="*/ 1713300 w 1895095"/>
                <a:gd name="csY5" fmla="*/ 788896 h 1424394"/>
                <a:gd name="csX6" fmla="*/ 1685099 w 1895095"/>
                <a:gd name="csY6" fmla="*/ 786053 h 1424394"/>
                <a:gd name="csX7" fmla="*/ 1685099 w 1895095"/>
                <a:gd name="csY7" fmla="*/ 1214203 h 1424394"/>
                <a:gd name="csX8" fmla="*/ 1027898 w 1895095"/>
                <a:gd name="csY8" fmla="*/ 1214203 h 1424394"/>
                <a:gd name="csX9" fmla="*/ 1033631 w 1895095"/>
                <a:gd name="csY9" fmla="*/ 1242599 h 1424394"/>
                <a:gd name="csX10" fmla="*/ 851836 w 1895095"/>
                <a:gd name="csY10" fmla="*/ 1424394 h 1424394"/>
                <a:gd name="csX11" fmla="*/ 670041 w 1895095"/>
                <a:gd name="csY11" fmla="*/ 1242599 h 1424394"/>
                <a:gd name="csX12" fmla="*/ 675774 w 1895095"/>
                <a:gd name="csY12" fmla="*/ 1214203 h 1424394"/>
                <a:gd name="csX13" fmla="*/ 0 w 1895095"/>
                <a:gd name="csY13" fmla="*/ 1214203 h 1424394"/>
                <a:gd name="csX14" fmla="*/ 0 w 1895095"/>
                <a:gd name="csY14" fmla="*/ 785626 h 1424394"/>
                <a:gd name="csX15" fmla="*/ 32444 w 1895095"/>
                <a:gd name="csY15" fmla="*/ 788896 h 1424394"/>
                <a:gd name="csX16" fmla="*/ 214239 w 1895095"/>
                <a:gd name="csY16" fmla="*/ 607101 h 1424394"/>
                <a:gd name="csX17" fmla="*/ 32444 w 1895095"/>
                <a:gd name="csY17" fmla="*/ 425306 h 1424394"/>
                <a:gd name="csX18" fmla="*/ 0 w 1895095"/>
                <a:gd name="csY18" fmla="*/ 428577 h 14243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895095" h="1424394">
                  <a:moveTo>
                    <a:pt x="0" y="0"/>
                  </a:moveTo>
                  <a:lnTo>
                    <a:pt x="1685099" y="0"/>
                  </a:lnTo>
                  <a:lnTo>
                    <a:pt x="1685099" y="428149"/>
                  </a:lnTo>
                  <a:lnTo>
                    <a:pt x="1713300" y="425306"/>
                  </a:lnTo>
                  <a:cubicBezTo>
                    <a:pt x="1813703" y="425306"/>
                    <a:pt x="1895095" y="506698"/>
                    <a:pt x="1895095" y="607101"/>
                  </a:cubicBezTo>
                  <a:cubicBezTo>
                    <a:pt x="1895095" y="707504"/>
                    <a:pt x="1813703" y="788896"/>
                    <a:pt x="1713300" y="788896"/>
                  </a:cubicBezTo>
                  <a:lnTo>
                    <a:pt x="1685099" y="786053"/>
                  </a:lnTo>
                  <a:lnTo>
                    <a:pt x="1685099" y="1214203"/>
                  </a:lnTo>
                  <a:lnTo>
                    <a:pt x="1027898" y="1214203"/>
                  </a:lnTo>
                  <a:lnTo>
                    <a:pt x="1033631" y="1242599"/>
                  </a:lnTo>
                  <a:cubicBezTo>
                    <a:pt x="1033631" y="1343002"/>
                    <a:pt x="952239" y="1424394"/>
                    <a:pt x="851836" y="1424394"/>
                  </a:cubicBezTo>
                  <a:cubicBezTo>
                    <a:pt x="751433" y="1424394"/>
                    <a:pt x="670041" y="1343002"/>
                    <a:pt x="670041" y="1242599"/>
                  </a:cubicBezTo>
                  <a:lnTo>
                    <a:pt x="675774" y="1214203"/>
                  </a:lnTo>
                  <a:lnTo>
                    <a:pt x="0" y="1214203"/>
                  </a:lnTo>
                  <a:lnTo>
                    <a:pt x="0" y="785626"/>
                  </a:lnTo>
                  <a:lnTo>
                    <a:pt x="32444" y="788896"/>
                  </a:lnTo>
                  <a:cubicBezTo>
                    <a:pt x="132847" y="788896"/>
                    <a:pt x="214239" y="707504"/>
                    <a:pt x="214239" y="607101"/>
                  </a:cubicBezTo>
                  <a:cubicBezTo>
                    <a:pt x="214239" y="506698"/>
                    <a:pt x="132847" y="425306"/>
                    <a:pt x="32444" y="425306"/>
                  </a:cubicBezTo>
                  <a:lnTo>
                    <a:pt x="0" y="428577"/>
                  </a:lnTo>
                  <a:close/>
                </a:path>
              </a:pathLst>
            </a:custGeom>
            <a:solidFill>
              <a:srgbClr val="EFF9F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7" name="Frihandsfigur: Form 26">
              <a:extLst>
                <a:ext uri="{FF2B5EF4-FFF2-40B4-BE49-F238E27FC236}">
                  <a16:creationId xmlns:a16="http://schemas.microsoft.com/office/drawing/2014/main" id="{7A4252EA-BB49-FDB0-1946-39147C32E49E}"/>
                </a:ext>
              </a:extLst>
            </p:cNvPr>
            <p:cNvSpPr/>
            <p:nvPr/>
          </p:nvSpPr>
          <p:spPr>
            <a:xfrm>
              <a:off x="7609465" y="4455780"/>
              <a:ext cx="1903102" cy="1801782"/>
            </a:xfrm>
            <a:custGeom>
              <a:avLst/>
              <a:gdLst>
                <a:gd name="csX0" fmla="*/ 0 w 1685099"/>
                <a:gd name="csY0" fmla="*/ 0 h 1214203"/>
                <a:gd name="csX1" fmla="*/ 1685099 w 1685099"/>
                <a:gd name="csY1" fmla="*/ 0 h 1214203"/>
                <a:gd name="csX2" fmla="*/ 1685099 w 1685099"/>
                <a:gd name="csY2" fmla="*/ 427554 h 1214203"/>
                <a:gd name="csX3" fmla="*/ 1662797 w 1685099"/>
                <a:gd name="csY3" fmla="*/ 425306 h 1214203"/>
                <a:gd name="csX4" fmla="*/ 1481002 w 1685099"/>
                <a:gd name="csY4" fmla="*/ 607101 h 1214203"/>
                <a:gd name="csX5" fmla="*/ 1662797 w 1685099"/>
                <a:gd name="csY5" fmla="*/ 788896 h 1214203"/>
                <a:gd name="csX6" fmla="*/ 1685099 w 1685099"/>
                <a:gd name="csY6" fmla="*/ 786648 h 1214203"/>
                <a:gd name="csX7" fmla="*/ 1685099 w 1685099"/>
                <a:gd name="csY7" fmla="*/ 1214203 h 1214203"/>
                <a:gd name="csX8" fmla="*/ 0 w 1685099"/>
                <a:gd name="csY8" fmla="*/ 1214203 h 1214203"/>
                <a:gd name="csX9" fmla="*/ 0 w 1685099"/>
                <a:gd name="csY9" fmla="*/ 786054 h 1214203"/>
                <a:gd name="csX10" fmla="*/ 28199 w 1685099"/>
                <a:gd name="csY10" fmla="*/ 788896 h 1214203"/>
                <a:gd name="csX11" fmla="*/ 209994 w 1685099"/>
                <a:gd name="csY11" fmla="*/ 607101 h 1214203"/>
                <a:gd name="csX12" fmla="*/ 28199 w 1685099"/>
                <a:gd name="csY12" fmla="*/ 425306 h 1214203"/>
                <a:gd name="csX13" fmla="*/ 0 w 1685099"/>
                <a:gd name="csY13" fmla="*/ 428149 h 12142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685099" h="1214203">
                  <a:moveTo>
                    <a:pt x="0" y="0"/>
                  </a:moveTo>
                  <a:lnTo>
                    <a:pt x="1685099" y="0"/>
                  </a:lnTo>
                  <a:lnTo>
                    <a:pt x="1685099" y="427554"/>
                  </a:lnTo>
                  <a:lnTo>
                    <a:pt x="1662797" y="425306"/>
                  </a:lnTo>
                  <a:cubicBezTo>
                    <a:pt x="1562394" y="425306"/>
                    <a:pt x="1481002" y="506698"/>
                    <a:pt x="1481002" y="607101"/>
                  </a:cubicBezTo>
                  <a:cubicBezTo>
                    <a:pt x="1481002" y="707504"/>
                    <a:pt x="1562394" y="788896"/>
                    <a:pt x="1662797" y="788896"/>
                  </a:cubicBezTo>
                  <a:lnTo>
                    <a:pt x="1685099" y="786648"/>
                  </a:lnTo>
                  <a:lnTo>
                    <a:pt x="1685099" y="1214203"/>
                  </a:lnTo>
                  <a:lnTo>
                    <a:pt x="0" y="1214203"/>
                  </a:lnTo>
                  <a:lnTo>
                    <a:pt x="0" y="786054"/>
                  </a:lnTo>
                  <a:lnTo>
                    <a:pt x="28199" y="788896"/>
                  </a:lnTo>
                  <a:cubicBezTo>
                    <a:pt x="128602" y="788896"/>
                    <a:pt x="209994" y="707504"/>
                    <a:pt x="209994" y="607101"/>
                  </a:cubicBezTo>
                  <a:cubicBezTo>
                    <a:pt x="209994" y="506698"/>
                    <a:pt x="128602" y="425306"/>
                    <a:pt x="28199" y="425306"/>
                  </a:cubicBezTo>
                  <a:lnTo>
                    <a:pt x="0" y="428149"/>
                  </a:lnTo>
                  <a:close/>
                </a:path>
              </a:pathLst>
            </a:custGeom>
            <a:solidFill>
              <a:srgbClr val="EFF9F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9" name="Frihandsfigur: Form 28">
              <a:extLst>
                <a:ext uri="{FF2B5EF4-FFF2-40B4-BE49-F238E27FC236}">
                  <a16:creationId xmlns:a16="http://schemas.microsoft.com/office/drawing/2014/main" id="{8CF12617-0B43-75AC-1407-C75CD5B5A079}"/>
                </a:ext>
              </a:extLst>
            </p:cNvPr>
            <p:cNvSpPr/>
            <p:nvPr/>
          </p:nvSpPr>
          <p:spPr>
            <a:xfrm>
              <a:off x="9724277" y="4455780"/>
              <a:ext cx="2133603" cy="1801782"/>
            </a:xfrm>
            <a:custGeom>
              <a:avLst/>
              <a:gdLst>
                <a:gd name="csX0" fmla="*/ 204097 w 1889196"/>
                <a:gd name="csY0" fmla="*/ 0 h 1214203"/>
                <a:gd name="csX1" fmla="*/ 1889196 w 1889196"/>
                <a:gd name="csY1" fmla="*/ 0 h 1214203"/>
                <a:gd name="csX2" fmla="*/ 1889196 w 1889196"/>
                <a:gd name="csY2" fmla="*/ 1214203 h 1214203"/>
                <a:gd name="csX3" fmla="*/ 1222572 w 1889196"/>
                <a:gd name="csY3" fmla="*/ 1214203 h 1214203"/>
                <a:gd name="csX4" fmla="*/ 1228442 w 1889196"/>
                <a:gd name="csY4" fmla="*/ 1185126 h 1214203"/>
                <a:gd name="csX5" fmla="*/ 1046647 w 1889196"/>
                <a:gd name="csY5" fmla="*/ 1003331 h 1214203"/>
                <a:gd name="csX6" fmla="*/ 864852 w 1889196"/>
                <a:gd name="csY6" fmla="*/ 1185126 h 1214203"/>
                <a:gd name="csX7" fmla="*/ 870722 w 1889196"/>
                <a:gd name="csY7" fmla="*/ 1214203 h 1214203"/>
                <a:gd name="csX8" fmla="*/ 204097 w 1889196"/>
                <a:gd name="csY8" fmla="*/ 1214203 h 1214203"/>
                <a:gd name="csX9" fmla="*/ 204097 w 1889196"/>
                <a:gd name="csY9" fmla="*/ 786648 h 1214203"/>
                <a:gd name="csX10" fmla="*/ 181795 w 1889196"/>
                <a:gd name="csY10" fmla="*/ 788896 h 1214203"/>
                <a:gd name="csX11" fmla="*/ 0 w 1889196"/>
                <a:gd name="csY11" fmla="*/ 607101 h 1214203"/>
                <a:gd name="csX12" fmla="*/ 181795 w 1889196"/>
                <a:gd name="csY12" fmla="*/ 425306 h 1214203"/>
                <a:gd name="csX13" fmla="*/ 204097 w 1889196"/>
                <a:gd name="csY13" fmla="*/ 427554 h 12142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889196" h="1214203">
                  <a:moveTo>
                    <a:pt x="204097" y="0"/>
                  </a:moveTo>
                  <a:lnTo>
                    <a:pt x="1889196" y="0"/>
                  </a:lnTo>
                  <a:lnTo>
                    <a:pt x="1889196" y="1214203"/>
                  </a:lnTo>
                  <a:lnTo>
                    <a:pt x="1222572" y="1214203"/>
                  </a:lnTo>
                  <a:lnTo>
                    <a:pt x="1228442" y="1185126"/>
                  </a:lnTo>
                  <a:cubicBezTo>
                    <a:pt x="1228442" y="1084723"/>
                    <a:pt x="1147050" y="1003331"/>
                    <a:pt x="1046647" y="1003331"/>
                  </a:cubicBezTo>
                  <a:cubicBezTo>
                    <a:pt x="946244" y="1003331"/>
                    <a:pt x="864852" y="1084723"/>
                    <a:pt x="864852" y="1185126"/>
                  </a:cubicBezTo>
                  <a:lnTo>
                    <a:pt x="870722" y="1214203"/>
                  </a:lnTo>
                  <a:lnTo>
                    <a:pt x="204097" y="1214203"/>
                  </a:lnTo>
                  <a:lnTo>
                    <a:pt x="204097" y="786648"/>
                  </a:lnTo>
                  <a:lnTo>
                    <a:pt x="181795" y="788896"/>
                  </a:lnTo>
                  <a:cubicBezTo>
                    <a:pt x="81392" y="788896"/>
                    <a:pt x="0" y="707504"/>
                    <a:pt x="0" y="607101"/>
                  </a:cubicBezTo>
                  <a:cubicBezTo>
                    <a:pt x="0" y="506698"/>
                    <a:pt x="81392" y="425306"/>
                    <a:pt x="181795" y="425306"/>
                  </a:cubicBezTo>
                  <a:lnTo>
                    <a:pt x="204097" y="427554"/>
                  </a:lnTo>
                  <a:close/>
                </a:path>
              </a:pathLst>
            </a:custGeom>
            <a:solidFill>
              <a:srgbClr val="EFF9FF"/>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33" name="Bild 32" descr="Ratt med hel fyllning">
              <a:extLst>
                <a:ext uri="{FF2B5EF4-FFF2-40B4-BE49-F238E27FC236}">
                  <a16:creationId xmlns:a16="http://schemas.microsoft.com/office/drawing/2014/main" id="{0F4445F3-42ED-9021-4FD1-1C98217E973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76304" y="4396436"/>
              <a:ext cx="1461615" cy="1920469"/>
            </a:xfrm>
            <a:prstGeom prst="rect">
              <a:avLst/>
            </a:prstGeom>
          </p:spPr>
        </p:pic>
        <p:pic>
          <p:nvPicPr>
            <p:cNvPr id="35" name="Bild 34" descr="Barn kontur">
              <a:extLst>
                <a:ext uri="{FF2B5EF4-FFF2-40B4-BE49-F238E27FC236}">
                  <a16:creationId xmlns:a16="http://schemas.microsoft.com/office/drawing/2014/main" id="{4AAC0C3A-8B94-0FB9-6959-F30BABD9C1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71419" y="4396436"/>
              <a:ext cx="1461615" cy="1920469"/>
            </a:xfrm>
            <a:prstGeom prst="rect">
              <a:avLst/>
            </a:prstGeom>
          </p:spPr>
        </p:pic>
        <p:pic>
          <p:nvPicPr>
            <p:cNvPr id="37" name="Bild 36" descr="Skål med hel fyllning">
              <a:extLst>
                <a:ext uri="{FF2B5EF4-FFF2-40B4-BE49-F238E27FC236}">
                  <a16:creationId xmlns:a16="http://schemas.microsoft.com/office/drawing/2014/main" id="{0262CAA5-7B70-E134-5433-1E87D1F040C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07248" y="4396436"/>
              <a:ext cx="1461615" cy="1920469"/>
            </a:xfrm>
            <a:prstGeom prst="rect">
              <a:avLst/>
            </a:prstGeom>
          </p:spPr>
        </p:pic>
        <p:pic>
          <p:nvPicPr>
            <p:cNvPr id="39" name="Bild 38" descr="Forskning med hel fyllning">
              <a:extLst>
                <a:ext uri="{FF2B5EF4-FFF2-40B4-BE49-F238E27FC236}">
                  <a16:creationId xmlns:a16="http://schemas.microsoft.com/office/drawing/2014/main" id="{C40F12B7-9C86-0C4B-415D-FDDA4F8B2AF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138935" y="4396436"/>
              <a:ext cx="1461615" cy="1920469"/>
            </a:xfrm>
            <a:prstGeom prst="rect">
              <a:avLst/>
            </a:prstGeom>
          </p:spPr>
        </p:pic>
        <p:pic>
          <p:nvPicPr>
            <p:cNvPr id="41" name="Bild 40" descr="Förbandslåda kontur">
              <a:extLst>
                <a:ext uri="{FF2B5EF4-FFF2-40B4-BE49-F238E27FC236}">
                  <a16:creationId xmlns:a16="http://schemas.microsoft.com/office/drawing/2014/main" id="{D1A37F67-E703-4ED5-ECDA-099DFA09913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837507" y="4396436"/>
              <a:ext cx="1461615" cy="1920469"/>
            </a:xfrm>
            <a:prstGeom prst="rect">
              <a:avLst/>
            </a:prstGeom>
          </p:spPr>
        </p:pic>
        <p:sp>
          <p:nvSpPr>
            <p:cNvPr id="101" name="textruta 100">
              <a:extLst>
                <a:ext uri="{FF2B5EF4-FFF2-40B4-BE49-F238E27FC236}">
                  <a16:creationId xmlns:a16="http://schemas.microsoft.com/office/drawing/2014/main" id="{1FB76D2B-3270-18EC-DB1D-4478CB54D084}"/>
                </a:ext>
              </a:extLst>
            </p:cNvPr>
            <p:cNvSpPr txBox="1"/>
            <p:nvPr/>
          </p:nvSpPr>
          <p:spPr>
            <a:xfrm>
              <a:off x="573516" y="4608953"/>
              <a:ext cx="1867192" cy="1495435"/>
            </a:xfrm>
            <a:prstGeom prst="rect">
              <a:avLst/>
            </a:prstGeom>
            <a:noFill/>
          </p:spPr>
          <p:txBody>
            <a:bodyPr wrap="square" lIns="0" rIns="0" anchor="ctr">
              <a:noAutofit/>
            </a:bodyPr>
            <a:lstStyle>
              <a:defPPr>
                <a:defRPr lang="sv-SE"/>
              </a:defPPr>
              <a:lvl1pPr lvl="0" algn="ctr">
                <a:defRPr>
                  <a:solidFill>
                    <a:sysClr val="windowText" lastClr="000000"/>
                  </a:solidFill>
                </a:defRPr>
              </a:lvl1pPr>
            </a:lstStyle>
            <a:p>
              <a:r>
                <a:rPr lang="sv-SE" sz="1600" b="1" dirty="0">
                  <a:solidFill>
                    <a:srgbClr val="00385C"/>
                  </a:solidFill>
                </a:rPr>
                <a:t>Effektiv </a:t>
              </a:r>
              <a:br>
                <a:rPr lang="sv-SE" sz="1600" b="1" dirty="0">
                  <a:solidFill>
                    <a:srgbClr val="00385C"/>
                  </a:solidFill>
                </a:rPr>
              </a:br>
              <a:r>
                <a:rPr lang="sv-SE" sz="1600" b="1" dirty="0">
                  <a:solidFill>
                    <a:srgbClr val="00385C"/>
                  </a:solidFill>
                </a:rPr>
                <a:t>styrning och ledning</a:t>
              </a:r>
            </a:p>
          </p:txBody>
        </p:sp>
        <p:sp>
          <p:nvSpPr>
            <p:cNvPr id="104" name="textruta 103">
              <a:extLst>
                <a:ext uri="{FF2B5EF4-FFF2-40B4-BE49-F238E27FC236}">
                  <a16:creationId xmlns:a16="http://schemas.microsoft.com/office/drawing/2014/main" id="{E921FD70-E783-534B-0AC5-872F75DC088E}"/>
                </a:ext>
              </a:extLst>
            </p:cNvPr>
            <p:cNvSpPr txBox="1"/>
            <p:nvPr/>
          </p:nvSpPr>
          <p:spPr>
            <a:xfrm>
              <a:off x="2912219" y="4608953"/>
              <a:ext cx="1915047" cy="1495435"/>
            </a:xfrm>
            <a:prstGeom prst="rect">
              <a:avLst/>
            </a:prstGeom>
            <a:noFill/>
          </p:spPr>
          <p:txBody>
            <a:bodyPr wrap="square" lIns="0" rIns="0" anchor="ctr">
              <a:noAutofit/>
            </a:bodyPr>
            <a:lstStyle>
              <a:defPPr>
                <a:defRPr lang="sv-SE"/>
              </a:defPPr>
              <a:lvl1pPr lvl="0" algn="ctr">
                <a:defRPr>
                  <a:solidFill>
                    <a:sysClr val="windowText" lastClr="000000"/>
                  </a:solidFill>
                </a:defRPr>
              </a:lvl1pPr>
            </a:lstStyle>
            <a:p>
              <a:r>
                <a:rPr lang="sv-SE" sz="1600" b="1" dirty="0">
                  <a:solidFill>
                    <a:srgbClr val="00385C"/>
                  </a:solidFill>
                </a:rPr>
                <a:t>Regelbunden uppföljning </a:t>
              </a:r>
            </a:p>
            <a:p>
              <a:r>
                <a:rPr lang="sv-SE" sz="1600" b="1" dirty="0">
                  <a:solidFill>
                    <a:srgbClr val="00385C"/>
                  </a:solidFill>
                </a:rPr>
                <a:t>och analys</a:t>
              </a:r>
            </a:p>
          </p:txBody>
        </p:sp>
        <p:sp>
          <p:nvSpPr>
            <p:cNvPr id="106" name="textruta 105">
              <a:extLst>
                <a:ext uri="{FF2B5EF4-FFF2-40B4-BE49-F238E27FC236}">
                  <a16:creationId xmlns:a16="http://schemas.microsoft.com/office/drawing/2014/main" id="{42B55E24-7B21-25BE-A8A8-AC66886D1A36}"/>
                </a:ext>
              </a:extLst>
            </p:cNvPr>
            <p:cNvSpPr txBox="1"/>
            <p:nvPr/>
          </p:nvSpPr>
          <p:spPr>
            <a:xfrm>
              <a:off x="5290467" y="4608953"/>
              <a:ext cx="1895177" cy="1495435"/>
            </a:xfrm>
            <a:prstGeom prst="rect">
              <a:avLst/>
            </a:prstGeom>
            <a:noFill/>
          </p:spPr>
          <p:txBody>
            <a:bodyPr wrap="square" lIns="0" rIns="0" anchor="ctr">
              <a:noAutofit/>
            </a:bodyPr>
            <a:lstStyle>
              <a:defPPr>
                <a:defRPr lang="sv-SE"/>
              </a:defPPr>
              <a:lvl1pPr lvl="0" algn="ctr">
                <a:defRPr>
                  <a:solidFill>
                    <a:sysClr val="windowText" lastClr="000000"/>
                  </a:solidFill>
                </a:defRPr>
              </a:lvl1pPr>
            </a:lstStyle>
            <a:p>
              <a:r>
                <a:rPr lang="sv-SE" sz="1600" b="1" dirty="0">
                  <a:solidFill>
                    <a:srgbClr val="00385C"/>
                  </a:solidFill>
                </a:rPr>
                <a:t>Välfungerande  samverkan </a:t>
              </a:r>
              <a:br>
                <a:rPr lang="sv-SE" sz="1600" b="1" dirty="0">
                  <a:solidFill>
                    <a:srgbClr val="00385C"/>
                  </a:solidFill>
                </a:rPr>
              </a:br>
              <a:r>
                <a:rPr lang="sv-SE" sz="1600" b="1" dirty="0">
                  <a:solidFill>
                    <a:srgbClr val="00385C"/>
                  </a:solidFill>
                </a:rPr>
                <a:t>och samordning</a:t>
              </a:r>
            </a:p>
          </p:txBody>
        </p:sp>
        <p:sp>
          <p:nvSpPr>
            <p:cNvPr id="108" name="textruta 107">
              <a:extLst>
                <a:ext uri="{FF2B5EF4-FFF2-40B4-BE49-F238E27FC236}">
                  <a16:creationId xmlns:a16="http://schemas.microsoft.com/office/drawing/2014/main" id="{6CBF9F03-474A-FC47-CAFB-E71529CDB7DD}"/>
                </a:ext>
              </a:extLst>
            </p:cNvPr>
            <p:cNvSpPr txBox="1"/>
            <p:nvPr/>
          </p:nvSpPr>
          <p:spPr>
            <a:xfrm>
              <a:off x="7616444" y="4608953"/>
              <a:ext cx="1903741" cy="1495435"/>
            </a:xfrm>
            <a:prstGeom prst="rect">
              <a:avLst/>
            </a:prstGeom>
            <a:noFill/>
          </p:spPr>
          <p:txBody>
            <a:bodyPr wrap="square" lIns="0" rIns="0" anchor="ctr">
              <a:noAutofit/>
            </a:bodyPr>
            <a:lstStyle>
              <a:defPPr>
                <a:defRPr lang="sv-SE"/>
              </a:defPPr>
              <a:lvl1pPr lvl="0" algn="ctr">
                <a:defRPr>
                  <a:solidFill>
                    <a:sysClr val="windowText" lastClr="000000"/>
                  </a:solidFill>
                </a:defRPr>
              </a:lvl1pPr>
            </a:lstStyle>
            <a:p>
              <a:r>
                <a:rPr lang="sv-SE" sz="1600" b="1" dirty="0">
                  <a:solidFill>
                    <a:srgbClr val="00385C"/>
                  </a:solidFill>
                </a:rPr>
                <a:t>God kontinuitet</a:t>
              </a:r>
              <a:br>
                <a:rPr lang="sv-SE" sz="1600" b="1" dirty="0">
                  <a:solidFill>
                    <a:srgbClr val="00385C"/>
                  </a:solidFill>
                </a:rPr>
              </a:br>
              <a:r>
                <a:rPr lang="sv-SE" sz="1600" b="1" dirty="0">
                  <a:solidFill>
                    <a:srgbClr val="00385C"/>
                  </a:solidFill>
                </a:rPr>
                <a:t>och</a:t>
              </a:r>
              <a:br>
                <a:rPr lang="sv-SE" sz="1600" b="1" dirty="0">
                  <a:solidFill>
                    <a:srgbClr val="00385C"/>
                  </a:solidFill>
                </a:rPr>
              </a:br>
              <a:r>
                <a:rPr lang="sv-SE" sz="1600" b="1" dirty="0">
                  <a:solidFill>
                    <a:srgbClr val="00385C"/>
                  </a:solidFill>
                </a:rPr>
                <a:t> tillgänglighet</a:t>
              </a:r>
            </a:p>
          </p:txBody>
        </p:sp>
        <p:sp>
          <p:nvSpPr>
            <p:cNvPr id="110" name="textruta 109">
              <a:extLst>
                <a:ext uri="{FF2B5EF4-FFF2-40B4-BE49-F238E27FC236}">
                  <a16:creationId xmlns:a16="http://schemas.microsoft.com/office/drawing/2014/main" id="{3C28698C-F262-7456-E882-DF581C379D32}"/>
                </a:ext>
              </a:extLst>
            </p:cNvPr>
            <p:cNvSpPr txBox="1"/>
            <p:nvPr/>
          </p:nvSpPr>
          <p:spPr>
            <a:xfrm>
              <a:off x="9952629" y="4608953"/>
              <a:ext cx="1899194" cy="1495435"/>
            </a:xfrm>
            <a:prstGeom prst="rect">
              <a:avLst/>
            </a:prstGeom>
            <a:noFill/>
          </p:spPr>
          <p:txBody>
            <a:bodyPr wrap="square" lIns="0" rIns="0" anchor="ctr">
              <a:noAutofit/>
            </a:bodyPr>
            <a:lstStyle>
              <a:defPPr>
                <a:defRPr lang="sv-SE"/>
              </a:defPPr>
              <a:lvl1pPr lvl="0" algn="ctr">
                <a:defRPr>
                  <a:solidFill>
                    <a:sysClr val="windowText" lastClr="000000"/>
                  </a:solidFill>
                </a:defRPr>
              </a:lvl1pPr>
            </a:lstStyle>
            <a:p>
              <a:r>
                <a:rPr lang="sv-SE" sz="1600" b="1" dirty="0">
                  <a:solidFill>
                    <a:srgbClr val="00385C"/>
                  </a:solidFill>
                </a:rPr>
                <a:t>God bemanning och kompetens</a:t>
              </a:r>
            </a:p>
          </p:txBody>
        </p:sp>
      </p:grpSp>
    </p:spTree>
    <p:extLst>
      <p:ext uri="{BB962C8B-B14F-4D97-AF65-F5344CB8AC3E}">
        <p14:creationId xmlns:p14="http://schemas.microsoft.com/office/powerpoint/2010/main" val="22987218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33184-11CF-A93F-4B58-05489067FE2A}"/>
            </a:ext>
          </a:extLst>
        </p:cNvPr>
        <p:cNvGrpSpPr/>
        <p:nvPr/>
      </p:nvGrpSpPr>
      <p:grpSpPr>
        <a:xfrm>
          <a:off x="0" y="0"/>
          <a:ext cx="0" cy="0"/>
          <a:chOff x="0" y="0"/>
          <a:chExt cx="0" cy="0"/>
        </a:xfrm>
      </p:grpSpPr>
      <p:sp>
        <p:nvSpPr>
          <p:cNvPr id="45" name="Rektangel 44">
            <a:extLst>
              <a:ext uri="{FF2B5EF4-FFF2-40B4-BE49-F238E27FC236}">
                <a16:creationId xmlns:a16="http://schemas.microsoft.com/office/drawing/2014/main" id="{DC213EEE-78DE-663F-7F31-75EB25F2A2A5}"/>
              </a:ext>
            </a:extLst>
          </p:cNvPr>
          <p:cNvSpPr/>
          <p:nvPr/>
        </p:nvSpPr>
        <p:spPr>
          <a:xfrm>
            <a:off x="0" y="0"/>
            <a:ext cx="12192000" cy="6858000"/>
          </a:xfrm>
          <a:prstGeom prst="rect">
            <a:avLst/>
          </a:prstGeom>
          <a:solidFill>
            <a:srgbClr val="F8F2E8"/>
          </a:solidFill>
          <a:ln>
            <a:solidFill>
              <a:srgbClr val="F8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Frihandsfigur: Form 9">
            <a:extLst>
              <a:ext uri="{FF2B5EF4-FFF2-40B4-BE49-F238E27FC236}">
                <a16:creationId xmlns:a16="http://schemas.microsoft.com/office/drawing/2014/main" id="{3B6642F6-5E97-2A49-259D-243A62426A65}"/>
              </a:ext>
            </a:extLst>
          </p:cNvPr>
          <p:cNvSpPr/>
          <p:nvPr/>
        </p:nvSpPr>
        <p:spPr>
          <a:xfrm>
            <a:off x="7645208" y="703303"/>
            <a:ext cx="4452529" cy="2414573"/>
          </a:xfrm>
          <a:custGeom>
            <a:avLst/>
            <a:gdLst>
              <a:gd name="connsiteX0" fmla="*/ 7499210 w 7499210"/>
              <a:gd name="connsiteY0" fmla="*/ 3687580 h 3703158"/>
              <a:gd name="connsiteX1" fmla="*/ 1937859 w 7499210"/>
              <a:gd name="connsiteY1" fmla="*/ 3567659 h 3703158"/>
              <a:gd name="connsiteX2" fmla="*/ 303931 w 7499210"/>
              <a:gd name="connsiteY2" fmla="*/ 2698229 h 3703158"/>
              <a:gd name="connsiteX3" fmla="*/ 4128 w 7499210"/>
              <a:gd name="connsiteY3" fmla="*/ 0 h 3703158"/>
            </a:gdLst>
            <a:ahLst/>
            <a:cxnLst>
              <a:cxn ang="0">
                <a:pos x="connsiteX0" y="connsiteY0"/>
              </a:cxn>
              <a:cxn ang="0">
                <a:pos x="connsiteX1" y="connsiteY1"/>
              </a:cxn>
              <a:cxn ang="0">
                <a:pos x="connsiteX2" y="connsiteY2"/>
              </a:cxn>
              <a:cxn ang="0">
                <a:pos x="connsiteX3" y="connsiteY3"/>
              </a:cxn>
            </a:cxnLst>
            <a:rect l="l" t="t" r="r" b="b"/>
            <a:pathLst>
              <a:path w="7499210" h="3703158">
                <a:moveTo>
                  <a:pt x="7499210" y="3687580"/>
                </a:moveTo>
                <a:cubicBezTo>
                  <a:pt x="5318141" y="3710065"/>
                  <a:pt x="3137072" y="3732551"/>
                  <a:pt x="1937859" y="3567659"/>
                </a:cubicBezTo>
                <a:cubicBezTo>
                  <a:pt x="738646" y="3402767"/>
                  <a:pt x="626219" y="3292839"/>
                  <a:pt x="303931" y="2698229"/>
                </a:cubicBezTo>
                <a:cubicBezTo>
                  <a:pt x="-18357" y="2103619"/>
                  <a:pt x="-7115" y="1051809"/>
                  <a:pt x="4128" y="0"/>
                </a:cubicBezTo>
              </a:path>
            </a:pathLst>
          </a:custGeom>
          <a:solidFill>
            <a:srgbClr val="F8F2E8"/>
          </a:solidFill>
          <a:ln>
            <a:prstDash val="dash"/>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rial"/>
              <a:ea typeface="+mn-ea"/>
              <a:cs typeface="+mn-cs"/>
            </a:endParaRPr>
          </a:p>
        </p:txBody>
      </p:sp>
      <p:sp>
        <p:nvSpPr>
          <p:cNvPr id="16" name="Rektangel 15">
            <a:extLst>
              <a:ext uri="{FF2B5EF4-FFF2-40B4-BE49-F238E27FC236}">
                <a16:creationId xmlns:a16="http://schemas.microsoft.com/office/drawing/2014/main" id="{6A6D2D18-F032-F963-E89C-4B133DBFCEC5}"/>
              </a:ext>
            </a:extLst>
          </p:cNvPr>
          <p:cNvSpPr/>
          <p:nvPr/>
        </p:nvSpPr>
        <p:spPr>
          <a:xfrm>
            <a:off x="9210849" y="6225238"/>
            <a:ext cx="2843587" cy="5119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highlight>
                <a:srgbClr val="FFFF00"/>
              </a:highlight>
            </a:endParaRPr>
          </a:p>
        </p:txBody>
      </p:sp>
      <p:sp>
        <p:nvSpPr>
          <p:cNvPr id="11" name="Rektangel 10">
            <a:extLst>
              <a:ext uri="{FF2B5EF4-FFF2-40B4-BE49-F238E27FC236}">
                <a16:creationId xmlns:a16="http://schemas.microsoft.com/office/drawing/2014/main" id="{282B6E22-EE56-E5A2-E88B-D0B946141443}"/>
              </a:ext>
            </a:extLst>
          </p:cNvPr>
          <p:cNvSpPr/>
          <p:nvPr/>
        </p:nvSpPr>
        <p:spPr>
          <a:xfrm>
            <a:off x="9210849" y="6256093"/>
            <a:ext cx="2843587" cy="511985"/>
          </a:xfrm>
          <a:prstGeom prst="rect">
            <a:avLst/>
          </a:prstGeom>
          <a:solidFill>
            <a:srgbClr val="F8F2E8"/>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highlight>
                <a:srgbClr val="FFFF00"/>
              </a:highlight>
            </a:endParaRPr>
          </a:p>
        </p:txBody>
      </p:sp>
      <p:pic>
        <p:nvPicPr>
          <p:cNvPr id="4" name="Graphic 29" descr="Handshake">
            <a:extLst>
              <a:ext uri="{FF2B5EF4-FFF2-40B4-BE49-F238E27FC236}">
                <a16:creationId xmlns:a16="http://schemas.microsoft.com/office/drawing/2014/main" id="{0D767CAF-6218-9AAA-AC6D-F32500B759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92260" y="5547154"/>
            <a:ext cx="198000" cy="198000"/>
          </a:xfrm>
          <a:prstGeom prst="rect">
            <a:avLst/>
          </a:prstGeom>
        </p:spPr>
      </p:pic>
      <p:sp>
        <p:nvSpPr>
          <p:cNvPr id="9" name="Frihandsfigur: Form 8">
            <a:extLst>
              <a:ext uri="{FF2B5EF4-FFF2-40B4-BE49-F238E27FC236}">
                <a16:creationId xmlns:a16="http://schemas.microsoft.com/office/drawing/2014/main" id="{1ADA817D-FFB2-D3DF-77AB-EF6AAD8452A8}"/>
              </a:ext>
            </a:extLst>
          </p:cNvPr>
          <p:cNvSpPr/>
          <p:nvPr/>
        </p:nvSpPr>
        <p:spPr>
          <a:xfrm>
            <a:off x="6503479" y="697992"/>
            <a:ext cx="5610896" cy="3009673"/>
          </a:xfrm>
          <a:custGeom>
            <a:avLst/>
            <a:gdLst>
              <a:gd name="connsiteX0" fmla="*/ 7499210 w 7499210"/>
              <a:gd name="connsiteY0" fmla="*/ 3687580 h 3703158"/>
              <a:gd name="connsiteX1" fmla="*/ 1937859 w 7499210"/>
              <a:gd name="connsiteY1" fmla="*/ 3567659 h 3703158"/>
              <a:gd name="connsiteX2" fmla="*/ 303931 w 7499210"/>
              <a:gd name="connsiteY2" fmla="*/ 2698229 h 3703158"/>
              <a:gd name="connsiteX3" fmla="*/ 4128 w 7499210"/>
              <a:gd name="connsiteY3" fmla="*/ 0 h 3703158"/>
            </a:gdLst>
            <a:ahLst/>
            <a:cxnLst>
              <a:cxn ang="0">
                <a:pos x="connsiteX0" y="connsiteY0"/>
              </a:cxn>
              <a:cxn ang="0">
                <a:pos x="connsiteX1" y="connsiteY1"/>
              </a:cxn>
              <a:cxn ang="0">
                <a:pos x="connsiteX2" y="connsiteY2"/>
              </a:cxn>
              <a:cxn ang="0">
                <a:pos x="connsiteX3" y="connsiteY3"/>
              </a:cxn>
            </a:cxnLst>
            <a:rect l="l" t="t" r="r" b="b"/>
            <a:pathLst>
              <a:path w="7499210" h="3703158">
                <a:moveTo>
                  <a:pt x="7499210" y="3687580"/>
                </a:moveTo>
                <a:cubicBezTo>
                  <a:pt x="5318141" y="3710065"/>
                  <a:pt x="3137072" y="3732551"/>
                  <a:pt x="1937859" y="3567659"/>
                </a:cubicBezTo>
                <a:cubicBezTo>
                  <a:pt x="738646" y="3402767"/>
                  <a:pt x="626219" y="3292839"/>
                  <a:pt x="303931" y="2698229"/>
                </a:cubicBezTo>
                <a:cubicBezTo>
                  <a:pt x="-18357" y="2103619"/>
                  <a:pt x="-7115" y="1051809"/>
                  <a:pt x="4128" y="0"/>
                </a:cubicBezTo>
              </a:path>
            </a:pathLst>
          </a:custGeom>
          <a:noFill/>
          <a:ln>
            <a:prstDash val="dash"/>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rial"/>
              <a:ea typeface="+mn-ea"/>
              <a:cs typeface="+mn-cs"/>
            </a:endParaRPr>
          </a:p>
        </p:txBody>
      </p:sp>
      <p:sp>
        <p:nvSpPr>
          <p:cNvPr id="12" name="Rektangel 11">
            <a:extLst>
              <a:ext uri="{FF2B5EF4-FFF2-40B4-BE49-F238E27FC236}">
                <a16:creationId xmlns:a16="http://schemas.microsoft.com/office/drawing/2014/main" id="{CC866D72-63A4-7DCF-3988-0D905535C979}"/>
              </a:ext>
            </a:extLst>
          </p:cNvPr>
          <p:cNvSpPr/>
          <p:nvPr/>
        </p:nvSpPr>
        <p:spPr>
          <a:xfrm>
            <a:off x="4573273" y="596101"/>
            <a:ext cx="1061244" cy="1391575"/>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457200" rtl="0" eaLnBrk="1" fontAlgn="auto" latinLnBrk="0" hangingPunct="1">
              <a:lnSpc>
                <a:spcPct val="100000"/>
              </a:lnSpc>
              <a:spcBef>
                <a:spcPts val="0"/>
              </a:spcBef>
              <a:spcAft>
                <a:spcPts val="100"/>
              </a:spcAft>
              <a:buClrTx/>
              <a:buSzTx/>
              <a:buFont typeface="Arial" panose="020B0604020202020204" pitchFamily="34" charset="0"/>
              <a:buChar char="•"/>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sp>
        <p:nvSpPr>
          <p:cNvPr id="13" name="Rektangel 12">
            <a:extLst>
              <a:ext uri="{FF2B5EF4-FFF2-40B4-BE49-F238E27FC236}">
                <a16:creationId xmlns:a16="http://schemas.microsoft.com/office/drawing/2014/main" id="{F98C2639-9E1B-5BED-A71F-0BA278852406}"/>
              </a:ext>
            </a:extLst>
          </p:cNvPr>
          <p:cNvSpPr/>
          <p:nvPr/>
        </p:nvSpPr>
        <p:spPr>
          <a:xfrm>
            <a:off x="5723951" y="608936"/>
            <a:ext cx="1114544" cy="936000"/>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457200" rtl="0" eaLnBrk="1" fontAlgn="auto" latinLnBrk="0" hangingPunct="1">
              <a:lnSpc>
                <a:spcPct val="100000"/>
              </a:lnSpc>
              <a:spcBef>
                <a:spcPts val="0"/>
              </a:spcBef>
              <a:spcAft>
                <a:spcPts val="100"/>
              </a:spcAft>
              <a:buClrTx/>
              <a:buSzTx/>
              <a:buFont typeface="Arial" panose="020B0604020202020204" pitchFamily="34" charset="0"/>
              <a:buChar char="•"/>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sp>
        <p:nvSpPr>
          <p:cNvPr id="14" name="Rektangel 13">
            <a:extLst>
              <a:ext uri="{FF2B5EF4-FFF2-40B4-BE49-F238E27FC236}">
                <a16:creationId xmlns:a16="http://schemas.microsoft.com/office/drawing/2014/main" id="{AA3C80C1-9ED2-100A-5222-E63D9381677E}"/>
              </a:ext>
            </a:extLst>
          </p:cNvPr>
          <p:cNvSpPr/>
          <p:nvPr/>
        </p:nvSpPr>
        <p:spPr>
          <a:xfrm>
            <a:off x="2914889" y="2834761"/>
            <a:ext cx="1625669" cy="1944215"/>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7800" marR="0" lvl="0" indent="-171450" algn="l" defTabSz="457200" rtl="0" eaLnBrk="1" fontAlgn="auto" latinLnBrk="0" hangingPunct="1">
              <a:lnSpc>
                <a:spcPct val="100000"/>
              </a:lnSpc>
              <a:spcBef>
                <a:spcPts val="0"/>
              </a:spcBef>
              <a:spcAft>
                <a:spcPts val="100"/>
              </a:spcAft>
              <a:buClrTx/>
              <a:buSzTx/>
              <a:buFont typeface="Arial" panose="020B0604020202020204" pitchFamily="34" charset="0"/>
              <a:buChar char="•"/>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sp>
        <p:nvSpPr>
          <p:cNvPr id="17" name="Rektangel 16">
            <a:extLst>
              <a:ext uri="{FF2B5EF4-FFF2-40B4-BE49-F238E27FC236}">
                <a16:creationId xmlns:a16="http://schemas.microsoft.com/office/drawing/2014/main" id="{1D081B74-EAFD-15F7-A67C-0345ED60EB8D}"/>
              </a:ext>
            </a:extLst>
          </p:cNvPr>
          <p:cNvSpPr/>
          <p:nvPr/>
        </p:nvSpPr>
        <p:spPr>
          <a:xfrm>
            <a:off x="4710523" y="4847844"/>
            <a:ext cx="2298145" cy="717984"/>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7800" marR="0" lvl="0" indent="-171450" algn="l" defTabSz="457200" rtl="0" eaLnBrk="1" fontAlgn="auto" latinLnBrk="0" hangingPunct="1">
              <a:lnSpc>
                <a:spcPct val="100000"/>
              </a:lnSpc>
              <a:spcBef>
                <a:spcPts val="0"/>
              </a:spcBef>
              <a:spcAft>
                <a:spcPts val="100"/>
              </a:spcAft>
              <a:buClrTx/>
              <a:buSzTx/>
              <a:buFont typeface="Arial" panose="020B0604020202020204" pitchFamily="34" charset="0"/>
              <a:buChar char="•"/>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sp>
        <p:nvSpPr>
          <p:cNvPr id="24" name="Rektangel 23">
            <a:extLst>
              <a:ext uri="{FF2B5EF4-FFF2-40B4-BE49-F238E27FC236}">
                <a16:creationId xmlns:a16="http://schemas.microsoft.com/office/drawing/2014/main" id="{70C6F881-7D08-5463-2BE5-CDF00E9D9DC4}"/>
              </a:ext>
            </a:extLst>
          </p:cNvPr>
          <p:cNvSpPr/>
          <p:nvPr/>
        </p:nvSpPr>
        <p:spPr>
          <a:xfrm>
            <a:off x="8609566" y="1537354"/>
            <a:ext cx="836383" cy="324178"/>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100"/>
              </a:spcAft>
              <a:buClrTx/>
              <a:buSzTx/>
              <a:buFontTx/>
              <a:buNone/>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pic>
        <p:nvPicPr>
          <p:cNvPr id="27" name="Bild 41" descr="Kugghjul">
            <a:extLst>
              <a:ext uri="{FF2B5EF4-FFF2-40B4-BE49-F238E27FC236}">
                <a16:creationId xmlns:a16="http://schemas.microsoft.com/office/drawing/2014/main" id="{2DF47B02-AF86-1286-39A1-5ADBECF2FD2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10469" y="573185"/>
            <a:ext cx="198000" cy="198000"/>
          </a:xfrm>
          <a:prstGeom prst="rect">
            <a:avLst/>
          </a:prstGeom>
        </p:spPr>
      </p:pic>
      <p:sp>
        <p:nvSpPr>
          <p:cNvPr id="28" name="textruta 96">
            <a:extLst>
              <a:ext uri="{FF2B5EF4-FFF2-40B4-BE49-F238E27FC236}">
                <a16:creationId xmlns:a16="http://schemas.microsoft.com/office/drawing/2014/main" id="{35C1F6A6-B983-A1A6-E7B4-32A718C966F9}"/>
              </a:ext>
            </a:extLst>
          </p:cNvPr>
          <p:cNvSpPr txBox="1"/>
          <p:nvPr/>
        </p:nvSpPr>
        <p:spPr>
          <a:xfrm>
            <a:off x="919537" y="365760"/>
            <a:ext cx="11438123" cy="338554"/>
          </a:xfrm>
          <a:prstGeom prst="rect">
            <a:avLst/>
          </a:prstGeom>
          <a:noFill/>
        </p:spPr>
        <p:txBody>
          <a:bodyPr wrap="squar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5892"/>
                </a:solidFill>
                <a:effectLst/>
                <a:uLnTx/>
                <a:uFillTx/>
                <a:latin typeface="Century Gothic"/>
                <a:ea typeface="+mn-ea"/>
                <a:cs typeface="+mn-cs"/>
              </a:rPr>
              <a:t>           	        </a:t>
            </a:r>
            <a:r>
              <a:rPr kumimoji="0" lang="sv-SE" sz="1600" b="1" i="0" u="none" strike="noStrike" kern="1200" cap="none" spc="0" normalizeH="0" baseline="0" noProof="0" dirty="0">
                <a:ln>
                  <a:noFill/>
                </a:ln>
                <a:solidFill>
                  <a:srgbClr val="005892"/>
                </a:solidFill>
                <a:effectLst/>
                <a:uLnTx/>
                <a:uFillTx/>
                <a:latin typeface="Calibri" panose="020F0502020204030204" pitchFamily="34" charset="0"/>
                <a:ea typeface="Open Sans" panose="020B0606030504020204" pitchFamily="34" charset="0"/>
                <a:cs typeface="Calibri" panose="020F0502020204030204" pitchFamily="34" charset="0"/>
              </a:rPr>
              <a:t>2026	</a:t>
            </a:r>
            <a:r>
              <a:rPr lang="sv-SE" sz="1600" b="1" dirty="0">
                <a:solidFill>
                  <a:srgbClr val="005892"/>
                </a:solidFill>
                <a:latin typeface="Calibri" panose="020F0502020204030204" pitchFamily="34" charset="0"/>
                <a:ea typeface="Open Sans" panose="020B0606030504020204" pitchFamily="34" charset="0"/>
                <a:cs typeface="Calibri" panose="020F0502020204030204" pitchFamily="34" charset="0"/>
              </a:rPr>
              <a:t>  </a:t>
            </a:r>
            <a:r>
              <a:rPr kumimoji="0" lang="sv-SE" sz="1600" b="1" i="0" u="none" strike="noStrike" kern="1200" cap="none" spc="0" normalizeH="0" baseline="0" noProof="0" dirty="0">
                <a:ln>
                  <a:noFill/>
                </a:ln>
                <a:solidFill>
                  <a:srgbClr val="005892"/>
                </a:solidFill>
                <a:effectLst/>
                <a:uLnTx/>
                <a:uFillTx/>
                <a:latin typeface="Calibri" panose="020F0502020204030204" pitchFamily="34" charset="0"/>
                <a:ea typeface="Open Sans" panose="020B0606030504020204" pitchFamily="34" charset="0"/>
                <a:cs typeface="Calibri" panose="020F0502020204030204" pitchFamily="34" charset="0"/>
              </a:rPr>
              <a:t>    		          2027	                          2028	 </a:t>
            </a:r>
            <a:r>
              <a:rPr lang="sv-SE" sz="1600" b="1" dirty="0">
                <a:solidFill>
                  <a:srgbClr val="005892"/>
                </a:solidFill>
                <a:latin typeface="Calibri" panose="020F0502020204030204" pitchFamily="34" charset="0"/>
                <a:ea typeface="Open Sans" panose="020B0606030504020204" pitchFamily="34" charset="0"/>
                <a:cs typeface="Calibri" panose="020F0502020204030204" pitchFamily="34" charset="0"/>
              </a:rPr>
              <a:t>                         </a:t>
            </a:r>
            <a:r>
              <a:rPr kumimoji="0" lang="sv-SE" sz="1600" b="1" u="none" strike="noStrike" kern="1200" cap="none" spc="0" normalizeH="0" baseline="0" noProof="0" dirty="0">
                <a:ln>
                  <a:noFill/>
                </a:ln>
                <a:solidFill>
                  <a:srgbClr val="005892"/>
                </a:solidFill>
                <a:effectLst/>
                <a:uLnTx/>
                <a:uFillTx/>
                <a:latin typeface="Calibri" panose="020F0502020204030204" pitchFamily="34" charset="0"/>
                <a:ea typeface="Open Sans" panose="020B0606030504020204" pitchFamily="34" charset="0"/>
                <a:cs typeface="Calibri" panose="020F0502020204030204" pitchFamily="34" charset="0"/>
              </a:rPr>
              <a:t>2036</a:t>
            </a:r>
            <a:r>
              <a:rPr kumimoji="0" lang="sv-SE" sz="1600" b="1" i="0" u="none" strike="noStrike" kern="1200" cap="none" spc="0" normalizeH="0" baseline="0" noProof="0" dirty="0">
                <a:ln>
                  <a:noFill/>
                </a:ln>
                <a:solidFill>
                  <a:srgbClr val="005892"/>
                </a:solidFill>
                <a:effectLst/>
                <a:uLnTx/>
                <a:uFillTx/>
                <a:latin typeface="Calibri" panose="020F0502020204030204" pitchFamily="34" charset="0"/>
                <a:ea typeface="Open Sans" panose="020B0606030504020204" pitchFamily="34" charset="0"/>
                <a:cs typeface="Calibri" panose="020F0502020204030204" pitchFamily="34" charset="0"/>
              </a:rPr>
              <a:t>		</a:t>
            </a:r>
            <a:endParaRPr kumimoji="0" lang="sv-SE" sz="1600" b="1" i="0" u="none" strike="noStrike" kern="1200" cap="none" spc="0" normalizeH="0" baseline="0" noProof="0" dirty="0">
              <a:ln>
                <a:noFill/>
              </a:ln>
              <a:solidFill>
                <a:srgbClr val="005892"/>
              </a:solidFill>
              <a:effectLst/>
              <a:highlight>
                <a:srgbClr val="FFFF00"/>
              </a:highligh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31" name="textruta 46">
            <a:extLst>
              <a:ext uri="{FF2B5EF4-FFF2-40B4-BE49-F238E27FC236}">
                <a16:creationId xmlns:a16="http://schemas.microsoft.com/office/drawing/2014/main" id="{F607C8AA-AFF3-146B-983F-8E3063C62950}"/>
              </a:ext>
            </a:extLst>
          </p:cNvPr>
          <p:cNvSpPr txBox="1"/>
          <p:nvPr/>
        </p:nvSpPr>
        <p:spPr>
          <a:xfrm>
            <a:off x="2918562" y="2660135"/>
            <a:ext cx="2444823" cy="371998"/>
          </a:xfrm>
          <a:prstGeom prst="rect">
            <a:avLst/>
          </a:prstGeom>
          <a:noFill/>
        </p:spPr>
        <p:txBody>
          <a:bodyPr wrap="square" lIns="108000" tIns="108000" rIns="108000" bIns="108000"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0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2" name="Frihandsfigur: Form 31">
            <a:extLst>
              <a:ext uri="{FF2B5EF4-FFF2-40B4-BE49-F238E27FC236}">
                <a16:creationId xmlns:a16="http://schemas.microsoft.com/office/drawing/2014/main" id="{E846FDB6-AC4B-169A-F3C4-12EEE5896566}"/>
              </a:ext>
            </a:extLst>
          </p:cNvPr>
          <p:cNvSpPr/>
          <p:nvPr/>
        </p:nvSpPr>
        <p:spPr>
          <a:xfrm>
            <a:off x="1158211" y="708067"/>
            <a:ext cx="10956166" cy="5754417"/>
          </a:xfrm>
          <a:custGeom>
            <a:avLst/>
            <a:gdLst>
              <a:gd name="connsiteX0" fmla="*/ 7499210 w 7499210"/>
              <a:gd name="connsiteY0" fmla="*/ 3687580 h 3703158"/>
              <a:gd name="connsiteX1" fmla="*/ 1937859 w 7499210"/>
              <a:gd name="connsiteY1" fmla="*/ 3567659 h 3703158"/>
              <a:gd name="connsiteX2" fmla="*/ 303931 w 7499210"/>
              <a:gd name="connsiteY2" fmla="*/ 2698229 h 3703158"/>
              <a:gd name="connsiteX3" fmla="*/ 4128 w 7499210"/>
              <a:gd name="connsiteY3" fmla="*/ 0 h 3703158"/>
            </a:gdLst>
            <a:ahLst/>
            <a:cxnLst>
              <a:cxn ang="0">
                <a:pos x="connsiteX0" y="connsiteY0"/>
              </a:cxn>
              <a:cxn ang="0">
                <a:pos x="connsiteX1" y="connsiteY1"/>
              </a:cxn>
              <a:cxn ang="0">
                <a:pos x="connsiteX2" y="connsiteY2"/>
              </a:cxn>
              <a:cxn ang="0">
                <a:pos x="connsiteX3" y="connsiteY3"/>
              </a:cxn>
            </a:cxnLst>
            <a:rect l="l" t="t" r="r" b="b"/>
            <a:pathLst>
              <a:path w="7499210" h="3703158">
                <a:moveTo>
                  <a:pt x="7499210" y="3687580"/>
                </a:moveTo>
                <a:cubicBezTo>
                  <a:pt x="5318141" y="3710065"/>
                  <a:pt x="3137072" y="3732551"/>
                  <a:pt x="1937859" y="3567659"/>
                </a:cubicBezTo>
                <a:cubicBezTo>
                  <a:pt x="738646" y="3402767"/>
                  <a:pt x="626219" y="3292839"/>
                  <a:pt x="303931" y="2698229"/>
                </a:cubicBezTo>
                <a:cubicBezTo>
                  <a:pt x="-18357" y="2103619"/>
                  <a:pt x="-7115" y="1051809"/>
                  <a:pt x="4128" y="0"/>
                </a:cubicBezTo>
              </a:path>
            </a:pathLst>
          </a:custGeom>
          <a:noFill/>
          <a:ln w="285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33" name="Rak koppling 32">
            <a:extLst>
              <a:ext uri="{FF2B5EF4-FFF2-40B4-BE49-F238E27FC236}">
                <a16:creationId xmlns:a16="http://schemas.microsoft.com/office/drawing/2014/main" id="{2A4C272D-451B-E35D-0517-3A3E28D8F310}"/>
              </a:ext>
            </a:extLst>
          </p:cNvPr>
          <p:cNvCxnSpPr>
            <a:cxnSpLocks/>
            <a:stCxn id="32" idx="3"/>
          </p:cNvCxnSpPr>
          <p:nvPr/>
        </p:nvCxnSpPr>
        <p:spPr>
          <a:xfrm flipV="1">
            <a:off x="1164242" y="692500"/>
            <a:ext cx="9527881" cy="15567"/>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Rak koppling 33">
            <a:extLst>
              <a:ext uri="{FF2B5EF4-FFF2-40B4-BE49-F238E27FC236}">
                <a16:creationId xmlns:a16="http://schemas.microsoft.com/office/drawing/2014/main" id="{2EDC3731-0C71-0F08-3E2D-E4ED305D910F}"/>
              </a:ext>
            </a:extLst>
          </p:cNvPr>
          <p:cNvCxnSpPr>
            <a:cxnSpLocks/>
            <a:stCxn id="32" idx="0"/>
          </p:cNvCxnSpPr>
          <p:nvPr/>
        </p:nvCxnSpPr>
        <p:spPr>
          <a:xfrm flipV="1">
            <a:off x="12114377" y="1460222"/>
            <a:ext cx="1195" cy="4978055"/>
          </a:xfrm>
          <a:prstGeom prst="line">
            <a:avLst/>
          </a:prstGeom>
          <a:ln w="9525">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42" name="textruta 41">
            <a:extLst>
              <a:ext uri="{FF2B5EF4-FFF2-40B4-BE49-F238E27FC236}">
                <a16:creationId xmlns:a16="http://schemas.microsoft.com/office/drawing/2014/main" id="{147FB589-D629-A82A-38DE-260D5262B66C}"/>
              </a:ext>
            </a:extLst>
          </p:cNvPr>
          <p:cNvSpPr txBox="1"/>
          <p:nvPr/>
        </p:nvSpPr>
        <p:spPr>
          <a:xfrm rot="21377330">
            <a:off x="245529" y="1106868"/>
            <a:ext cx="3660498" cy="461665"/>
          </a:xfrm>
          <a:prstGeom prst="rect">
            <a:avLst/>
          </a:prstGeom>
          <a:noFill/>
        </p:spPr>
        <p:txBody>
          <a:bodyPr wrap="square" rtlCol="0">
            <a:spAutoFit/>
          </a:bodyPr>
          <a:lstStyle/>
          <a:p>
            <a:pPr algn="r"/>
            <a:r>
              <a:rPr lang="sv-SE" sz="2400" b="1" dirty="0">
                <a:solidFill>
                  <a:srgbClr val="00385C"/>
                </a:solidFill>
              </a:rPr>
              <a:t>Styrning och ledning</a:t>
            </a:r>
          </a:p>
        </p:txBody>
      </p:sp>
      <p:sp>
        <p:nvSpPr>
          <p:cNvPr id="57" name="textruta 56">
            <a:extLst>
              <a:ext uri="{FF2B5EF4-FFF2-40B4-BE49-F238E27FC236}">
                <a16:creationId xmlns:a16="http://schemas.microsoft.com/office/drawing/2014/main" id="{DBAF4EFA-8EED-7A10-090D-E71F6C9753FC}"/>
              </a:ext>
            </a:extLst>
          </p:cNvPr>
          <p:cNvSpPr txBox="1"/>
          <p:nvPr/>
        </p:nvSpPr>
        <p:spPr>
          <a:xfrm rot="20395146">
            <a:off x="-526657" y="4864843"/>
            <a:ext cx="6389935" cy="461665"/>
          </a:xfrm>
          <a:prstGeom prst="rect">
            <a:avLst/>
          </a:prstGeom>
          <a:noFill/>
        </p:spPr>
        <p:txBody>
          <a:bodyPr wrap="square" rtlCol="0">
            <a:spAutoFit/>
          </a:bodyPr>
          <a:lstStyle/>
          <a:p>
            <a:pPr algn="r"/>
            <a:r>
              <a:rPr lang="sv-SE" sz="2400" b="1" dirty="0">
                <a:solidFill>
                  <a:srgbClr val="00385C"/>
                </a:solidFill>
              </a:rPr>
              <a:t>Kontinuitet och tillgänglighet </a:t>
            </a:r>
            <a:endParaRPr lang="sv-SE" sz="2400" dirty="0">
              <a:solidFill>
                <a:srgbClr val="00385C"/>
              </a:solidFill>
            </a:endParaRPr>
          </a:p>
        </p:txBody>
      </p:sp>
      <p:sp>
        <p:nvSpPr>
          <p:cNvPr id="58" name="textruta 57">
            <a:extLst>
              <a:ext uri="{FF2B5EF4-FFF2-40B4-BE49-F238E27FC236}">
                <a16:creationId xmlns:a16="http://schemas.microsoft.com/office/drawing/2014/main" id="{732119BC-3637-AC5F-DA7E-1A0D331C2B49}"/>
              </a:ext>
            </a:extLst>
          </p:cNvPr>
          <p:cNvSpPr txBox="1"/>
          <p:nvPr/>
        </p:nvSpPr>
        <p:spPr>
          <a:xfrm rot="20805233">
            <a:off x="142167" y="2984440"/>
            <a:ext cx="4746794" cy="461665"/>
          </a:xfrm>
          <a:prstGeom prst="rect">
            <a:avLst/>
          </a:prstGeom>
          <a:noFill/>
        </p:spPr>
        <p:txBody>
          <a:bodyPr wrap="square" rtlCol="0">
            <a:spAutoFit/>
          </a:bodyPr>
          <a:lstStyle/>
          <a:p>
            <a:pPr algn="r"/>
            <a:r>
              <a:rPr lang="sv-SE" sz="2400" b="1" dirty="0">
                <a:solidFill>
                  <a:srgbClr val="00385C"/>
                </a:solidFill>
              </a:rPr>
              <a:t>Samordning och samverkan</a:t>
            </a:r>
          </a:p>
        </p:txBody>
      </p:sp>
      <p:sp>
        <p:nvSpPr>
          <p:cNvPr id="3" name="Rektangel 12">
            <a:extLst>
              <a:ext uri="{FF2B5EF4-FFF2-40B4-BE49-F238E27FC236}">
                <a16:creationId xmlns:a16="http://schemas.microsoft.com/office/drawing/2014/main" id="{EE6F0332-B0D2-C928-C158-CF9FF12D6A46}"/>
              </a:ext>
            </a:extLst>
          </p:cNvPr>
          <p:cNvSpPr/>
          <p:nvPr/>
        </p:nvSpPr>
        <p:spPr>
          <a:xfrm>
            <a:off x="8485328" y="700282"/>
            <a:ext cx="3629048" cy="2112775"/>
          </a:xfrm>
          <a:custGeom>
            <a:avLst/>
            <a:gdLst>
              <a:gd name="connsiteX0" fmla="*/ 0 w 2375941"/>
              <a:gd name="connsiteY0" fmla="*/ 0 h 1287482"/>
              <a:gd name="connsiteX1" fmla="*/ 2375941 w 2375941"/>
              <a:gd name="connsiteY1" fmla="*/ 0 h 1287482"/>
              <a:gd name="connsiteX2" fmla="*/ 2375941 w 2375941"/>
              <a:gd name="connsiteY2" fmla="*/ 1287482 h 1287482"/>
              <a:gd name="connsiteX3" fmla="*/ 0 w 2375941"/>
              <a:gd name="connsiteY3" fmla="*/ 1287482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941" h="1263098">
                <a:moveTo>
                  <a:pt x="0" y="0"/>
                </a:moveTo>
                <a:lnTo>
                  <a:pt x="2375941" y="0"/>
                </a:lnTo>
                <a:lnTo>
                  <a:pt x="2375941" y="1263098"/>
                </a:lnTo>
                <a:cubicBezTo>
                  <a:pt x="1246649" y="1263098"/>
                  <a:pt x="495308" y="1128986"/>
                  <a:pt x="377952" y="1080218"/>
                </a:cubicBezTo>
                <a:cubicBezTo>
                  <a:pt x="-4064" y="976177"/>
                  <a:pt x="4064" y="140617"/>
                  <a:pt x="0" y="0"/>
                </a:cubicBezTo>
                <a:close/>
              </a:path>
            </a:pathLst>
          </a:custGeom>
          <a:solidFill>
            <a:srgbClr val="F8F2E8"/>
          </a:solidFill>
          <a:ln w="9525">
            <a:solidFill>
              <a:schemeClr val="accent1"/>
            </a:solidFill>
            <a:prstDash val="dash"/>
          </a:ln>
          <a:effectLst/>
        </p:spPr>
        <p:style>
          <a:lnRef idx="2">
            <a:schemeClr val="accent1"/>
          </a:lnRef>
          <a:fillRef idx="1">
            <a:schemeClr val="lt1"/>
          </a:fillRef>
          <a:effectRef idx="0">
            <a:schemeClr val="accent1"/>
          </a:effectRef>
          <a:fontRef idx="minor">
            <a:schemeClr val="dk1"/>
          </a:fontRef>
        </p:style>
        <p:txBody>
          <a:bodyPr rtlCol="0" anchor="ctr"/>
          <a:lstStyle>
            <a:defPPr>
              <a:defRPr lang="sv-SE"/>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r"/>
            <a:endParaRPr lang="sv-SE" sz="1000" b="1" dirty="0">
              <a:solidFill>
                <a:schemeClr val="bg1"/>
              </a:solidFill>
            </a:endParaRPr>
          </a:p>
        </p:txBody>
      </p:sp>
      <p:sp>
        <p:nvSpPr>
          <p:cNvPr id="49" name="textruta 48">
            <a:extLst>
              <a:ext uri="{FF2B5EF4-FFF2-40B4-BE49-F238E27FC236}">
                <a16:creationId xmlns:a16="http://schemas.microsoft.com/office/drawing/2014/main" id="{7EDF8D60-572F-7657-0B12-68841FA9F392}"/>
              </a:ext>
            </a:extLst>
          </p:cNvPr>
          <p:cNvSpPr txBox="1"/>
          <p:nvPr/>
        </p:nvSpPr>
        <p:spPr>
          <a:xfrm>
            <a:off x="4465474" y="481469"/>
            <a:ext cx="198000" cy="369332"/>
          </a:xfrm>
          <a:prstGeom prst="rect">
            <a:avLst/>
          </a:prstGeom>
          <a:noFill/>
        </p:spPr>
        <p:txBody>
          <a:bodyPr wrap="square" rtlCol="0">
            <a:spAutoFit/>
          </a:bodyPr>
          <a:lstStyle/>
          <a:p>
            <a:r>
              <a:rPr lang="sv-SE" dirty="0"/>
              <a:t>*</a:t>
            </a:r>
          </a:p>
        </p:txBody>
      </p:sp>
      <p:sp>
        <p:nvSpPr>
          <p:cNvPr id="52" name="textruta 51">
            <a:extLst>
              <a:ext uri="{FF2B5EF4-FFF2-40B4-BE49-F238E27FC236}">
                <a16:creationId xmlns:a16="http://schemas.microsoft.com/office/drawing/2014/main" id="{A0D777E6-FCBC-9266-240B-545CC5B8DABE}"/>
              </a:ext>
            </a:extLst>
          </p:cNvPr>
          <p:cNvSpPr txBox="1"/>
          <p:nvPr/>
        </p:nvSpPr>
        <p:spPr>
          <a:xfrm>
            <a:off x="6341012" y="488191"/>
            <a:ext cx="198000" cy="369332"/>
          </a:xfrm>
          <a:prstGeom prst="rect">
            <a:avLst/>
          </a:prstGeom>
          <a:noFill/>
        </p:spPr>
        <p:txBody>
          <a:bodyPr wrap="square" rtlCol="0">
            <a:spAutoFit/>
          </a:bodyPr>
          <a:lstStyle/>
          <a:p>
            <a:r>
              <a:rPr lang="sv-SE" dirty="0"/>
              <a:t>*</a:t>
            </a:r>
          </a:p>
        </p:txBody>
      </p:sp>
      <p:sp>
        <p:nvSpPr>
          <p:cNvPr id="53" name="textruta 52">
            <a:extLst>
              <a:ext uri="{FF2B5EF4-FFF2-40B4-BE49-F238E27FC236}">
                <a16:creationId xmlns:a16="http://schemas.microsoft.com/office/drawing/2014/main" id="{FE5B62BF-E33F-8F86-DF52-6F7C141CFA08}"/>
              </a:ext>
            </a:extLst>
          </p:cNvPr>
          <p:cNvSpPr txBox="1"/>
          <p:nvPr/>
        </p:nvSpPr>
        <p:spPr>
          <a:xfrm>
            <a:off x="7481106" y="498844"/>
            <a:ext cx="198000" cy="369332"/>
          </a:xfrm>
          <a:prstGeom prst="rect">
            <a:avLst/>
          </a:prstGeom>
          <a:noFill/>
        </p:spPr>
        <p:txBody>
          <a:bodyPr wrap="square" rtlCol="0">
            <a:spAutoFit/>
          </a:bodyPr>
          <a:lstStyle/>
          <a:p>
            <a:r>
              <a:rPr lang="sv-SE" dirty="0"/>
              <a:t>*</a:t>
            </a:r>
          </a:p>
        </p:txBody>
      </p:sp>
      <p:sp>
        <p:nvSpPr>
          <p:cNvPr id="36" name="Rektangel 12">
            <a:extLst>
              <a:ext uri="{FF2B5EF4-FFF2-40B4-BE49-F238E27FC236}">
                <a16:creationId xmlns:a16="http://schemas.microsoft.com/office/drawing/2014/main" id="{7278C1E3-156B-C9D1-4F2D-0C1DDEBB90C1}"/>
              </a:ext>
            </a:extLst>
          </p:cNvPr>
          <p:cNvSpPr/>
          <p:nvPr/>
        </p:nvSpPr>
        <p:spPr>
          <a:xfrm>
            <a:off x="10242035" y="692499"/>
            <a:ext cx="1867697" cy="1169033"/>
          </a:xfrm>
          <a:custGeom>
            <a:avLst/>
            <a:gdLst>
              <a:gd name="connsiteX0" fmla="*/ 0 w 2375941"/>
              <a:gd name="connsiteY0" fmla="*/ 0 h 1287482"/>
              <a:gd name="connsiteX1" fmla="*/ 2375941 w 2375941"/>
              <a:gd name="connsiteY1" fmla="*/ 0 h 1287482"/>
              <a:gd name="connsiteX2" fmla="*/ 2375941 w 2375941"/>
              <a:gd name="connsiteY2" fmla="*/ 1287482 h 1287482"/>
              <a:gd name="connsiteX3" fmla="*/ 0 w 2375941"/>
              <a:gd name="connsiteY3" fmla="*/ 1287482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941" h="1263098">
                <a:moveTo>
                  <a:pt x="0" y="0"/>
                </a:moveTo>
                <a:lnTo>
                  <a:pt x="2375941" y="0"/>
                </a:lnTo>
                <a:lnTo>
                  <a:pt x="2375941" y="1263098"/>
                </a:lnTo>
                <a:cubicBezTo>
                  <a:pt x="1246649" y="1263098"/>
                  <a:pt x="495308" y="1128986"/>
                  <a:pt x="377952" y="1080218"/>
                </a:cubicBezTo>
                <a:cubicBezTo>
                  <a:pt x="-4064" y="976177"/>
                  <a:pt x="4064" y="140617"/>
                  <a:pt x="0" y="0"/>
                </a:cubicBezTo>
                <a:close/>
              </a:path>
            </a:pathLst>
          </a:custGeom>
          <a:gradFill>
            <a:gsLst>
              <a:gs pos="0">
                <a:srgbClr val="005892"/>
              </a:gs>
              <a:gs pos="100000">
                <a:schemeClr val="bg1">
                  <a:lumMod val="65000"/>
                </a:schemeClr>
              </a:gs>
              <a:gs pos="100000">
                <a:schemeClr val="accent1">
                  <a:lumMod val="45000"/>
                  <a:lumOff val="55000"/>
                </a:schemeClr>
              </a:gs>
              <a:gs pos="100000">
                <a:schemeClr val="accent1">
                  <a:lumMod val="30000"/>
                  <a:lumOff val="70000"/>
                </a:schemeClr>
              </a:gs>
            </a:gsLst>
            <a:lin ang="5400000" scaled="1"/>
          </a:gradFill>
          <a:ln w="9525">
            <a:solidFill>
              <a:srgbClr val="005892"/>
            </a:solidFill>
          </a:ln>
          <a:effectLst/>
        </p:spPr>
        <p:style>
          <a:lnRef idx="2">
            <a:schemeClr val="accent1"/>
          </a:lnRef>
          <a:fillRef idx="1">
            <a:schemeClr val="lt1"/>
          </a:fillRef>
          <a:effectRef idx="0">
            <a:schemeClr val="accent1"/>
          </a:effectRef>
          <a:fontRef idx="minor">
            <a:schemeClr val="dk1"/>
          </a:fontRef>
        </p:style>
        <p:txBody>
          <a:bodyPr rtlCol="0" anchor="ctr"/>
          <a:lstStyle>
            <a:defPPr>
              <a:defRPr lang="sv-SE"/>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r"/>
            <a:endParaRPr lang="sv-SE" sz="1000" b="1">
              <a:solidFill>
                <a:schemeClr val="bg1"/>
              </a:solidFill>
            </a:endParaRPr>
          </a:p>
          <a:p>
            <a:pPr lvl="0" algn="r"/>
            <a:endParaRPr lang="sv-SE" sz="1000" b="1">
              <a:solidFill>
                <a:schemeClr val="bg1"/>
              </a:solidFill>
            </a:endParaRPr>
          </a:p>
          <a:p>
            <a:pPr lvl="0" algn="r"/>
            <a:endParaRPr lang="sv-SE" sz="1000" b="1">
              <a:solidFill>
                <a:schemeClr val="bg1"/>
              </a:solidFill>
            </a:endParaRPr>
          </a:p>
          <a:p>
            <a:pPr lvl="0" algn="r"/>
            <a:endParaRPr lang="sv-SE" sz="1000" b="1">
              <a:solidFill>
                <a:schemeClr val="bg1"/>
              </a:solidFill>
            </a:endParaRPr>
          </a:p>
          <a:p>
            <a:pPr lvl="0" algn="r"/>
            <a:endParaRPr lang="sv-SE" sz="1000" b="1">
              <a:solidFill>
                <a:schemeClr val="bg1"/>
              </a:solidFill>
            </a:endParaRPr>
          </a:p>
        </p:txBody>
      </p:sp>
      <p:sp>
        <p:nvSpPr>
          <p:cNvPr id="29" name="Frihandsfigur: Form 28">
            <a:extLst>
              <a:ext uri="{FF2B5EF4-FFF2-40B4-BE49-F238E27FC236}">
                <a16:creationId xmlns:a16="http://schemas.microsoft.com/office/drawing/2014/main" id="{D2D9034A-82D9-E7C7-CF21-2FBBA670B503}"/>
              </a:ext>
            </a:extLst>
          </p:cNvPr>
          <p:cNvSpPr/>
          <p:nvPr/>
        </p:nvSpPr>
        <p:spPr>
          <a:xfrm>
            <a:off x="4596367" y="692500"/>
            <a:ext cx="7513365" cy="3887893"/>
          </a:xfrm>
          <a:custGeom>
            <a:avLst/>
            <a:gdLst>
              <a:gd name="connsiteX0" fmla="*/ 7499210 w 7499210"/>
              <a:gd name="connsiteY0" fmla="*/ 3687580 h 3703158"/>
              <a:gd name="connsiteX1" fmla="*/ 1937859 w 7499210"/>
              <a:gd name="connsiteY1" fmla="*/ 3567659 h 3703158"/>
              <a:gd name="connsiteX2" fmla="*/ 303931 w 7499210"/>
              <a:gd name="connsiteY2" fmla="*/ 2698229 h 3703158"/>
              <a:gd name="connsiteX3" fmla="*/ 4128 w 7499210"/>
              <a:gd name="connsiteY3" fmla="*/ 0 h 3703158"/>
            </a:gdLst>
            <a:ahLst/>
            <a:cxnLst>
              <a:cxn ang="0">
                <a:pos x="connsiteX0" y="connsiteY0"/>
              </a:cxn>
              <a:cxn ang="0">
                <a:pos x="connsiteX1" y="connsiteY1"/>
              </a:cxn>
              <a:cxn ang="0">
                <a:pos x="connsiteX2" y="connsiteY2"/>
              </a:cxn>
              <a:cxn ang="0">
                <a:pos x="connsiteX3" y="connsiteY3"/>
              </a:cxn>
            </a:cxnLst>
            <a:rect l="l" t="t" r="r" b="b"/>
            <a:pathLst>
              <a:path w="7499210" h="3703158">
                <a:moveTo>
                  <a:pt x="7499210" y="3687580"/>
                </a:moveTo>
                <a:cubicBezTo>
                  <a:pt x="5318141" y="3710065"/>
                  <a:pt x="3137072" y="3732551"/>
                  <a:pt x="1937859" y="3567659"/>
                </a:cubicBezTo>
                <a:cubicBezTo>
                  <a:pt x="738646" y="3402767"/>
                  <a:pt x="626219" y="3292839"/>
                  <a:pt x="303931" y="2698229"/>
                </a:cubicBezTo>
                <a:cubicBezTo>
                  <a:pt x="-18357" y="2103619"/>
                  <a:pt x="-7115" y="1051809"/>
                  <a:pt x="4128" y="0"/>
                </a:cubicBezTo>
              </a:path>
            </a:pathLst>
          </a:custGeom>
          <a:noFill/>
          <a:ln>
            <a:prstDash val="dash"/>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43" name="Rak koppling 42">
            <a:extLst>
              <a:ext uri="{FF2B5EF4-FFF2-40B4-BE49-F238E27FC236}">
                <a16:creationId xmlns:a16="http://schemas.microsoft.com/office/drawing/2014/main" id="{53F0E6AE-FC71-18ED-871F-5727CC16A6AE}"/>
              </a:ext>
            </a:extLst>
          </p:cNvPr>
          <p:cNvCxnSpPr>
            <a:cxnSpLocks/>
          </p:cNvCxnSpPr>
          <p:nvPr/>
        </p:nvCxnSpPr>
        <p:spPr>
          <a:xfrm flipV="1">
            <a:off x="1178369" y="1234638"/>
            <a:ext cx="9082366" cy="1842052"/>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Rak koppling 49">
            <a:extLst>
              <a:ext uri="{FF2B5EF4-FFF2-40B4-BE49-F238E27FC236}">
                <a16:creationId xmlns:a16="http://schemas.microsoft.com/office/drawing/2014/main" id="{7322145E-5CE5-CDAC-6D61-E711421EE230}"/>
              </a:ext>
            </a:extLst>
          </p:cNvPr>
          <p:cNvCxnSpPr>
            <a:cxnSpLocks/>
          </p:cNvCxnSpPr>
          <p:nvPr/>
        </p:nvCxnSpPr>
        <p:spPr>
          <a:xfrm flipV="1">
            <a:off x="1514226" y="1599854"/>
            <a:ext cx="8888889" cy="3109406"/>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6" name="Rak koppling 55">
            <a:extLst>
              <a:ext uri="{FF2B5EF4-FFF2-40B4-BE49-F238E27FC236}">
                <a16:creationId xmlns:a16="http://schemas.microsoft.com/office/drawing/2014/main" id="{05EF1BD7-4591-164D-0EE8-D23F120D3717}"/>
              </a:ext>
            </a:extLst>
          </p:cNvPr>
          <p:cNvCxnSpPr>
            <a:cxnSpLocks/>
          </p:cNvCxnSpPr>
          <p:nvPr/>
        </p:nvCxnSpPr>
        <p:spPr>
          <a:xfrm flipV="1">
            <a:off x="8678229" y="1847075"/>
            <a:ext cx="2629927" cy="4615409"/>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948FDF9A-B048-E303-1F0B-81D41DC6A0BA}"/>
              </a:ext>
            </a:extLst>
          </p:cNvPr>
          <p:cNvSpPr txBox="1"/>
          <p:nvPr/>
        </p:nvSpPr>
        <p:spPr>
          <a:xfrm rot="19422107">
            <a:off x="8069524" y="5053840"/>
            <a:ext cx="4093193" cy="461665"/>
          </a:xfrm>
          <a:prstGeom prst="rect">
            <a:avLst/>
          </a:prstGeom>
          <a:noFill/>
        </p:spPr>
        <p:txBody>
          <a:bodyPr wrap="square" rtlCol="0">
            <a:spAutoFit/>
          </a:bodyPr>
          <a:lstStyle/>
          <a:p>
            <a:r>
              <a:rPr lang="sv-SE" sz="2400" b="1" dirty="0">
                <a:solidFill>
                  <a:srgbClr val="00385C"/>
                </a:solidFill>
              </a:rPr>
              <a:t>Uppföljning och analys</a:t>
            </a:r>
          </a:p>
        </p:txBody>
      </p:sp>
      <p:cxnSp>
        <p:nvCxnSpPr>
          <p:cNvPr id="7" name="Rak koppling 6">
            <a:extLst>
              <a:ext uri="{FF2B5EF4-FFF2-40B4-BE49-F238E27FC236}">
                <a16:creationId xmlns:a16="http://schemas.microsoft.com/office/drawing/2014/main" id="{24CBCCC2-DA28-BDD8-A040-2C5294C69A47}"/>
              </a:ext>
            </a:extLst>
          </p:cNvPr>
          <p:cNvCxnSpPr>
            <a:cxnSpLocks/>
          </p:cNvCxnSpPr>
          <p:nvPr/>
        </p:nvCxnSpPr>
        <p:spPr>
          <a:xfrm flipV="1">
            <a:off x="4557793" y="1734870"/>
            <a:ext cx="6149391" cy="4589337"/>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1" name="textruta 40">
            <a:extLst>
              <a:ext uri="{FF2B5EF4-FFF2-40B4-BE49-F238E27FC236}">
                <a16:creationId xmlns:a16="http://schemas.microsoft.com/office/drawing/2014/main" id="{12690596-CD91-D2A9-A3B1-5181CECC891E}"/>
              </a:ext>
            </a:extLst>
          </p:cNvPr>
          <p:cNvSpPr txBox="1"/>
          <p:nvPr/>
        </p:nvSpPr>
        <p:spPr>
          <a:xfrm rot="21290430">
            <a:off x="1417944" y="1331364"/>
            <a:ext cx="7278564" cy="338554"/>
          </a:xfrm>
          <a:prstGeom prst="rect">
            <a:avLst/>
          </a:prstGeom>
          <a:noFill/>
        </p:spPr>
        <p:txBody>
          <a:bodyPr wrap="square">
            <a:spAutoFit/>
          </a:bodyPr>
          <a:lstStyle/>
          <a:p>
            <a:r>
              <a:rPr lang="sv-SE" sz="1600" kern="0" dirty="0">
                <a:latin typeface="+mj-lt"/>
              </a:rPr>
              <a:t>Främjar och stödjer regioner och kommuners ledning och styrning</a:t>
            </a:r>
          </a:p>
        </p:txBody>
      </p:sp>
      <p:sp>
        <p:nvSpPr>
          <p:cNvPr id="51" name="textruta 50">
            <a:extLst>
              <a:ext uri="{FF2B5EF4-FFF2-40B4-BE49-F238E27FC236}">
                <a16:creationId xmlns:a16="http://schemas.microsoft.com/office/drawing/2014/main" id="{A546B292-7377-EB86-43DA-387FBBB10A28}"/>
              </a:ext>
            </a:extLst>
          </p:cNvPr>
          <p:cNvSpPr txBox="1"/>
          <p:nvPr/>
        </p:nvSpPr>
        <p:spPr>
          <a:xfrm rot="20794521">
            <a:off x="2264353" y="2764499"/>
            <a:ext cx="5901361" cy="338554"/>
          </a:xfrm>
          <a:prstGeom prst="rect">
            <a:avLst/>
          </a:prstGeom>
          <a:noFill/>
        </p:spPr>
        <p:txBody>
          <a:bodyPr wrap="square">
            <a:spAutoFit/>
          </a:bodyPr>
          <a:lstStyle/>
          <a:p>
            <a:pPr>
              <a:buNone/>
            </a:pPr>
            <a:r>
              <a:rPr lang="sv-SE" sz="1600" kern="0" dirty="0">
                <a:latin typeface="+mj-lt"/>
              </a:rPr>
              <a:t>En välfungerande samordning mellan aktörer </a:t>
            </a:r>
          </a:p>
        </p:txBody>
      </p:sp>
      <p:sp>
        <p:nvSpPr>
          <p:cNvPr id="129" name="textruta 128">
            <a:extLst>
              <a:ext uri="{FF2B5EF4-FFF2-40B4-BE49-F238E27FC236}">
                <a16:creationId xmlns:a16="http://schemas.microsoft.com/office/drawing/2014/main" id="{1941927D-203C-A2F0-23E6-671F23362820}"/>
              </a:ext>
            </a:extLst>
          </p:cNvPr>
          <p:cNvSpPr txBox="1"/>
          <p:nvPr/>
        </p:nvSpPr>
        <p:spPr>
          <a:xfrm rot="20372764">
            <a:off x="3157414" y="4303937"/>
            <a:ext cx="4654839" cy="338554"/>
          </a:xfrm>
          <a:prstGeom prst="rect">
            <a:avLst/>
          </a:prstGeom>
          <a:noFill/>
        </p:spPr>
        <p:txBody>
          <a:bodyPr wrap="square">
            <a:spAutoFit/>
          </a:bodyPr>
          <a:lstStyle/>
          <a:p>
            <a:r>
              <a:rPr lang="sv-SE" sz="1600" kern="0" dirty="0">
                <a:latin typeface="+mj-lt"/>
              </a:rPr>
              <a:t>Fasta kontakter vid behov i en sömlös vård</a:t>
            </a:r>
          </a:p>
        </p:txBody>
      </p:sp>
      <p:sp>
        <p:nvSpPr>
          <p:cNvPr id="132" name="textruta 131">
            <a:extLst>
              <a:ext uri="{FF2B5EF4-FFF2-40B4-BE49-F238E27FC236}">
                <a16:creationId xmlns:a16="http://schemas.microsoft.com/office/drawing/2014/main" id="{CDDDC0DB-ECFF-13F7-9B10-5A1921C4094F}"/>
              </a:ext>
            </a:extLst>
          </p:cNvPr>
          <p:cNvSpPr txBox="1"/>
          <p:nvPr/>
        </p:nvSpPr>
        <p:spPr>
          <a:xfrm rot="19594744">
            <a:off x="6112345" y="4448032"/>
            <a:ext cx="4912388" cy="338554"/>
          </a:xfrm>
          <a:prstGeom prst="rect">
            <a:avLst/>
          </a:prstGeom>
          <a:noFill/>
        </p:spPr>
        <p:txBody>
          <a:bodyPr wrap="square">
            <a:spAutoFit/>
          </a:bodyPr>
          <a:lstStyle/>
          <a:p>
            <a:r>
              <a:rPr lang="sv-SE" sz="1600" kern="0" dirty="0">
                <a:latin typeface="+mj-lt"/>
              </a:rPr>
              <a:t>Rätt kompetens, i rätt tid och på rätt vårdnivå</a:t>
            </a:r>
          </a:p>
        </p:txBody>
      </p:sp>
      <p:sp>
        <p:nvSpPr>
          <p:cNvPr id="142" name="textruta 141">
            <a:extLst>
              <a:ext uri="{FF2B5EF4-FFF2-40B4-BE49-F238E27FC236}">
                <a16:creationId xmlns:a16="http://schemas.microsoft.com/office/drawing/2014/main" id="{0F8F9559-189B-2E16-B817-35CA4C14B939}"/>
              </a:ext>
            </a:extLst>
          </p:cNvPr>
          <p:cNvSpPr txBox="1"/>
          <p:nvPr/>
        </p:nvSpPr>
        <p:spPr>
          <a:xfrm rot="19368541">
            <a:off x="8688728" y="5019748"/>
            <a:ext cx="4170166" cy="338554"/>
          </a:xfrm>
          <a:prstGeom prst="rect">
            <a:avLst/>
          </a:prstGeom>
          <a:noFill/>
        </p:spPr>
        <p:txBody>
          <a:bodyPr wrap="square">
            <a:spAutoFit/>
          </a:bodyPr>
          <a:lstStyle/>
          <a:p>
            <a:r>
              <a:rPr lang="sv-SE" sz="1600" kern="0" dirty="0">
                <a:latin typeface="+mj-lt"/>
              </a:rPr>
              <a:t>Utvecklingen går i riktning mot målet</a:t>
            </a:r>
          </a:p>
        </p:txBody>
      </p:sp>
      <p:sp>
        <p:nvSpPr>
          <p:cNvPr id="162" name="textruta 161">
            <a:extLst>
              <a:ext uri="{FF2B5EF4-FFF2-40B4-BE49-F238E27FC236}">
                <a16:creationId xmlns:a16="http://schemas.microsoft.com/office/drawing/2014/main" id="{C579DD53-3662-9A63-9A14-E965D7786BF1}"/>
              </a:ext>
            </a:extLst>
          </p:cNvPr>
          <p:cNvSpPr txBox="1"/>
          <p:nvPr/>
        </p:nvSpPr>
        <p:spPr>
          <a:xfrm>
            <a:off x="10268194" y="820997"/>
            <a:ext cx="1973664" cy="923330"/>
          </a:xfrm>
          <a:prstGeom prst="rect">
            <a:avLst/>
          </a:prstGeom>
          <a:noFill/>
        </p:spPr>
        <p:txBody>
          <a:bodyPr wrap="square">
            <a:spAutoFit/>
          </a:bodyPr>
          <a:lstStyle/>
          <a:p>
            <a:pPr algn="ctr"/>
            <a:r>
              <a:rPr lang="sv-SE" b="1" cap="none" spc="0" dirty="0">
                <a:ln w="0"/>
                <a:solidFill>
                  <a:schemeClr val="bg1"/>
                </a:solidFill>
                <a:effectLst>
                  <a:outerShdw blurRad="38100" dist="19050" dir="2700000" algn="tl" rotWithShape="0">
                    <a:schemeClr val="dk1">
                      <a:alpha val="40000"/>
                    </a:schemeClr>
                  </a:outerShdw>
                </a:effectLst>
              </a:rPr>
              <a:t>2036 </a:t>
            </a:r>
          </a:p>
          <a:p>
            <a:pPr algn="ctr"/>
            <a:r>
              <a:rPr lang="sv-SE" b="1" dirty="0">
                <a:ln w="0"/>
                <a:solidFill>
                  <a:schemeClr val="bg1"/>
                </a:solidFill>
                <a:effectLst>
                  <a:outerShdw blurRad="38100" dist="19050" dir="2700000" algn="tl" rotWithShape="0">
                    <a:schemeClr val="dk1">
                      <a:alpha val="40000"/>
                    </a:schemeClr>
                  </a:outerShdw>
                </a:effectLst>
              </a:rPr>
              <a:t>P</a:t>
            </a:r>
            <a:r>
              <a:rPr lang="sv-SE" b="1" cap="none" spc="0" dirty="0">
                <a:ln w="0"/>
                <a:solidFill>
                  <a:schemeClr val="bg1"/>
                </a:solidFill>
                <a:effectLst>
                  <a:outerShdw blurRad="38100" dist="19050" dir="2700000" algn="tl" rotWithShape="0">
                    <a:schemeClr val="dk1">
                      <a:alpha val="40000"/>
                    </a:schemeClr>
                  </a:outerShdw>
                </a:effectLst>
              </a:rPr>
              <a:t>rimärvården  nav</a:t>
            </a:r>
          </a:p>
        </p:txBody>
      </p:sp>
      <p:sp>
        <p:nvSpPr>
          <p:cNvPr id="2" name="textruta 1">
            <a:extLst>
              <a:ext uri="{FF2B5EF4-FFF2-40B4-BE49-F238E27FC236}">
                <a16:creationId xmlns:a16="http://schemas.microsoft.com/office/drawing/2014/main" id="{836C68FF-FC71-2F25-BAC9-AC132EB489E5}"/>
              </a:ext>
            </a:extLst>
          </p:cNvPr>
          <p:cNvSpPr txBox="1"/>
          <p:nvPr/>
        </p:nvSpPr>
        <p:spPr>
          <a:xfrm rot="19678647">
            <a:off x="4751887" y="4406461"/>
            <a:ext cx="6235627" cy="461665"/>
          </a:xfrm>
          <a:prstGeom prst="rect">
            <a:avLst/>
          </a:prstGeom>
          <a:noFill/>
        </p:spPr>
        <p:txBody>
          <a:bodyPr wrap="square" rtlCol="0">
            <a:spAutoFit/>
          </a:bodyPr>
          <a:lstStyle/>
          <a:p>
            <a:r>
              <a:rPr lang="sv-SE" sz="2400" b="1" dirty="0">
                <a:solidFill>
                  <a:srgbClr val="00385C"/>
                </a:solidFill>
              </a:rPr>
              <a:t>Bemanning och kompetens</a:t>
            </a:r>
          </a:p>
        </p:txBody>
      </p:sp>
    </p:spTree>
    <p:extLst>
      <p:ext uri="{BB962C8B-B14F-4D97-AF65-F5344CB8AC3E}">
        <p14:creationId xmlns:p14="http://schemas.microsoft.com/office/powerpoint/2010/main" val="31401538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133184-11CF-A93F-4B58-05489067FE2A}"/>
            </a:ext>
          </a:extLst>
        </p:cNvPr>
        <p:cNvGrpSpPr/>
        <p:nvPr/>
      </p:nvGrpSpPr>
      <p:grpSpPr>
        <a:xfrm>
          <a:off x="0" y="0"/>
          <a:ext cx="0" cy="0"/>
          <a:chOff x="0" y="0"/>
          <a:chExt cx="0" cy="0"/>
        </a:xfrm>
      </p:grpSpPr>
      <p:sp>
        <p:nvSpPr>
          <p:cNvPr id="10" name="Frihandsfigur: Form 9">
            <a:extLst>
              <a:ext uri="{FF2B5EF4-FFF2-40B4-BE49-F238E27FC236}">
                <a16:creationId xmlns:a16="http://schemas.microsoft.com/office/drawing/2014/main" id="{3B6642F6-5E97-2A49-259D-243A62426A65}"/>
              </a:ext>
            </a:extLst>
          </p:cNvPr>
          <p:cNvSpPr/>
          <p:nvPr/>
        </p:nvSpPr>
        <p:spPr>
          <a:xfrm>
            <a:off x="7645208" y="703303"/>
            <a:ext cx="4452529" cy="2414573"/>
          </a:xfrm>
          <a:custGeom>
            <a:avLst/>
            <a:gdLst>
              <a:gd name="connsiteX0" fmla="*/ 7499210 w 7499210"/>
              <a:gd name="connsiteY0" fmla="*/ 3687580 h 3703158"/>
              <a:gd name="connsiteX1" fmla="*/ 1937859 w 7499210"/>
              <a:gd name="connsiteY1" fmla="*/ 3567659 h 3703158"/>
              <a:gd name="connsiteX2" fmla="*/ 303931 w 7499210"/>
              <a:gd name="connsiteY2" fmla="*/ 2698229 h 3703158"/>
              <a:gd name="connsiteX3" fmla="*/ 4128 w 7499210"/>
              <a:gd name="connsiteY3" fmla="*/ 0 h 3703158"/>
            </a:gdLst>
            <a:ahLst/>
            <a:cxnLst>
              <a:cxn ang="0">
                <a:pos x="connsiteX0" y="connsiteY0"/>
              </a:cxn>
              <a:cxn ang="0">
                <a:pos x="connsiteX1" y="connsiteY1"/>
              </a:cxn>
              <a:cxn ang="0">
                <a:pos x="connsiteX2" y="connsiteY2"/>
              </a:cxn>
              <a:cxn ang="0">
                <a:pos x="connsiteX3" y="connsiteY3"/>
              </a:cxn>
            </a:cxnLst>
            <a:rect l="l" t="t" r="r" b="b"/>
            <a:pathLst>
              <a:path w="7499210" h="3703158">
                <a:moveTo>
                  <a:pt x="7499210" y="3687580"/>
                </a:moveTo>
                <a:cubicBezTo>
                  <a:pt x="5318141" y="3710065"/>
                  <a:pt x="3137072" y="3732551"/>
                  <a:pt x="1937859" y="3567659"/>
                </a:cubicBezTo>
                <a:cubicBezTo>
                  <a:pt x="738646" y="3402767"/>
                  <a:pt x="626219" y="3292839"/>
                  <a:pt x="303931" y="2698229"/>
                </a:cubicBezTo>
                <a:cubicBezTo>
                  <a:pt x="-18357" y="2103619"/>
                  <a:pt x="-7115" y="1051809"/>
                  <a:pt x="4128" y="0"/>
                </a:cubicBezTo>
              </a:path>
            </a:pathLst>
          </a:custGeom>
          <a:solidFill>
            <a:schemeClr val="bg1"/>
          </a:solidFill>
          <a:ln>
            <a:prstDash val="dash"/>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rial"/>
              <a:ea typeface="+mn-ea"/>
              <a:cs typeface="+mn-cs"/>
            </a:endParaRPr>
          </a:p>
        </p:txBody>
      </p:sp>
      <p:sp>
        <p:nvSpPr>
          <p:cNvPr id="16" name="Rektangel 15">
            <a:extLst>
              <a:ext uri="{FF2B5EF4-FFF2-40B4-BE49-F238E27FC236}">
                <a16:creationId xmlns:a16="http://schemas.microsoft.com/office/drawing/2014/main" id="{6A6D2D18-F032-F963-E89C-4B133DBFCEC5}"/>
              </a:ext>
            </a:extLst>
          </p:cNvPr>
          <p:cNvSpPr/>
          <p:nvPr/>
        </p:nvSpPr>
        <p:spPr>
          <a:xfrm>
            <a:off x="9210849" y="6225238"/>
            <a:ext cx="2843587" cy="5119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highlight>
                <a:srgbClr val="FFFF00"/>
              </a:highlight>
            </a:endParaRPr>
          </a:p>
        </p:txBody>
      </p:sp>
      <p:sp>
        <p:nvSpPr>
          <p:cNvPr id="11" name="Rektangel 10">
            <a:extLst>
              <a:ext uri="{FF2B5EF4-FFF2-40B4-BE49-F238E27FC236}">
                <a16:creationId xmlns:a16="http://schemas.microsoft.com/office/drawing/2014/main" id="{282B6E22-EE56-E5A2-E88B-D0B946141443}"/>
              </a:ext>
            </a:extLst>
          </p:cNvPr>
          <p:cNvSpPr/>
          <p:nvPr/>
        </p:nvSpPr>
        <p:spPr>
          <a:xfrm>
            <a:off x="9210849" y="6256093"/>
            <a:ext cx="2843587" cy="51198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highlight>
                <a:srgbClr val="FFFF00"/>
              </a:highlight>
            </a:endParaRPr>
          </a:p>
        </p:txBody>
      </p:sp>
      <p:pic>
        <p:nvPicPr>
          <p:cNvPr id="4" name="Graphic 29" descr="Handshake">
            <a:extLst>
              <a:ext uri="{FF2B5EF4-FFF2-40B4-BE49-F238E27FC236}">
                <a16:creationId xmlns:a16="http://schemas.microsoft.com/office/drawing/2014/main" id="{0D767CAF-6218-9AAA-AC6D-F32500B7594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92260" y="5547154"/>
            <a:ext cx="198000" cy="198000"/>
          </a:xfrm>
          <a:prstGeom prst="rect">
            <a:avLst/>
          </a:prstGeom>
        </p:spPr>
      </p:pic>
      <p:sp>
        <p:nvSpPr>
          <p:cNvPr id="9" name="Frihandsfigur: Form 8">
            <a:extLst>
              <a:ext uri="{FF2B5EF4-FFF2-40B4-BE49-F238E27FC236}">
                <a16:creationId xmlns:a16="http://schemas.microsoft.com/office/drawing/2014/main" id="{1ADA817D-FFB2-D3DF-77AB-EF6AAD8452A8}"/>
              </a:ext>
            </a:extLst>
          </p:cNvPr>
          <p:cNvSpPr/>
          <p:nvPr/>
        </p:nvSpPr>
        <p:spPr>
          <a:xfrm>
            <a:off x="6503479" y="697992"/>
            <a:ext cx="5610896" cy="3009673"/>
          </a:xfrm>
          <a:custGeom>
            <a:avLst/>
            <a:gdLst>
              <a:gd name="connsiteX0" fmla="*/ 7499210 w 7499210"/>
              <a:gd name="connsiteY0" fmla="*/ 3687580 h 3703158"/>
              <a:gd name="connsiteX1" fmla="*/ 1937859 w 7499210"/>
              <a:gd name="connsiteY1" fmla="*/ 3567659 h 3703158"/>
              <a:gd name="connsiteX2" fmla="*/ 303931 w 7499210"/>
              <a:gd name="connsiteY2" fmla="*/ 2698229 h 3703158"/>
              <a:gd name="connsiteX3" fmla="*/ 4128 w 7499210"/>
              <a:gd name="connsiteY3" fmla="*/ 0 h 3703158"/>
            </a:gdLst>
            <a:ahLst/>
            <a:cxnLst>
              <a:cxn ang="0">
                <a:pos x="connsiteX0" y="connsiteY0"/>
              </a:cxn>
              <a:cxn ang="0">
                <a:pos x="connsiteX1" y="connsiteY1"/>
              </a:cxn>
              <a:cxn ang="0">
                <a:pos x="connsiteX2" y="connsiteY2"/>
              </a:cxn>
              <a:cxn ang="0">
                <a:pos x="connsiteX3" y="connsiteY3"/>
              </a:cxn>
            </a:cxnLst>
            <a:rect l="l" t="t" r="r" b="b"/>
            <a:pathLst>
              <a:path w="7499210" h="3703158">
                <a:moveTo>
                  <a:pt x="7499210" y="3687580"/>
                </a:moveTo>
                <a:cubicBezTo>
                  <a:pt x="5318141" y="3710065"/>
                  <a:pt x="3137072" y="3732551"/>
                  <a:pt x="1937859" y="3567659"/>
                </a:cubicBezTo>
                <a:cubicBezTo>
                  <a:pt x="738646" y="3402767"/>
                  <a:pt x="626219" y="3292839"/>
                  <a:pt x="303931" y="2698229"/>
                </a:cubicBezTo>
                <a:cubicBezTo>
                  <a:pt x="-18357" y="2103619"/>
                  <a:pt x="-7115" y="1051809"/>
                  <a:pt x="4128" y="0"/>
                </a:cubicBezTo>
              </a:path>
            </a:pathLst>
          </a:custGeom>
          <a:noFill/>
          <a:ln>
            <a:prstDash val="dash"/>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rial"/>
              <a:ea typeface="+mn-ea"/>
              <a:cs typeface="+mn-cs"/>
            </a:endParaRPr>
          </a:p>
        </p:txBody>
      </p:sp>
      <p:sp>
        <p:nvSpPr>
          <p:cNvPr id="12" name="Rektangel 11">
            <a:extLst>
              <a:ext uri="{FF2B5EF4-FFF2-40B4-BE49-F238E27FC236}">
                <a16:creationId xmlns:a16="http://schemas.microsoft.com/office/drawing/2014/main" id="{CC866D72-63A4-7DCF-3988-0D905535C979}"/>
              </a:ext>
            </a:extLst>
          </p:cNvPr>
          <p:cNvSpPr/>
          <p:nvPr/>
        </p:nvSpPr>
        <p:spPr>
          <a:xfrm>
            <a:off x="4573273" y="596101"/>
            <a:ext cx="1061244" cy="1391575"/>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457200" rtl="0" eaLnBrk="1" fontAlgn="auto" latinLnBrk="0" hangingPunct="1">
              <a:lnSpc>
                <a:spcPct val="100000"/>
              </a:lnSpc>
              <a:spcBef>
                <a:spcPts val="0"/>
              </a:spcBef>
              <a:spcAft>
                <a:spcPts val="100"/>
              </a:spcAft>
              <a:buClrTx/>
              <a:buSzTx/>
              <a:buFont typeface="Arial" panose="020B0604020202020204" pitchFamily="34" charset="0"/>
              <a:buChar char="•"/>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sp>
        <p:nvSpPr>
          <p:cNvPr id="13" name="Rektangel 12">
            <a:extLst>
              <a:ext uri="{FF2B5EF4-FFF2-40B4-BE49-F238E27FC236}">
                <a16:creationId xmlns:a16="http://schemas.microsoft.com/office/drawing/2014/main" id="{F98C2639-9E1B-5BED-A71F-0BA278852406}"/>
              </a:ext>
            </a:extLst>
          </p:cNvPr>
          <p:cNvSpPr/>
          <p:nvPr/>
        </p:nvSpPr>
        <p:spPr>
          <a:xfrm>
            <a:off x="5723951" y="608936"/>
            <a:ext cx="1114544" cy="936000"/>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457200" rtl="0" eaLnBrk="1" fontAlgn="auto" latinLnBrk="0" hangingPunct="1">
              <a:lnSpc>
                <a:spcPct val="100000"/>
              </a:lnSpc>
              <a:spcBef>
                <a:spcPts val="0"/>
              </a:spcBef>
              <a:spcAft>
                <a:spcPts val="100"/>
              </a:spcAft>
              <a:buClrTx/>
              <a:buSzTx/>
              <a:buFont typeface="Arial" panose="020B0604020202020204" pitchFamily="34" charset="0"/>
              <a:buChar char="•"/>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sp>
        <p:nvSpPr>
          <p:cNvPr id="14" name="Rektangel 13">
            <a:extLst>
              <a:ext uri="{FF2B5EF4-FFF2-40B4-BE49-F238E27FC236}">
                <a16:creationId xmlns:a16="http://schemas.microsoft.com/office/drawing/2014/main" id="{AA3C80C1-9ED2-100A-5222-E63D9381677E}"/>
              </a:ext>
            </a:extLst>
          </p:cNvPr>
          <p:cNvSpPr/>
          <p:nvPr/>
        </p:nvSpPr>
        <p:spPr>
          <a:xfrm>
            <a:off x="2914889" y="2834761"/>
            <a:ext cx="1625669" cy="1944215"/>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7800" marR="0" lvl="0" indent="-171450" algn="l" defTabSz="457200" rtl="0" eaLnBrk="1" fontAlgn="auto" latinLnBrk="0" hangingPunct="1">
              <a:lnSpc>
                <a:spcPct val="100000"/>
              </a:lnSpc>
              <a:spcBef>
                <a:spcPts val="0"/>
              </a:spcBef>
              <a:spcAft>
                <a:spcPts val="100"/>
              </a:spcAft>
              <a:buClrTx/>
              <a:buSzTx/>
              <a:buFont typeface="Arial" panose="020B0604020202020204" pitchFamily="34" charset="0"/>
              <a:buChar char="•"/>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sp>
        <p:nvSpPr>
          <p:cNvPr id="17" name="Rektangel 16">
            <a:extLst>
              <a:ext uri="{FF2B5EF4-FFF2-40B4-BE49-F238E27FC236}">
                <a16:creationId xmlns:a16="http://schemas.microsoft.com/office/drawing/2014/main" id="{1D081B74-EAFD-15F7-A67C-0345ED60EB8D}"/>
              </a:ext>
            </a:extLst>
          </p:cNvPr>
          <p:cNvSpPr/>
          <p:nvPr/>
        </p:nvSpPr>
        <p:spPr>
          <a:xfrm>
            <a:off x="4710523" y="4847844"/>
            <a:ext cx="2298145" cy="717984"/>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7800" marR="0" lvl="0" indent="-171450" algn="l" defTabSz="457200" rtl="0" eaLnBrk="1" fontAlgn="auto" latinLnBrk="0" hangingPunct="1">
              <a:lnSpc>
                <a:spcPct val="100000"/>
              </a:lnSpc>
              <a:spcBef>
                <a:spcPts val="0"/>
              </a:spcBef>
              <a:spcAft>
                <a:spcPts val="100"/>
              </a:spcAft>
              <a:buClrTx/>
              <a:buSzTx/>
              <a:buFont typeface="Arial" panose="020B0604020202020204" pitchFamily="34" charset="0"/>
              <a:buChar char="•"/>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sp>
        <p:nvSpPr>
          <p:cNvPr id="24" name="Rektangel 23">
            <a:extLst>
              <a:ext uri="{FF2B5EF4-FFF2-40B4-BE49-F238E27FC236}">
                <a16:creationId xmlns:a16="http://schemas.microsoft.com/office/drawing/2014/main" id="{70C6F881-7D08-5463-2BE5-CDF00E9D9DC4}"/>
              </a:ext>
            </a:extLst>
          </p:cNvPr>
          <p:cNvSpPr/>
          <p:nvPr/>
        </p:nvSpPr>
        <p:spPr>
          <a:xfrm>
            <a:off x="8609566" y="1537354"/>
            <a:ext cx="836383" cy="324178"/>
          </a:xfrm>
          <a:prstGeom prst="rect">
            <a:avLst/>
          </a:prstGeom>
        </p:spPr>
        <p:txBody>
          <a:bodyPr wrap="square" lIns="36000" tIns="0" rIns="3600" bIns="0">
            <a:no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100"/>
              </a:spcAft>
              <a:buClrTx/>
              <a:buSzTx/>
              <a:buFontTx/>
              <a:buNone/>
              <a:tabLst/>
              <a:defRPr/>
            </a:pPr>
            <a:endParaRPr kumimoji="0" lang="sv-SE" sz="500" b="0" i="0" u="none" strike="noStrike" kern="1200" cap="none" spc="0" normalizeH="0" baseline="0" noProof="0">
              <a:ln>
                <a:noFill/>
              </a:ln>
              <a:solidFill>
                <a:srgbClr val="000000"/>
              </a:solidFill>
              <a:effectLst/>
              <a:uLnTx/>
              <a:uFillTx/>
              <a:latin typeface="Arial"/>
              <a:ea typeface="+mn-ea"/>
              <a:cs typeface="+mn-cs"/>
            </a:endParaRPr>
          </a:p>
        </p:txBody>
      </p:sp>
      <p:pic>
        <p:nvPicPr>
          <p:cNvPr id="27" name="Bild 41" descr="Kugghjul">
            <a:extLst>
              <a:ext uri="{FF2B5EF4-FFF2-40B4-BE49-F238E27FC236}">
                <a16:creationId xmlns:a16="http://schemas.microsoft.com/office/drawing/2014/main" id="{2DF47B02-AF86-1286-39A1-5ADBECF2FD2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310469" y="573185"/>
            <a:ext cx="198000" cy="198000"/>
          </a:xfrm>
          <a:prstGeom prst="rect">
            <a:avLst/>
          </a:prstGeom>
        </p:spPr>
      </p:pic>
      <p:sp>
        <p:nvSpPr>
          <p:cNvPr id="28" name="textruta 96">
            <a:extLst>
              <a:ext uri="{FF2B5EF4-FFF2-40B4-BE49-F238E27FC236}">
                <a16:creationId xmlns:a16="http://schemas.microsoft.com/office/drawing/2014/main" id="{35C1F6A6-B983-A1A6-E7B4-32A718C966F9}"/>
              </a:ext>
            </a:extLst>
          </p:cNvPr>
          <p:cNvSpPr txBox="1"/>
          <p:nvPr/>
        </p:nvSpPr>
        <p:spPr>
          <a:xfrm>
            <a:off x="919537" y="365760"/>
            <a:ext cx="11438123" cy="338554"/>
          </a:xfrm>
          <a:prstGeom prst="rect">
            <a:avLst/>
          </a:prstGeom>
          <a:noFill/>
        </p:spPr>
        <p:txBody>
          <a:bodyPr wrap="square"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dirty="0">
                <a:ln>
                  <a:noFill/>
                </a:ln>
                <a:solidFill>
                  <a:srgbClr val="000000"/>
                </a:solidFill>
                <a:effectLst/>
                <a:uLnTx/>
                <a:uFillTx/>
                <a:latin typeface="Century Gothic"/>
                <a:ea typeface="+mn-ea"/>
                <a:cs typeface="+mn-cs"/>
              </a:rPr>
              <a:t>           	        </a:t>
            </a:r>
            <a:r>
              <a:rPr kumimoji="0" lang="sv-SE" sz="1600" b="1" i="0" u="none" strike="noStrike" kern="1200" cap="none" spc="0" normalizeH="0" baseline="0" noProof="0" dirty="0">
                <a:ln>
                  <a:noFill/>
                </a:ln>
                <a:solidFill>
                  <a:srgbClr val="000000"/>
                </a:solidFill>
                <a:effectLst/>
                <a:uLnTx/>
                <a:uFillTx/>
                <a:latin typeface="Calibri" panose="020F0502020204030204" pitchFamily="34" charset="0"/>
                <a:ea typeface="Open Sans" panose="020B0606030504020204" pitchFamily="34" charset="0"/>
                <a:cs typeface="Calibri" panose="020F0502020204030204" pitchFamily="34" charset="0"/>
              </a:rPr>
              <a:t>2026	</a:t>
            </a:r>
            <a:r>
              <a:rPr lang="sv-SE" sz="1600" b="1" dirty="0">
                <a:solidFill>
                  <a:srgbClr val="000000"/>
                </a:solidFill>
                <a:latin typeface="Calibri" panose="020F0502020204030204" pitchFamily="34" charset="0"/>
                <a:ea typeface="Open Sans" panose="020B0606030504020204" pitchFamily="34" charset="0"/>
                <a:cs typeface="Calibri" panose="020F0502020204030204" pitchFamily="34" charset="0"/>
              </a:rPr>
              <a:t>  </a:t>
            </a:r>
            <a:r>
              <a:rPr kumimoji="0" lang="sv-SE" sz="1600" b="1" i="0" u="none" strike="noStrike" kern="1200" cap="none" spc="0" normalizeH="0" baseline="0" noProof="0" dirty="0">
                <a:ln>
                  <a:noFill/>
                </a:ln>
                <a:solidFill>
                  <a:srgbClr val="000000"/>
                </a:solidFill>
                <a:effectLst/>
                <a:uLnTx/>
                <a:uFillTx/>
                <a:latin typeface="Calibri" panose="020F0502020204030204" pitchFamily="34" charset="0"/>
                <a:ea typeface="Open Sans" panose="020B0606030504020204" pitchFamily="34" charset="0"/>
                <a:cs typeface="Calibri" panose="020F0502020204030204" pitchFamily="34" charset="0"/>
              </a:rPr>
              <a:t>    		          2027	                          2028	 </a:t>
            </a:r>
            <a:r>
              <a:rPr lang="sv-SE" sz="1600" b="1" dirty="0">
                <a:solidFill>
                  <a:srgbClr val="000000"/>
                </a:solidFill>
                <a:latin typeface="Calibri" panose="020F0502020204030204" pitchFamily="34" charset="0"/>
                <a:ea typeface="Open Sans" panose="020B0606030504020204" pitchFamily="34" charset="0"/>
                <a:cs typeface="Calibri" panose="020F0502020204030204" pitchFamily="34" charset="0"/>
              </a:rPr>
              <a:t>                         </a:t>
            </a:r>
            <a:r>
              <a:rPr kumimoji="0" lang="sv-SE" sz="1600" b="1" u="none" strike="noStrike" kern="1200" cap="none" spc="0" normalizeH="0" baseline="0" noProof="0" dirty="0">
                <a:ln>
                  <a:noFill/>
                </a:ln>
                <a:solidFill>
                  <a:srgbClr val="000000"/>
                </a:solidFill>
                <a:effectLst/>
                <a:uLnTx/>
                <a:uFillTx/>
                <a:latin typeface="Calibri" panose="020F0502020204030204" pitchFamily="34" charset="0"/>
                <a:ea typeface="Open Sans" panose="020B0606030504020204" pitchFamily="34" charset="0"/>
                <a:cs typeface="Calibri" panose="020F0502020204030204" pitchFamily="34" charset="0"/>
              </a:rPr>
              <a:t>2036</a:t>
            </a:r>
            <a:r>
              <a:rPr kumimoji="0" lang="sv-SE" sz="1600" b="1" i="0" u="none" strike="noStrike" kern="1200" cap="none" spc="0" normalizeH="0" baseline="0" noProof="0" dirty="0">
                <a:ln>
                  <a:noFill/>
                </a:ln>
                <a:solidFill>
                  <a:srgbClr val="000000"/>
                </a:solidFill>
                <a:effectLst/>
                <a:uLnTx/>
                <a:uFillTx/>
                <a:latin typeface="Calibri" panose="020F0502020204030204" pitchFamily="34" charset="0"/>
                <a:ea typeface="Open Sans" panose="020B0606030504020204" pitchFamily="34" charset="0"/>
                <a:cs typeface="Calibri" panose="020F0502020204030204" pitchFamily="34" charset="0"/>
              </a:rPr>
              <a:t>		</a:t>
            </a:r>
            <a:endParaRPr kumimoji="0" lang="sv-SE" sz="1600" b="1" i="0" u="none" strike="noStrike" kern="1200" cap="none" spc="0" normalizeH="0" baseline="0" noProof="0" dirty="0">
              <a:ln>
                <a:noFill/>
              </a:ln>
              <a:solidFill>
                <a:srgbClr val="000000"/>
              </a:solidFill>
              <a:effectLst/>
              <a:highlight>
                <a:srgbClr val="FFFF00"/>
              </a:highlight>
              <a:uLnTx/>
              <a:uFillTx/>
              <a:latin typeface="Calibri" panose="020F0502020204030204" pitchFamily="34" charset="0"/>
              <a:ea typeface="Open Sans" panose="020B0606030504020204" pitchFamily="34" charset="0"/>
              <a:cs typeface="Calibri" panose="020F0502020204030204" pitchFamily="34" charset="0"/>
            </a:endParaRPr>
          </a:p>
        </p:txBody>
      </p:sp>
      <p:sp>
        <p:nvSpPr>
          <p:cNvPr id="31" name="textruta 46">
            <a:extLst>
              <a:ext uri="{FF2B5EF4-FFF2-40B4-BE49-F238E27FC236}">
                <a16:creationId xmlns:a16="http://schemas.microsoft.com/office/drawing/2014/main" id="{F607C8AA-AFF3-146B-983F-8E3063C62950}"/>
              </a:ext>
            </a:extLst>
          </p:cNvPr>
          <p:cNvSpPr txBox="1"/>
          <p:nvPr/>
        </p:nvSpPr>
        <p:spPr>
          <a:xfrm>
            <a:off x="2918562" y="2660135"/>
            <a:ext cx="2444823" cy="371998"/>
          </a:xfrm>
          <a:prstGeom prst="rect">
            <a:avLst/>
          </a:prstGeom>
          <a:noFill/>
        </p:spPr>
        <p:txBody>
          <a:bodyPr wrap="square" lIns="108000" tIns="108000" rIns="108000" bIns="108000" rtlCol="0">
            <a:spAutoFit/>
          </a:bodyPr>
          <a:ls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000" b="0" i="0" u="none" strike="noStrike" kern="1200" cap="none" spc="0" normalizeH="0" baseline="0" noProof="0">
              <a:ln>
                <a:noFill/>
              </a:ln>
              <a:solidFill>
                <a:srgbClr val="000000"/>
              </a:solidFill>
              <a:effectLst/>
              <a:uLnTx/>
              <a:uFillTx/>
              <a:latin typeface="Century Gothic"/>
              <a:ea typeface="+mn-ea"/>
              <a:cs typeface="+mn-cs"/>
            </a:endParaRPr>
          </a:p>
        </p:txBody>
      </p:sp>
      <p:sp>
        <p:nvSpPr>
          <p:cNvPr id="32" name="Frihandsfigur: Form 31">
            <a:extLst>
              <a:ext uri="{FF2B5EF4-FFF2-40B4-BE49-F238E27FC236}">
                <a16:creationId xmlns:a16="http://schemas.microsoft.com/office/drawing/2014/main" id="{E846FDB6-AC4B-169A-F3C4-12EEE5896566}"/>
              </a:ext>
            </a:extLst>
          </p:cNvPr>
          <p:cNvSpPr/>
          <p:nvPr/>
        </p:nvSpPr>
        <p:spPr>
          <a:xfrm>
            <a:off x="1158211" y="708067"/>
            <a:ext cx="10956166" cy="5754417"/>
          </a:xfrm>
          <a:custGeom>
            <a:avLst/>
            <a:gdLst>
              <a:gd name="connsiteX0" fmla="*/ 7499210 w 7499210"/>
              <a:gd name="connsiteY0" fmla="*/ 3687580 h 3703158"/>
              <a:gd name="connsiteX1" fmla="*/ 1937859 w 7499210"/>
              <a:gd name="connsiteY1" fmla="*/ 3567659 h 3703158"/>
              <a:gd name="connsiteX2" fmla="*/ 303931 w 7499210"/>
              <a:gd name="connsiteY2" fmla="*/ 2698229 h 3703158"/>
              <a:gd name="connsiteX3" fmla="*/ 4128 w 7499210"/>
              <a:gd name="connsiteY3" fmla="*/ 0 h 3703158"/>
            </a:gdLst>
            <a:ahLst/>
            <a:cxnLst>
              <a:cxn ang="0">
                <a:pos x="connsiteX0" y="connsiteY0"/>
              </a:cxn>
              <a:cxn ang="0">
                <a:pos x="connsiteX1" y="connsiteY1"/>
              </a:cxn>
              <a:cxn ang="0">
                <a:pos x="connsiteX2" y="connsiteY2"/>
              </a:cxn>
              <a:cxn ang="0">
                <a:pos x="connsiteX3" y="connsiteY3"/>
              </a:cxn>
            </a:cxnLst>
            <a:rect l="l" t="t" r="r" b="b"/>
            <a:pathLst>
              <a:path w="7499210" h="3703158">
                <a:moveTo>
                  <a:pt x="7499210" y="3687580"/>
                </a:moveTo>
                <a:cubicBezTo>
                  <a:pt x="5318141" y="3710065"/>
                  <a:pt x="3137072" y="3732551"/>
                  <a:pt x="1937859" y="3567659"/>
                </a:cubicBezTo>
                <a:cubicBezTo>
                  <a:pt x="738646" y="3402767"/>
                  <a:pt x="626219" y="3292839"/>
                  <a:pt x="303931" y="2698229"/>
                </a:cubicBezTo>
                <a:cubicBezTo>
                  <a:pt x="-18357" y="2103619"/>
                  <a:pt x="-7115" y="1051809"/>
                  <a:pt x="4128" y="0"/>
                </a:cubicBezTo>
              </a:path>
            </a:pathLst>
          </a:custGeom>
          <a:noFill/>
          <a:ln w="28575"/>
          <a:effectLst/>
        </p:spPr>
        <p:style>
          <a:lnRef idx="1">
            <a:schemeClr val="accent1"/>
          </a:lnRef>
          <a:fillRef idx="3">
            <a:schemeClr val="accent1"/>
          </a:fillRef>
          <a:effectRef idx="2">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33" name="Rak koppling 32">
            <a:extLst>
              <a:ext uri="{FF2B5EF4-FFF2-40B4-BE49-F238E27FC236}">
                <a16:creationId xmlns:a16="http://schemas.microsoft.com/office/drawing/2014/main" id="{2A4C272D-451B-E35D-0517-3A3E28D8F310}"/>
              </a:ext>
            </a:extLst>
          </p:cNvPr>
          <p:cNvCxnSpPr>
            <a:cxnSpLocks/>
            <a:stCxn id="32" idx="3"/>
          </p:cNvCxnSpPr>
          <p:nvPr/>
        </p:nvCxnSpPr>
        <p:spPr>
          <a:xfrm flipV="1">
            <a:off x="1164242" y="692500"/>
            <a:ext cx="9527881" cy="15567"/>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Rak koppling 33">
            <a:extLst>
              <a:ext uri="{FF2B5EF4-FFF2-40B4-BE49-F238E27FC236}">
                <a16:creationId xmlns:a16="http://schemas.microsoft.com/office/drawing/2014/main" id="{2EDC3731-0C71-0F08-3E2D-E4ED305D910F}"/>
              </a:ext>
            </a:extLst>
          </p:cNvPr>
          <p:cNvCxnSpPr>
            <a:cxnSpLocks/>
            <a:stCxn id="32" idx="0"/>
          </p:cNvCxnSpPr>
          <p:nvPr/>
        </p:nvCxnSpPr>
        <p:spPr>
          <a:xfrm flipV="1">
            <a:off x="12114377" y="1460222"/>
            <a:ext cx="1195" cy="4978055"/>
          </a:xfrm>
          <a:prstGeom prst="line">
            <a:avLst/>
          </a:prstGeom>
          <a:ln w="9525"/>
          <a:effectLst/>
        </p:spPr>
        <p:style>
          <a:lnRef idx="2">
            <a:schemeClr val="accent1"/>
          </a:lnRef>
          <a:fillRef idx="0">
            <a:schemeClr val="accent1"/>
          </a:fillRef>
          <a:effectRef idx="1">
            <a:schemeClr val="accent1"/>
          </a:effectRef>
          <a:fontRef idx="minor">
            <a:schemeClr val="tx1"/>
          </a:fontRef>
        </p:style>
      </p:cxnSp>
      <p:sp>
        <p:nvSpPr>
          <p:cNvPr id="42" name="textruta 41">
            <a:extLst>
              <a:ext uri="{FF2B5EF4-FFF2-40B4-BE49-F238E27FC236}">
                <a16:creationId xmlns:a16="http://schemas.microsoft.com/office/drawing/2014/main" id="{147FB589-D629-A82A-38DE-260D5262B66C}"/>
              </a:ext>
            </a:extLst>
          </p:cNvPr>
          <p:cNvSpPr txBox="1"/>
          <p:nvPr/>
        </p:nvSpPr>
        <p:spPr>
          <a:xfrm>
            <a:off x="-505859" y="1672674"/>
            <a:ext cx="1612130" cy="430887"/>
          </a:xfrm>
          <a:prstGeom prst="rect">
            <a:avLst/>
          </a:prstGeom>
          <a:noFill/>
        </p:spPr>
        <p:txBody>
          <a:bodyPr wrap="square" rtlCol="0">
            <a:spAutoFit/>
          </a:bodyPr>
          <a:lstStyle/>
          <a:p>
            <a:pPr algn="r"/>
            <a:r>
              <a:rPr lang="sv-SE" sz="1100" b="1" dirty="0"/>
              <a:t>Styrning och ledning</a:t>
            </a:r>
          </a:p>
        </p:txBody>
      </p:sp>
      <p:sp>
        <p:nvSpPr>
          <p:cNvPr id="57" name="textruta 56">
            <a:extLst>
              <a:ext uri="{FF2B5EF4-FFF2-40B4-BE49-F238E27FC236}">
                <a16:creationId xmlns:a16="http://schemas.microsoft.com/office/drawing/2014/main" id="{DBAF4EFA-8EED-7A10-090D-E71F6C9753FC}"/>
              </a:ext>
            </a:extLst>
          </p:cNvPr>
          <p:cNvSpPr txBox="1"/>
          <p:nvPr/>
        </p:nvSpPr>
        <p:spPr>
          <a:xfrm>
            <a:off x="1538490" y="6108764"/>
            <a:ext cx="1440430" cy="430887"/>
          </a:xfrm>
          <a:prstGeom prst="rect">
            <a:avLst/>
          </a:prstGeom>
          <a:noFill/>
        </p:spPr>
        <p:txBody>
          <a:bodyPr wrap="square" rtlCol="0">
            <a:spAutoFit/>
          </a:bodyPr>
          <a:lstStyle/>
          <a:p>
            <a:pPr algn="r"/>
            <a:r>
              <a:rPr lang="sv-SE" sz="1100" b="1" dirty="0"/>
              <a:t>Kontinuitet och tillgänglighet </a:t>
            </a:r>
            <a:endParaRPr lang="sv-SE" sz="1100" dirty="0"/>
          </a:p>
        </p:txBody>
      </p:sp>
      <p:sp>
        <p:nvSpPr>
          <p:cNvPr id="58" name="textruta 57">
            <a:extLst>
              <a:ext uri="{FF2B5EF4-FFF2-40B4-BE49-F238E27FC236}">
                <a16:creationId xmlns:a16="http://schemas.microsoft.com/office/drawing/2014/main" id="{732119BC-3637-AC5F-DA7E-1A0D331C2B49}"/>
              </a:ext>
            </a:extLst>
          </p:cNvPr>
          <p:cNvSpPr txBox="1"/>
          <p:nvPr/>
        </p:nvSpPr>
        <p:spPr>
          <a:xfrm>
            <a:off x="70008" y="3691468"/>
            <a:ext cx="1151650" cy="600164"/>
          </a:xfrm>
          <a:prstGeom prst="rect">
            <a:avLst/>
          </a:prstGeom>
          <a:noFill/>
        </p:spPr>
        <p:txBody>
          <a:bodyPr wrap="square" rtlCol="0">
            <a:spAutoFit/>
          </a:bodyPr>
          <a:lstStyle/>
          <a:p>
            <a:pPr algn="r"/>
            <a:r>
              <a:rPr lang="sv-SE" sz="1100" b="1" dirty="0"/>
              <a:t>Samordning och samverkan</a:t>
            </a:r>
            <a:endParaRPr lang="sv-SE" sz="1100" b="1" dirty="0">
              <a:solidFill>
                <a:srgbClr val="FF0000"/>
              </a:solidFill>
            </a:endParaRPr>
          </a:p>
        </p:txBody>
      </p:sp>
      <p:sp>
        <p:nvSpPr>
          <p:cNvPr id="3" name="Rektangel 12">
            <a:extLst>
              <a:ext uri="{FF2B5EF4-FFF2-40B4-BE49-F238E27FC236}">
                <a16:creationId xmlns:a16="http://schemas.microsoft.com/office/drawing/2014/main" id="{EE6F0332-B0D2-C928-C158-CF9FF12D6A46}"/>
              </a:ext>
            </a:extLst>
          </p:cNvPr>
          <p:cNvSpPr/>
          <p:nvPr/>
        </p:nvSpPr>
        <p:spPr>
          <a:xfrm>
            <a:off x="8485328" y="700282"/>
            <a:ext cx="3629048" cy="2112775"/>
          </a:xfrm>
          <a:custGeom>
            <a:avLst/>
            <a:gdLst>
              <a:gd name="connsiteX0" fmla="*/ 0 w 2375941"/>
              <a:gd name="connsiteY0" fmla="*/ 0 h 1287482"/>
              <a:gd name="connsiteX1" fmla="*/ 2375941 w 2375941"/>
              <a:gd name="connsiteY1" fmla="*/ 0 h 1287482"/>
              <a:gd name="connsiteX2" fmla="*/ 2375941 w 2375941"/>
              <a:gd name="connsiteY2" fmla="*/ 1287482 h 1287482"/>
              <a:gd name="connsiteX3" fmla="*/ 0 w 2375941"/>
              <a:gd name="connsiteY3" fmla="*/ 1287482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941" h="1263098">
                <a:moveTo>
                  <a:pt x="0" y="0"/>
                </a:moveTo>
                <a:lnTo>
                  <a:pt x="2375941" y="0"/>
                </a:lnTo>
                <a:lnTo>
                  <a:pt x="2375941" y="1263098"/>
                </a:lnTo>
                <a:cubicBezTo>
                  <a:pt x="1246649" y="1263098"/>
                  <a:pt x="495308" y="1128986"/>
                  <a:pt x="377952" y="1080218"/>
                </a:cubicBezTo>
                <a:cubicBezTo>
                  <a:pt x="-4064" y="976177"/>
                  <a:pt x="4064" y="140617"/>
                  <a:pt x="0" y="0"/>
                </a:cubicBezTo>
                <a:close/>
              </a:path>
            </a:pathLst>
          </a:custGeom>
          <a:solidFill>
            <a:schemeClr val="bg1"/>
          </a:solidFill>
          <a:ln w="9525">
            <a:solidFill>
              <a:schemeClr val="accent1"/>
            </a:solidFill>
            <a:prstDash val="dash"/>
          </a:ln>
          <a:effectLst/>
        </p:spPr>
        <p:style>
          <a:lnRef idx="2">
            <a:schemeClr val="accent1"/>
          </a:lnRef>
          <a:fillRef idx="1">
            <a:schemeClr val="lt1"/>
          </a:fillRef>
          <a:effectRef idx="0">
            <a:schemeClr val="accent1"/>
          </a:effectRef>
          <a:fontRef idx="minor">
            <a:schemeClr val="dk1"/>
          </a:fontRef>
        </p:style>
        <p:txBody>
          <a:bodyPr rtlCol="0" anchor="ctr"/>
          <a:lstStyle>
            <a:defPPr>
              <a:defRPr lang="sv-SE"/>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r"/>
            <a:endParaRPr lang="sv-SE" sz="1000" b="1">
              <a:solidFill>
                <a:schemeClr val="bg1"/>
              </a:solidFill>
            </a:endParaRPr>
          </a:p>
        </p:txBody>
      </p:sp>
      <p:sp>
        <p:nvSpPr>
          <p:cNvPr id="2" name="textruta 1">
            <a:extLst>
              <a:ext uri="{FF2B5EF4-FFF2-40B4-BE49-F238E27FC236}">
                <a16:creationId xmlns:a16="http://schemas.microsoft.com/office/drawing/2014/main" id="{836C68FF-FC71-2F25-BAC9-AC132EB489E5}"/>
              </a:ext>
            </a:extLst>
          </p:cNvPr>
          <p:cNvSpPr txBox="1"/>
          <p:nvPr/>
        </p:nvSpPr>
        <p:spPr>
          <a:xfrm>
            <a:off x="5718759" y="6462484"/>
            <a:ext cx="2486536" cy="261610"/>
          </a:xfrm>
          <a:prstGeom prst="rect">
            <a:avLst/>
          </a:prstGeom>
          <a:noFill/>
        </p:spPr>
        <p:txBody>
          <a:bodyPr wrap="square" rtlCol="0">
            <a:spAutoFit/>
          </a:bodyPr>
          <a:lstStyle/>
          <a:p>
            <a:r>
              <a:rPr lang="sv-SE" sz="1100" b="1" dirty="0"/>
              <a:t>Bemanning och kompetens</a:t>
            </a:r>
          </a:p>
        </p:txBody>
      </p:sp>
      <p:sp>
        <p:nvSpPr>
          <p:cNvPr id="49" name="textruta 48">
            <a:extLst>
              <a:ext uri="{FF2B5EF4-FFF2-40B4-BE49-F238E27FC236}">
                <a16:creationId xmlns:a16="http://schemas.microsoft.com/office/drawing/2014/main" id="{7EDF8D60-572F-7657-0B12-68841FA9F392}"/>
              </a:ext>
            </a:extLst>
          </p:cNvPr>
          <p:cNvSpPr txBox="1"/>
          <p:nvPr/>
        </p:nvSpPr>
        <p:spPr>
          <a:xfrm>
            <a:off x="4465474" y="481469"/>
            <a:ext cx="198000" cy="369332"/>
          </a:xfrm>
          <a:prstGeom prst="rect">
            <a:avLst/>
          </a:prstGeom>
          <a:noFill/>
        </p:spPr>
        <p:txBody>
          <a:bodyPr wrap="square" rtlCol="0">
            <a:spAutoFit/>
          </a:bodyPr>
          <a:lstStyle/>
          <a:p>
            <a:r>
              <a:rPr lang="sv-SE" dirty="0"/>
              <a:t>*</a:t>
            </a:r>
          </a:p>
        </p:txBody>
      </p:sp>
      <p:sp>
        <p:nvSpPr>
          <p:cNvPr id="52" name="textruta 51">
            <a:extLst>
              <a:ext uri="{FF2B5EF4-FFF2-40B4-BE49-F238E27FC236}">
                <a16:creationId xmlns:a16="http://schemas.microsoft.com/office/drawing/2014/main" id="{A0D777E6-FCBC-9266-240B-545CC5B8DABE}"/>
              </a:ext>
            </a:extLst>
          </p:cNvPr>
          <p:cNvSpPr txBox="1"/>
          <p:nvPr/>
        </p:nvSpPr>
        <p:spPr>
          <a:xfrm>
            <a:off x="6341012" y="488191"/>
            <a:ext cx="198000" cy="369332"/>
          </a:xfrm>
          <a:prstGeom prst="rect">
            <a:avLst/>
          </a:prstGeom>
          <a:noFill/>
        </p:spPr>
        <p:txBody>
          <a:bodyPr wrap="square" rtlCol="0">
            <a:spAutoFit/>
          </a:bodyPr>
          <a:lstStyle/>
          <a:p>
            <a:r>
              <a:rPr lang="sv-SE" dirty="0"/>
              <a:t>*</a:t>
            </a:r>
          </a:p>
        </p:txBody>
      </p:sp>
      <p:sp>
        <p:nvSpPr>
          <p:cNvPr id="53" name="textruta 52">
            <a:extLst>
              <a:ext uri="{FF2B5EF4-FFF2-40B4-BE49-F238E27FC236}">
                <a16:creationId xmlns:a16="http://schemas.microsoft.com/office/drawing/2014/main" id="{FE5B62BF-E33F-8F86-DF52-6F7C141CFA08}"/>
              </a:ext>
            </a:extLst>
          </p:cNvPr>
          <p:cNvSpPr txBox="1"/>
          <p:nvPr/>
        </p:nvSpPr>
        <p:spPr>
          <a:xfrm>
            <a:off x="7481106" y="498844"/>
            <a:ext cx="198000" cy="369332"/>
          </a:xfrm>
          <a:prstGeom prst="rect">
            <a:avLst/>
          </a:prstGeom>
          <a:noFill/>
        </p:spPr>
        <p:txBody>
          <a:bodyPr wrap="square" rtlCol="0">
            <a:spAutoFit/>
          </a:bodyPr>
          <a:lstStyle/>
          <a:p>
            <a:r>
              <a:rPr lang="sv-SE" dirty="0"/>
              <a:t>*</a:t>
            </a:r>
          </a:p>
        </p:txBody>
      </p:sp>
      <p:sp>
        <p:nvSpPr>
          <p:cNvPr id="36" name="Rektangel 12">
            <a:extLst>
              <a:ext uri="{FF2B5EF4-FFF2-40B4-BE49-F238E27FC236}">
                <a16:creationId xmlns:a16="http://schemas.microsoft.com/office/drawing/2014/main" id="{7278C1E3-156B-C9D1-4F2D-0C1DDEBB90C1}"/>
              </a:ext>
            </a:extLst>
          </p:cNvPr>
          <p:cNvSpPr/>
          <p:nvPr/>
        </p:nvSpPr>
        <p:spPr>
          <a:xfrm>
            <a:off x="10242035" y="692499"/>
            <a:ext cx="1867697" cy="1169033"/>
          </a:xfrm>
          <a:custGeom>
            <a:avLst/>
            <a:gdLst>
              <a:gd name="connsiteX0" fmla="*/ 0 w 2375941"/>
              <a:gd name="connsiteY0" fmla="*/ 0 h 1287482"/>
              <a:gd name="connsiteX1" fmla="*/ 2375941 w 2375941"/>
              <a:gd name="connsiteY1" fmla="*/ 0 h 1287482"/>
              <a:gd name="connsiteX2" fmla="*/ 2375941 w 2375941"/>
              <a:gd name="connsiteY2" fmla="*/ 1287482 h 1287482"/>
              <a:gd name="connsiteX3" fmla="*/ 0 w 2375941"/>
              <a:gd name="connsiteY3" fmla="*/ 1287482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87482"/>
              <a:gd name="connsiteX1" fmla="*/ 2375941 w 2375941"/>
              <a:gd name="connsiteY1" fmla="*/ 0 h 1287482"/>
              <a:gd name="connsiteX2" fmla="*/ 2375941 w 2375941"/>
              <a:gd name="connsiteY2" fmla="*/ 1287482 h 1287482"/>
              <a:gd name="connsiteX3" fmla="*/ 377952 w 2375941"/>
              <a:gd name="connsiteY3" fmla="*/ 1080218 h 1287482"/>
              <a:gd name="connsiteX4" fmla="*/ 0 w 2375941"/>
              <a:gd name="connsiteY4" fmla="*/ 0 h 1287482"/>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 name="connsiteX0" fmla="*/ 0 w 2375941"/>
              <a:gd name="connsiteY0" fmla="*/ 0 h 1263098"/>
              <a:gd name="connsiteX1" fmla="*/ 2375941 w 2375941"/>
              <a:gd name="connsiteY1" fmla="*/ 0 h 1263098"/>
              <a:gd name="connsiteX2" fmla="*/ 2375941 w 2375941"/>
              <a:gd name="connsiteY2" fmla="*/ 1263098 h 1263098"/>
              <a:gd name="connsiteX3" fmla="*/ 377952 w 2375941"/>
              <a:gd name="connsiteY3" fmla="*/ 1080218 h 1263098"/>
              <a:gd name="connsiteX4" fmla="*/ 0 w 2375941"/>
              <a:gd name="connsiteY4" fmla="*/ 0 h 12630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75941" h="1263098">
                <a:moveTo>
                  <a:pt x="0" y="0"/>
                </a:moveTo>
                <a:lnTo>
                  <a:pt x="2375941" y="0"/>
                </a:lnTo>
                <a:lnTo>
                  <a:pt x="2375941" y="1263098"/>
                </a:lnTo>
                <a:cubicBezTo>
                  <a:pt x="1246649" y="1263098"/>
                  <a:pt x="495308" y="1128986"/>
                  <a:pt x="377952" y="1080218"/>
                </a:cubicBezTo>
                <a:cubicBezTo>
                  <a:pt x="-4064" y="976177"/>
                  <a:pt x="4064" y="140617"/>
                  <a:pt x="0" y="0"/>
                </a:cubicBezTo>
                <a:close/>
              </a:path>
            </a:pathLst>
          </a:custGeom>
          <a:solidFill>
            <a:srgbClr val="00385C"/>
          </a:solidFill>
          <a:ln w="9525">
            <a:solidFill>
              <a:schemeClr val="accent1"/>
            </a:solidFill>
          </a:ln>
          <a:effectLst/>
        </p:spPr>
        <p:style>
          <a:lnRef idx="2">
            <a:schemeClr val="accent1"/>
          </a:lnRef>
          <a:fillRef idx="1">
            <a:schemeClr val="lt1"/>
          </a:fillRef>
          <a:effectRef idx="0">
            <a:schemeClr val="accent1"/>
          </a:effectRef>
          <a:fontRef idx="minor">
            <a:schemeClr val="dk1"/>
          </a:fontRef>
        </p:style>
        <p:txBody>
          <a:bodyPr rtlCol="0" anchor="ctr"/>
          <a:lstStyle>
            <a:defPPr>
              <a:defRPr lang="sv-SE"/>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lvl="0" algn="r"/>
            <a:endParaRPr lang="sv-SE" sz="1000" b="1">
              <a:solidFill>
                <a:schemeClr val="bg1"/>
              </a:solidFill>
            </a:endParaRPr>
          </a:p>
          <a:p>
            <a:pPr lvl="0" algn="r"/>
            <a:endParaRPr lang="sv-SE" sz="1000" b="1">
              <a:solidFill>
                <a:schemeClr val="bg1"/>
              </a:solidFill>
            </a:endParaRPr>
          </a:p>
          <a:p>
            <a:pPr lvl="0" algn="r"/>
            <a:endParaRPr lang="sv-SE" sz="1000" b="1">
              <a:solidFill>
                <a:schemeClr val="bg1"/>
              </a:solidFill>
            </a:endParaRPr>
          </a:p>
          <a:p>
            <a:pPr lvl="0" algn="r"/>
            <a:endParaRPr lang="sv-SE" sz="1000" b="1">
              <a:solidFill>
                <a:schemeClr val="bg1"/>
              </a:solidFill>
            </a:endParaRPr>
          </a:p>
          <a:p>
            <a:pPr lvl="0" algn="r"/>
            <a:endParaRPr lang="sv-SE" sz="1000" b="1">
              <a:solidFill>
                <a:schemeClr val="bg1"/>
              </a:solidFill>
            </a:endParaRPr>
          </a:p>
        </p:txBody>
      </p:sp>
      <p:sp>
        <p:nvSpPr>
          <p:cNvPr id="29" name="Frihandsfigur: Form 28">
            <a:extLst>
              <a:ext uri="{FF2B5EF4-FFF2-40B4-BE49-F238E27FC236}">
                <a16:creationId xmlns:a16="http://schemas.microsoft.com/office/drawing/2014/main" id="{D2D9034A-82D9-E7C7-CF21-2FBBA670B503}"/>
              </a:ext>
            </a:extLst>
          </p:cNvPr>
          <p:cNvSpPr/>
          <p:nvPr/>
        </p:nvSpPr>
        <p:spPr>
          <a:xfrm>
            <a:off x="4596367" y="692500"/>
            <a:ext cx="7513365" cy="3887893"/>
          </a:xfrm>
          <a:custGeom>
            <a:avLst/>
            <a:gdLst>
              <a:gd name="connsiteX0" fmla="*/ 7499210 w 7499210"/>
              <a:gd name="connsiteY0" fmla="*/ 3687580 h 3703158"/>
              <a:gd name="connsiteX1" fmla="*/ 1937859 w 7499210"/>
              <a:gd name="connsiteY1" fmla="*/ 3567659 h 3703158"/>
              <a:gd name="connsiteX2" fmla="*/ 303931 w 7499210"/>
              <a:gd name="connsiteY2" fmla="*/ 2698229 h 3703158"/>
              <a:gd name="connsiteX3" fmla="*/ 4128 w 7499210"/>
              <a:gd name="connsiteY3" fmla="*/ 0 h 3703158"/>
            </a:gdLst>
            <a:ahLst/>
            <a:cxnLst>
              <a:cxn ang="0">
                <a:pos x="connsiteX0" y="connsiteY0"/>
              </a:cxn>
              <a:cxn ang="0">
                <a:pos x="connsiteX1" y="connsiteY1"/>
              </a:cxn>
              <a:cxn ang="0">
                <a:pos x="connsiteX2" y="connsiteY2"/>
              </a:cxn>
              <a:cxn ang="0">
                <a:pos x="connsiteX3" y="connsiteY3"/>
              </a:cxn>
            </a:cxnLst>
            <a:rect l="l" t="t" r="r" b="b"/>
            <a:pathLst>
              <a:path w="7499210" h="3703158">
                <a:moveTo>
                  <a:pt x="7499210" y="3687580"/>
                </a:moveTo>
                <a:cubicBezTo>
                  <a:pt x="5318141" y="3710065"/>
                  <a:pt x="3137072" y="3732551"/>
                  <a:pt x="1937859" y="3567659"/>
                </a:cubicBezTo>
                <a:cubicBezTo>
                  <a:pt x="738646" y="3402767"/>
                  <a:pt x="626219" y="3292839"/>
                  <a:pt x="303931" y="2698229"/>
                </a:cubicBezTo>
                <a:cubicBezTo>
                  <a:pt x="-18357" y="2103619"/>
                  <a:pt x="-7115" y="1051809"/>
                  <a:pt x="4128" y="0"/>
                </a:cubicBezTo>
              </a:path>
            </a:pathLst>
          </a:custGeom>
          <a:noFill/>
          <a:ln>
            <a:prstDash val="dash"/>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43" name="Rak koppling 42">
            <a:extLst>
              <a:ext uri="{FF2B5EF4-FFF2-40B4-BE49-F238E27FC236}">
                <a16:creationId xmlns:a16="http://schemas.microsoft.com/office/drawing/2014/main" id="{53F0E6AE-FC71-18ED-871F-5727CC16A6AE}"/>
              </a:ext>
            </a:extLst>
          </p:cNvPr>
          <p:cNvCxnSpPr>
            <a:cxnSpLocks/>
          </p:cNvCxnSpPr>
          <p:nvPr/>
        </p:nvCxnSpPr>
        <p:spPr>
          <a:xfrm flipV="1">
            <a:off x="1178369" y="1241218"/>
            <a:ext cx="9089825" cy="1835472"/>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Rak koppling 49">
            <a:extLst>
              <a:ext uri="{FF2B5EF4-FFF2-40B4-BE49-F238E27FC236}">
                <a16:creationId xmlns:a16="http://schemas.microsoft.com/office/drawing/2014/main" id="{7322145E-5CE5-CDAC-6D61-E711421EE230}"/>
              </a:ext>
            </a:extLst>
          </p:cNvPr>
          <p:cNvCxnSpPr>
            <a:cxnSpLocks/>
          </p:cNvCxnSpPr>
          <p:nvPr/>
        </p:nvCxnSpPr>
        <p:spPr>
          <a:xfrm flipV="1">
            <a:off x="1514226" y="1544936"/>
            <a:ext cx="8913114" cy="316432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6" name="Rak koppling 55">
            <a:extLst>
              <a:ext uri="{FF2B5EF4-FFF2-40B4-BE49-F238E27FC236}">
                <a16:creationId xmlns:a16="http://schemas.microsoft.com/office/drawing/2014/main" id="{05EF1BD7-4591-164D-0EE8-D23F120D3717}"/>
              </a:ext>
            </a:extLst>
          </p:cNvPr>
          <p:cNvCxnSpPr>
            <a:cxnSpLocks/>
          </p:cNvCxnSpPr>
          <p:nvPr/>
        </p:nvCxnSpPr>
        <p:spPr>
          <a:xfrm flipV="1">
            <a:off x="8678229" y="1847075"/>
            <a:ext cx="2629927" cy="461540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 name="textruta 4">
            <a:extLst>
              <a:ext uri="{FF2B5EF4-FFF2-40B4-BE49-F238E27FC236}">
                <a16:creationId xmlns:a16="http://schemas.microsoft.com/office/drawing/2014/main" id="{948FDF9A-B048-E303-1F0B-81D41DC6A0BA}"/>
              </a:ext>
            </a:extLst>
          </p:cNvPr>
          <p:cNvSpPr txBox="1"/>
          <p:nvPr/>
        </p:nvSpPr>
        <p:spPr>
          <a:xfrm>
            <a:off x="9567900" y="6497654"/>
            <a:ext cx="2486536" cy="261610"/>
          </a:xfrm>
          <a:prstGeom prst="rect">
            <a:avLst/>
          </a:prstGeom>
          <a:noFill/>
        </p:spPr>
        <p:txBody>
          <a:bodyPr wrap="square" rtlCol="0">
            <a:spAutoFit/>
          </a:bodyPr>
          <a:lstStyle/>
          <a:p>
            <a:r>
              <a:rPr lang="sv-SE" sz="1100" b="1" dirty="0"/>
              <a:t>Uppföljning och analys</a:t>
            </a:r>
          </a:p>
        </p:txBody>
      </p:sp>
      <p:cxnSp>
        <p:nvCxnSpPr>
          <p:cNvPr id="7" name="Rak koppling 6">
            <a:extLst>
              <a:ext uri="{FF2B5EF4-FFF2-40B4-BE49-F238E27FC236}">
                <a16:creationId xmlns:a16="http://schemas.microsoft.com/office/drawing/2014/main" id="{24CBCCC2-DA28-BDD8-A040-2C5294C69A47}"/>
              </a:ext>
            </a:extLst>
          </p:cNvPr>
          <p:cNvCxnSpPr>
            <a:cxnSpLocks/>
          </p:cNvCxnSpPr>
          <p:nvPr/>
        </p:nvCxnSpPr>
        <p:spPr>
          <a:xfrm flipV="1">
            <a:off x="4557793" y="1708798"/>
            <a:ext cx="6178185" cy="461540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textruta 5">
            <a:extLst>
              <a:ext uri="{FF2B5EF4-FFF2-40B4-BE49-F238E27FC236}">
                <a16:creationId xmlns:a16="http://schemas.microsoft.com/office/drawing/2014/main" id="{212BEF06-24B7-7DA8-7026-CDFAB3A8C680}"/>
              </a:ext>
            </a:extLst>
          </p:cNvPr>
          <p:cNvSpPr txBox="1"/>
          <p:nvPr/>
        </p:nvSpPr>
        <p:spPr>
          <a:xfrm>
            <a:off x="1215937" y="2186142"/>
            <a:ext cx="3229173" cy="369332"/>
          </a:xfrm>
          <a:prstGeom prst="rect">
            <a:avLst/>
          </a:prstGeom>
          <a:noFill/>
        </p:spPr>
        <p:txBody>
          <a:bodyPr wrap="square" rtlCol="0">
            <a:spAutoFit/>
          </a:bodyPr>
          <a:lstStyle/>
          <a:p>
            <a:pPr lvl="0">
              <a:defRPr/>
            </a:pPr>
            <a:r>
              <a:rPr lang="sv-SE" sz="900" dirty="0">
                <a:solidFill>
                  <a:schemeClr val="dk1"/>
                </a:solidFill>
              </a:rPr>
              <a:t>5.1 Kartläggning av styrning i regional </a:t>
            </a:r>
          </a:p>
          <a:p>
            <a:pPr lvl="0">
              <a:defRPr/>
            </a:pPr>
            <a:r>
              <a:rPr lang="sv-SE" sz="900" dirty="0">
                <a:solidFill>
                  <a:schemeClr val="dk1"/>
                </a:solidFill>
              </a:rPr>
              <a:t>och kommunal primärvård</a:t>
            </a:r>
          </a:p>
        </p:txBody>
      </p:sp>
      <p:sp>
        <p:nvSpPr>
          <p:cNvPr id="18" name="textruta 17">
            <a:extLst>
              <a:ext uri="{FF2B5EF4-FFF2-40B4-BE49-F238E27FC236}">
                <a16:creationId xmlns:a16="http://schemas.microsoft.com/office/drawing/2014/main" id="{88325236-0947-EB37-22B5-ED646EF48B01}"/>
              </a:ext>
            </a:extLst>
          </p:cNvPr>
          <p:cNvSpPr txBox="1"/>
          <p:nvPr/>
        </p:nvSpPr>
        <p:spPr>
          <a:xfrm>
            <a:off x="4543431" y="1421293"/>
            <a:ext cx="2091899" cy="338554"/>
          </a:xfrm>
          <a:prstGeom prst="rect">
            <a:avLst/>
          </a:prstGeom>
          <a:noFill/>
        </p:spPr>
        <p:txBody>
          <a:bodyPr wrap="square" rtlCol="0">
            <a:spAutoFit/>
          </a:bodyPr>
          <a:lstStyle/>
          <a:p>
            <a:pPr lvl="0">
              <a:defRPr/>
            </a:pPr>
            <a:r>
              <a:rPr lang="sv-SE" sz="800" dirty="0">
                <a:solidFill>
                  <a:schemeClr val="dk1"/>
                </a:solidFill>
              </a:rPr>
              <a:t>3.2 Utveckla verksamhetsnära stöd/team</a:t>
            </a:r>
          </a:p>
        </p:txBody>
      </p:sp>
      <p:sp>
        <p:nvSpPr>
          <p:cNvPr id="19" name="textruta 18">
            <a:extLst>
              <a:ext uri="{FF2B5EF4-FFF2-40B4-BE49-F238E27FC236}">
                <a16:creationId xmlns:a16="http://schemas.microsoft.com/office/drawing/2014/main" id="{6FF037D4-4879-988E-C871-86512B865D8F}"/>
              </a:ext>
            </a:extLst>
          </p:cNvPr>
          <p:cNvSpPr txBox="1"/>
          <p:nvPr/>
        </p:nvSpPr>
        <p:spPr>
          <a:xfrm>
            <a:off x="1230900" y="1765609"/>
            <a:ext cx="3199848" cy="369332"/>
          </a:xfrm>
          <a:prstGeom prst="rect">
            <a:avLst/>
          </a:prstGeom>
          <a:noFill/>
        </p:spPr>
        <p:txBody>
          <a:bodyPr wrap="square">
            <a:spAutoFit/>
          </a:bodyPr>
          <a:lstStyle/>
          <a:p>
            <a:pPr lvl="0">
              <a:defRPr/>
            </a:pPr>
            <a:r>
              <a:rPr lang="sv-SE" sz="900" dirty="0">
                <a:solidFill>
                  <a:schemeClr val="dk1"/>
                </a:solidFill>
              </a:rPr>
              <a:t>4.1 Öka medicinsk kompetens Kommunal </a:t>
            </a:r>
            <a:r>
              <a:rPr lang="sv-SE" sz="900" dirty="0" err="1">
                <a:solidFill>
                  <a:schemeClr val="dk1"/>
                </a:solidFill>
              </a:rPr>
              <a:t>HoS</a:t>
            </a:r>
            <a:r>
              <a:rPr lang="sv-SE" sz="900" dirty="0">
                <a:solidFill>
                  <a:schemeClr val="dk1"/>
                </a:solidFill>
              </a:rPr>
              <a:t> (MAR) samt spridningsinsatser (</a:t>
            </a:r>
            <a:r>
              <a:rPr lang="sv-SE" sz="900" dirty="0" err="1">
                <a:solidFill>
                  <a:schemeClr val="dk1"/>
                </a:solidFill>
              </a:rPr>
              <a:t>Prop</a:t>
            </a:r>
            <a:r>
              <a:rPr lang="sv-SE" sz="900" dirty="0">
                <a:solidFill>
                  <a:schemeClr val="dk1"/>
                </a:solidFill>
              </a:rPr>
              <a:t> Nästa steg i GNV)</a:t>
            </a:r>
          </a:p>
        </p:txBody>
      </p:sp>
      <p:sp>
        <p:nvSpPr>
          <p:cNvPr id="20" name="textruta 19">
            <a:extLst>
              <a:ext uri="{FF2B5EF4-FFF2-40B4-BE49-F238E27FC236}">
                <a16:creationId xmlns:a16="http://schemas.microsoft.com/office/drawing/2014/main" id="{CA808A59-6B61-8968-DF47-EF13F6F30450}"/>
              </a:ext>
            </a:extLst>
          </p:cNvPr>
          <p:cNvSpPr txBox="1"/>
          <p:nvPr/>
        </p:nvSpPr>
        <p:spPr>
          <a:xfrm>
            <a:off x="4609310" y="1809773"/>
            <a:ext cx="2155484" cy="215444"/>
          </a:xfrm>
          <a:prstGeom prst="rect">
            <a:avLst/>
          </a:prstGeom>
          <a:noFill/>
        </p:spPr>
        <p:txBody>
          <a:bodyPr wrap="square">
            <a:spAutoFit/>
          </a:bodyPr>
          <a:lstStyle/>
          <a:p>
            <a:pPr lvl="0">
              <a:defRPr/>
            </a:pPr>
            <a:r>
              <a:rPr lang="sv-SE" sz="800" dirty="0">
                <a:solidFill>
                  <a:schemeClr val="dk1"/>
                </a:solidFill>
              </a:rPr>
              <a:t>4.2 Aktivitet läkare i kommunal HSV</a:t>
            </a:r>
          </a:p>
        </p:txBody>
      </p:sp>
      <p:sp>
        <p:nvSpPr>
          <p:cNvPr id="46" name="textruta 45">
            <a:extLst>
              <a:ext uri="{FF2B5EF4-FFF2-40B4-BE49-F238E27FC236}">
                <a16:creationId xmlns:a16="http://schemas.microsoft.com/office/drawing/2014/main" id="{090DD591-4B30-B23E-3F15-CACD23608119}"/>
              </a:ext>
            </a:extLst>
          </p:cNvPr>
          <p:cNvSpPr txBox="1"/>
          <p:nvPr/>
        </p:nvSpPr>
        <p:spPr>
          <a:xfrm>
            <a:off x="5281102" y="3810154"/>
            <a:ext cx="2797973" cy="307777"/>
          </a:xfrm>
          <a:prstGeom prst="rect">
            <a:avLst/>
          </a:prstGeom>
          <a:noFill/>
        </p:spPr>
        <p:txBody>
          <a:bodyPr wrap="square">
            <a:spAutoFit/>
          </a:bodyPr>
          <a:lstStyle/>
          <a:p>
            <a:r>
              <a:rPr lang="sv-SE" sz="700" dirty="0"/>
              <a:t>15.2 Nära stöd i etablering, utveckling och uppföljning närvårdsplatser</a:t>
            </a:r>
          </a:p>
        </p:txBody>
      </p:sp>
      <p:sp>
        <p:nvSpPr>
          <p:cNvPr id="48" name="textruta 47">
            <a:extLst>
              <a:ext uri="{FF2B5EF4-FFF2-40B4-BE49-F238E27FC236}">
                <a16:creationId xmlns:a16="http://schemas.microsoft.com/office/drawing/2014/main" id="{542E15D3-5AC4-213A-AA6A-0D42605720AB}"/>
              </a:ext>
            </a:extLst>
          </p:cNvPr>
          <p:cNvSpPr txBox="1"/>
          <p:nvPr/>
        </p:nvSpPr>
        <p:spPr>
          <a:xfrm>
            <a:off x="2164873" y="5519269"/>
            <a:ext cx="1930163" cy="200055"/>
          </a:xfrm>
          <a:prstGeom prst="rect">
            <a:avLst/>
          </a:prstGeom>
          <a:noFill/>
        </p:spPr>
        <p:txBody>
          <a:bodyPr wrap="square">
            <a:spAutoFit/>
          </a:bodyPr>
          <a:lstStyle/>
          <a:p>
            <a:pPr algn="r"/>
            <a:r>
              <a:rPr lang="sv-SE" sz="700" dirty="0"/>
              <a:t>15.1 Förstudie närvårdsplatser</a:t>
            </a:r>
          </a:p>
        </p:txBody>
      </p:sp>
      <p:sp>
        <p:nvSpPr>
          <p:cNvPr id="60" name="textruta 59">
            <a:extLst>
              <a:ext uri="{FF2B5EF4-FFF2-40B4-BE49-F238E27FC236}">
                <a16:creationId xmlns:a16="http://schemas.microsoft.com/office/drawing/2014/main" id="{835AB912-E74F-84B6-BA41-C5E338F2D30D}"/>
              </a:ext>
            </a:extLst>
          </p:cNvPr>
          <p:cNvSpPr txBox="1"/>
          <p:nvPr/>
        </p:nvSpPr>
        <p:spPr>
          <a:xfrm>
            <a:off x="3076295" y="4077309"/>
            <a:ext cx="2389777" cy="200055"/>
          </a:xfrm>
          <a:prstGeom prst="rect">
            <a:avLst/>
          </a:prstGeom>
          <a:noFill/>
        </p:spPr>
        <p:txBody>
          <a:bodyPr wrap="square">
            <a:spAutoFit/>
          </a:bodyPr>
          <a:lstStyle/>
          <a:p>
            <a:r>
              <a:rPr lang="sv-SE" sz="700" dirty="0"/>
              <a:t>9.1 Stöd till implementering fast läkarkontakt</a:t>
            </a:r>
            <a:endParaRPr lang="sv-SE" sz="700" dirty="0">
              <a:solidFill>
                <a:schemeClr val="dk1"/>
              </a:solidFill>
            </a:endParaRPr>
          </a:p>
        </p:txBody>
      </p:sp>
      <p:sp>
        <p:nvSpPr>
          <p:cNvPr id="62" name="textruta 61">
            <a:extLst>
              <a:ext uri="{FF2B5EF4-FFF2-40B4-BE49-F238E27FC236}">
                <a16:creationId xmlns:a16="http://schemas.microsoft.com/office/drawing/2014/main" id="{8114DB73-7795-563F-503A-D527C9DE2554}"/>
              </a:ext>
            </a:extLst>
          </p:cNvPr>
          <p:cNvSpPr txBox="1"/>
          <p:nvPr/>
        </p:nvSpPr>
        <p:spPr>
          <a:xfrm>
            <a:off x="2779824" y="4244168"/>
            <a:ext cx="2826865" cy="200055"/>
          </a:xfrm>
          <a:prstGeom prst="rect">
            <a:avLst/>
          </a:prstGeom>
          <a:noFill/>
        </p:spPr>
        <p:txBody>
          <a:bodyPr wrap="square">
            <a:spAutoFit/>
          </a:bodyPr>
          <a:lstStyle/>
          <a:p>
            <a:r>
              <a:rPr lang="sv-SE" sz="700" dirty="0"/>
              <a:t>10.1 Stöd till implementering fasta vårdkontakter</a:t>
            </a:r>
          </a:p>
        </p:txBody>
      </p:sp>
      <p:sp>
        <p:nvSpPr>
          <p:cNvPr id="128" name="textruta 127">
            <a:extLst>
              <a:ext uri="{FF2B5EF4-FFF2-40B4-BE49-F238E27FC236}">
                <a16:creationId xmlns:a16="http://schemas.microsoft.com/office/drawing/2014/main" id="{957FE590-8E6F-A5D0-2E80-5159E75C1330}"/>
              </a:ext>
            </a:extLst>
          </p:cNvPr>
          <p:cNvSpPr txBox="1"/>
          <p:nvPr/>
        </p:nvSpPr>
        <p:spPr>
          <a:xfrm>
            <a:off x="4588509" y="4463307"/>
            <a:ext cx="2548509" cy="200055"/>
          </a:xfrm>
          <a:prstGeom prst="rect">
            <a:avLst/>
          </a:prstGeom>
          <a:noFill/>
        </p:spPr>
        <p:txBody>
          <a:bodyPr wrap="square">
            <a:spAutoFit/>
          </a:bodyPr>
          <a:lstStyle/>
          <a:p>
            <a:r>
              <a:rPr lang="sv-SE" sz="700" dirty="0"/>
              <a:t>11.2 Planering av projekt för Digitalt först</a:t>
            </a:r>
          </a:p>
        </p:txBody>
      </p:sp>
      <p:sp>
        <p:nvSpPr>
          <p:cNvPr id="130" name="textruta 129">
            <a:extLst>
              <a:ext uri="{FF2B5EF4-FFF2-40B4-BE49-F238E27FC236}">
                <a16:creationId xmlns:a16="http://schemas.microsoft.com/office/drawing/2014/main" id="{A1E9A8A5-7D7F-BB35-14C5-2182557C7211}"/>
              </a:ext>
            </a:extLst>
          </p:cNvPr>
          <p:cNvSpPr txBox="1"/>
          <p:nvPr/>
        </p:nvSpPr>
        <p:spPr>
          <a:xfrm>
            <a:off x="2369324" y="4460723"/>
            <a:ext cx="2334482" cy="200055"/>
          </a:xfrm>
          <a:prstGeom prst="rect">
            <a:avLst/>
          </a:prstGeom>
          <a:noFill/>
        </p:spPr>
        <p:txBody>
          <a:bodyPr wrap="square">
            <a:spAutoFit/>
          </a:bodyPr>
          <a:lstStyle/>
          <a:p>
            <a:r>
              <a:rPr lang="sv-SE" sz="700" dirty="0"/>
              <a:t>11.1 </a:t>
            </a:r>
            <a:r>
              <a:rPr lang="sv-SE" sz="700" dirty="0" err="1"/>
              <a:t>Ev</a:t>
            </a:r>
            <a:r>
              <a:rPr lang="sv-SE" sz="700" dirty="0"/>
              <a:t> fortsättning distansmonitorering</a:t>
            </a:r>
          </a:p>
        </p:txBody>
      </p:sp>
      <p:sp>
        <p:nvSpPr>
          <p:cNvPr id="133" name="textruta 132">
            <a:extLst>
              <a:ext uri="{FF2B5EF4-FFF2-40B4-BE49-F238E27FC236}">
                <a16:creationId xmlns:a16="http://schemas.microsoft.com/office/drawing/2014/main" id="{044B718B-2761-96F1-7E6A-B6155B32972A}"/>
              </a:ext>
            </a:extLst>
          </p:cNvPr>
          <p:cNvSpPr txBox="1"/>
          <p:nvPr/>
        </p:nvSpPr>
        <p:spPr>
          <a:xfrm>
            <a:off x="2028705" y="4698645"/>
            <a:ext cx="2580385" cy="200055"/>
          </a:xfrm>
          <a:prstGeom prst="rect">
            <a:avLst/>
          </a:prstGeom>
          <a:noFill/>
        </p:spPr>
        <p:txBody>
          <a:bodyPr wrap="square">
            <a:spAutoFit/>
          </a:bodyPr>
          <a:lstStyle/>
          <a:p>
            <a:r>
              <a:rPr lang="sv-SE" sz="700" dirty="0"/>
              <a:t>12.1 Sjukhusvård i hemmet</a:t>
            </a:r>
          </a:p>
        </p:txBody>
      </p:sp>
      <p:sp>
        <p:nvSpPr>
          <p:cNvPr id="134" name="textruta 133">
            <a:extLst>
              <a:ext uri="{FF2B5EF4-FFF2-40B4-BE49-F238E27FC236}">
                <a16:creationId xmlns:a16="http://schemas.microsoft.com/office/drawing/2014/main" id="{BD9A53E2-2AA1-7F9C-27EF-F03A1C71D220}"/>
              </a:ext>
            </a:extLst>
          </p:cNvPr>
          <p:cNvSpPr txBox="1"/>
          <p:nvPr/>
        </p:nvSpPr>
        <p:spPr>
          <a:xfrm>
            <a:off x="5236345" y="3623281"/>
            <a:ext cx="2156163" cy="200055"/>
          </a:xfrm>
          <a:prstGeom prst="rect">
            <a:avLst/>
          </a:prstGeom>
          <a:noFill/>
        </p:spPr>
        <p:txBody>
          <a:bodyPr wrap="square">
            <a:spAutoFit/>
          </a:bodyPr>
          <a:lstStyle/>
          <a:p>
            <a:r>
              <a:rPr lang="sv-SE" sz="700" dirty="0"/>
              <a:t>12.2 Sjukhusvård i hemmet, fortsättning</a:t>
            </a:r>
          </a:p>
        </p:txBody>
      </p:sp>
      <p:sp>
        <p:nvSpPr>
          <p:cNvPr id="136" name="textruta 135">
            <a:extLst>
              <a:ext uri="{FF2B5EF4-FFF2-40B4-BE49-F238E27FC236}">
                <a16:creationId xmlns:a16="http://schemas.microsoft.com/office/drawing/2014/main" id="{8CDA1E5F-ACA6-3A5C-7592-2F7A84B9F527}"/>
              </a:ext>
            </a:extLst>
          </p:cNvPr>
          <p:cNvSpPr txBox="1"/>
          <p:nvPr/>
        </p:nvSpPr>
        <p:spPr>
          <a:xfrm>
            <a:off x="5663639" y="5561227"/>
            <a:ext cx="2732654" cy="230832"/>
          </a:xfrm>
          <a:prstGeom prst="rect">
            <a:avLst/>
          </a:prstGeom>
          <a:noFill/>
        </p:spPr>
        <p:txBody>
          <a:bodyPr wrap="square">
            <a:spAutoFit/>
          </a:bodyPr>
          <a:lstStyle/>
          <a:p>
            <a:pPr lvl="0" algn="l" defTabSz="914400" rtl="0" eaLnBrk="1" latinLnBrk="0" hangingPunct="1"/>
            <a:r>
              <a:rPr lang="sv-SE" sz="900" kern="1200" dirty="0">
                <a:solidFill>
                  <a:schemeClr val="dk1"/>
                </a:solidFill>
                <a:latin typeface="+mn-lt"/>
                <a:ea typeface="+mn-ea"/>
                <a:cs typeface="+mn-cs"/>
              </a:rPr>
              <a:t>19.1 Riktvärden för ST-läkare i primärvård</a:t>
            </a:r>
          </a:p>
        </p:txBody>
      </p:sp>
      <p:sp>
        <p:nvSpPr>
          <p:cNvPr id="138" name="textruta 137">
            <a:extLst>
              <a:ext uri="{FF2B5EF4-FFF2-40B4-BE49-F238E27FC236}">
                <a16:creationId xmlns:a16="http://schemas.microsoft.com/office/drawing/2014/main" id="{AF1EE5B1-CCF6-B5BA-1563-15F09BCC778E}"/>
              </a:ext>
            </a:extLst>
          </p:cNvPr>
          <p:cNvSpPr txBox="1"/>
          <p:nvPr/>
        </p:nvSpPr>
        <p:spPr>
          <a:xfrm>
            <a:off x="5962889" y="5279541"/>
            <a:ext cx="3288649" cy="230832"/>
          </a:xfrm>
          <a:prstGeom prst="rect">
            <a:avLst/>
          </a:prstGeom>
          <a:noFill/>
        </p:spPr>
        <p:txBody>
          <a:bodyPr wrap="square">
            <a:spAutoFit/>
          </a:bodyPr>
          <a:lstStyle/>
          <a:p>
            <a:r>
              <a:rPr lang="sv-SE" sz="900" dirty="0"/>
              <a:t>20.1 Riktvärden för andra legitimerade professioner</a:t>
            </a:r>
          </a:p>
        </p:txBody>
      </p:sp>
      <p:sp>
        <p:nvSpPr>
          <p:cNvPr id="141" name="textruta 140">
            <a:extLst>
              <a:ext uri="{FF2B5EF4-FFF2-40B4-BE49-F238E27FC236}">
                <a16:creationId xmlns:a16="http://schemas.microsoft.com/office/drawing/2014/main" id="{37CA5327-68D9-B4D1-F8F0-B337D39F01F8}"/>
              </a:ext>
            </a:extLst>
          </p:cNvPr>
          <p:cNvSpPr txBox="1"/>
          <p:nvPr/>
        </p:nvSpPr>
        <p:spPr>
          <a:xfrm>
            <a:off x="8701320" y="3187687"/>
            <a:ext cx="1850473" cy="338554"/>
          </a:xfrm>
          <a:prstGeom prst="rect">
            <a:avLst/>
          </a:prstGeom>
          <a:noFill/>
        </p:spPr>
        <p:txBody>
          <a:bodyPr wrap="square">
            <a:spAutoFit/>
          </a:bodyPr>
          <a:lstStyle/>
          <a:p>
            <a:r>
              <a:rPr lang="sv-SE" sz="800" dirty="0"/>
              <a:t>18.3 Uppföljning/föreskrift sidotjänstgöring ST i primärvård</a:t>
            </a:r>
          </a:p>
        </p:txBody>
      </p:sp>
      <p:sp>
        <p:nvSpPr>
          <p:cNvPr id="22" name="textruta 21">
            <a:extLst>
              <a:ext uri="{FF2B5EF4-FFF2-40B4-BE49-F238E27FC236}">
                <a16:creationId xmlns:a16="http://schemas.microsoft.com/office/drawing/2014/main" id="{60F79EC4-84F9-F5FC-85D8-61CCED6A6A1D}"/>
              </a:ext>
            </a:extLst>
          </p:cNvPr>
          <p:cNvSpPr txBox="1"/>
          <p:nvPr/>
        </p:nvSpPr>
        <p:spPr>
          <a:xfrm>
            <a:off x="1214070" y="1330936"/>
            <a:ext cx="2743023" cy="369332"/>
          </a:xfrm>
          <a:prstGeom prst="rect">
            <a:avLst/>
          </a:prstGeom>
          <a:noFill/>
        </p:spPr>
        <p:txBody>
          <a:bodyPr wrap="square">
            <a:spAutoFit/>
          </a:bodyPr>
          <a:lstStyle>
            <a:defPPr>
              <a:defRPr lang="sv-SE"/>
            </a:defPPr>
            <a:lvl1pPr>
              <a:defRPr sz="1000" kern="0">
                <a:latin typeface="+mj-lt"/>
              </a:defRPr>
            </a:lvl1pPr>
          </a:lstStyle>
          <a:p>
            <a:r>
              <a:rPr lang="sv-SE" sz="900" dirty="0"/>
              <a:t>3.1 Verksamhetsnära stöd för styrning av omställning (nya uppdraget)</a:t>
            </a:r>
          </a:p>
        </p:txBody>
      </p:sp>
      <p:sp>
        <p:nvSpPr>
          <p:cNvPr id="25" name="textruta 24">
            <a:extLst>
              <a:ext uri="{FF2B5EF4-FFF2-40B4-BE49-F238E27FC236}">
                <a16:creationId xmlns:a16="http://schemas.microsoft.com/office/drawing/2014/main" id="{CC57F0F5-E930-601E-84ED-AE6583C98868}"/>
              </a:ext>
            </a:extLst>
          </p:cNvPr>
          <p:cNvSpPr txBox="1"/>
          <p:nvPr/>
        </p:nvSpPr>
        <p:spPr>
          <a:xfrm>
            <a:off x="1217852" y="1050508"/>
            <a:ext cx="2781188" cy="230832"/>
          </a:xfrm>
          <a:prstGeom prst="rect">
            <a:avLst/>
          </a:prstGeom>
          <a:noFill/>
        </p:spPr>
        <p:txBody>
          <a:bodyPr wrap="square">
            <a:spAutoFit/>
          </a:bodyPr>
          <a:lstStyle>
            <a:defPPr>
              <a:defRPr lang="sv-SE"/>
            </a:defPPr>
            <a:lvl1pPr>
              <a:defRPr sz="1000" kern="0">
                <a:latin typeface="+mj-lt"/>
              </a:defRPr>
            </a:lvl1pPr>
          </a:lstStyle>
          <a:p>
            <a:r>
              <a:rPr lang="sv-SE" sz="900" dirty="0"/>
              <a:t>2.1 Utred möjligheter via ekonomistyrning</a:t>
            </a:r>
          </a:p>
        </p:txBody>
      </p:sp>
      <p:sp>
        <p:nvSpPr>
          <p:cNvPr id="44" name="textruta 43">
            <a:extLst>
              <a:ext uri="{FF2B5EF4-FFF2-40B4-BE49-F238E27FC236}">
                <a16:creationId xmlns:a16="http://schemas.microsoft.com/office/drawing/2014/main" id="{B8E96344-BFBA-885E-4955-900E5103B3A5}"/>
              </a:ext>
            </a:extLst>
          </p:cNvPr>
          <p:cNvSpPr txBox="1"/>
          <p:nvPr/>
        </p:nvSpPr>
        <p:spPr>
          <a:xfrm>
            <a:off x="1210885" y="803474"/>
            <a:ext cx="3217829" cy="230832"/>
          </a:xfrm>
          <a:prstGeom prst="rect">
            <a:avLst/>
          </a:prstGeom>
          <a:noFill/>
        </p:spPr>
        <p:txBody>
          <a:bodyPr wrap="square">
            <a:spAutoFit/>
          </a:bodyPr>
          <a:lstStyle>
            <a:defPPr>
              <a:defRPr lang="sv-SE"/>
            </a:defPPr>
            <a:lvl1pPr>
              <a:defRPr sz="1000" kern="0">
                <a:latin typeface="+mj-lt"/>
              </a:defRPr>
            </a:lvl1pPr>
          </a:lstStyle>
          <a:p>
            <a:r>
              <a:rPr lang="sv-SE" sz="900" dirty="0"/>
              <a:t>1.1 Definiera primärvård som nav</a:t>
            </a:r>
          </a:p>
        </p:txBody>
      </p:sp>
      <p:sp>
        <p:nvSpPr>
          <p:cNvPr id="135" name="textruta 134">
            <a:extLst>
              <a:ext uri="{FF2B5EF4-FFF2-40B4-BE49-F238E27FC236}">
                <a16:creationId xmlns:a16="http://schemas.microsoft.com/office/drawing/2014/main" id="{E53ADEBF-BF95-1E5F-4964-95EEEC862CBA}"/>
              </a:ext>
            </a:extLst>
          </p:cNvPr>
          <p:cNvSpPr txBox="1"/>
          <p:nvPr/>
        </p:nvSpPr>
        <p:spPr>
          <a:xfrm>
            <a:off x="1365660" y="3055089"/>
            <a:ext cx="3338146" cy="388696"/>
          </a:xfrm>
          <a:prstGeom prst="rect">
            <a:avLst/>
          </a:prstGeom>
          <a:noFill/>
        </p:spPr>
        <p:txBody>
          <a:bodyPr wrap="square">
            <a:spAutoFit/>
          </a:bodyPr>
          <a:lstStyle>
            <a:defPPr>
              <a:defRPr lang="sv-SE"/>
            </a:defPPr>
            <a:lvl1pPr>
              <a:lnSpc>
                <a:spcPct val="110000"/>
              </a:lnSpc>
              <a:spcBef>
                <a:spcPts val="200"/>
              </a:spcBef>
              <a:spcAft>
                <a:spcPts val="1000"/>
              </a:spcAft>
              <a:buNone/>
              <a:defRPr sz="900">
                <a:solidFill>
                  <a:schemeClr val="dk1"/>
                </a:solidFill>
              </a:defRPr>
            </a:lvl1pPr>
          </a:lstStyle>
          <a:p>
            <a:r>
              <a:rPr lang="sv-SE" dirty="0"/>
              <a:t>6.1 Möjliggöra erfarenhetsutbyte för regional och kommunal vård (konferens)</a:t>
            </a:r>
          </a:p>
        </p:txBody>
      </p:sp>
      <p:sp>
        <p:nvSpPr>
          <p:cNvPr id="144" name="textruta 143">
            <a:extLst>
              <a:ext uri="{FF2B5EF4-FFF2-40B4-BE49-F238E27FC236}">
                <a16:creationId xmlns:a16="http://schemas.microsoft.com/office/drawing/2014/main" id="{600C6536-D488-EAB7-0788-C0B93D146F46}"/>
              </a:ext>
            </a:extLst>
          </p:cNvPr>
          <p:cNvSpPr txBox="1"/>
          <p:nvPr/>
        </p:nvSpPr>
        <p:spPr>
          <a:xfrm>
            <a:off x="1242040" y="3475261"/>
            <a:ext cx="3141889" cy="236347"/>
          </a:xfrm>
          <a:prstGeom prst="rect">
            <a:avLst/>
          </a:prstGeom>
          <a:noFill/>
        </p:spPr>
        <p:txBody>
          <a:bodyPr wrap="square">
            <a:spAutoFit/>
          </a:bodyPr>
          <a:lstStyle>
            <a:defPPr>
              <a:defRPr lang="sv-SE"/>
            </a:defPPr>
            <a:lvl1pPr>
              <a:lnSpc>
                <a:spcPct val="110000"/>
              </a:lnSpc>
              <a:spcBef>
                <a:spcPts val="200"/>
              </a:spcBef>
              <a:spcAft>
                <a:spcPts val="1000"/>
              </a:spcAft>
              <a:buNone/>
              <a:defRPr sz="900">
                <a:solidFill>
                  <a:schemeClr val="dk1"/>
                </a:solidFill>
              </a:defRPr>
            </a:lvl1pPr>
          </a:lstStyle>
          <a:p>
            <a:r>
              <a:rPr lang="sv-SE" dirty="0"/>
              <a:t>8.1 Nationellt nätverk för samordning av omställning</a:t>
            </a:r>
          </a:p>
        </p:txBody>
      </p:sp>
      <p:sp>
        <p:nvSpPr>
          <p:cNvPr id="159" name="textruta 158">
            <a:extLst>
              <a:ext uri="{FF2B5EF4-FFF2-40B4-BE49-F238E27FC236}">
                <a16:creationId xmlns:a16="http://schemas.microsoft.com/office/drawing/2014/main" id="{D9E3D9F3-CF7D-19A6-6549-51E7556BA083}"/>
              </a:ext>
            </a:extLst>
          </p:cNvPr>
          <p:cNvSpPr txBox="1"/>
          <p:nvPr/>
        </p:nvSpPr>
        <p:spPr>
          <a:xfrm>
            <a:off x="1979734" y="4929775"/>
            <a:ext cx="3728625" cy="200055"/>
          </a:xfrm>
          <a:prstGeom prst="rect">
            <a:avLst/>
          </a:prstGeom>
          <a:noFill/>
        </p:spPr>
        <p:txBody>
          <a:bodyPr wrap="square">
            <a:spAutoFit/>
          </a:bodyPr>
          <a:lstStyle>
            <a:defPPr>
              <a:defRPr lang="sv-SE"/>
            </a:defPPr>
            <a:lvl1pPr>
              <a:defRPr sz="900"/>
            </a:lvl1pPr>
          </a:lstStyle>
          <a:p>
            <a:r>
              <a:rPr lang="sv-SE" sz="700" dirty="0"/>
              <a:t>13.1 PV organisering av omhändertagandet av psykisk ohälsa</a:t>
            </a:r>
          </a:p>
        </p:txBody>
      </p:sp>
      <p:sp>
        <p:nvSpPr>
          <p:cNvPr id="161" name="textruta 160">
            <a:extLst>
              <a:ext uri="{FF2B5EF4-FFF2-40B4-BE49-F238E27FC236}">
                <a16:creationId xmlns:a16="http://schemas.microsoft.com/office/drawing/2014/main" id="{0DC30B54-7755-FDA6-13E8-83BE6CB99B2A}"/>
              </a:ext>
            </a:extLst>
          </p:cNvPr>
          <p:cNvSpPr txBox="1"/>
          <p:nvPr/>
        </p:nvSpPr>
        <p:spPr>
          <a:xfrm>
            <a:off x="2190425" y="5208956"/>
            <a:ext cx="3146281" cy="200055"/>
          </a:xfrm>
          <a:prstGeom prst="rect">
            <a:avLst/>
          </a:prstGeom>
          <a:noFill/>
        </p:spPr>
        <p:txBody>
          <a:bodyPr wrap="square">
            <a:spAutoFit/>
          </a:bodyPr>
          <a:lstStyle/>
          <a:p>
            <a:r>
              <a:rPr lang="sv-SE" sz="700" dirty="0"/>
              <a:t>14.1 Utveckla verktyget för PKS till primärvården</a:t>
            </a:r>
          </a:p>
        </p:txBody>
      </p:sp>
      <p:sp>
        <p:nvSpPr>
          <p:cNvPr id="167" name="textruta 166">
            <a:extLst>
              <a:ext uri="{FF2B5EF4-FFF2-40B4-BE49-F238E27FC236}">
                <a16:creationId xmlns:a16="http://schemas.microsoft.com/office/drawing/2014/main" id="{94BBD5F3-6F73-7C22-6AFB-1A23A8A8D2C2}"/>
              </a:ext>
            </a:extLst>
          </p:cNvPr>
          <p:cNvSpPr txBox="1"/>
          <p:nvPr/>
        </p:nvSpPr>
        <p:spPr>
          <a:xfrm>
            <a:off x="5411215" y="5813656"/>
            <a:ext cx="3134446" cy="369332"/>
          </a:xfrm>
          <a:prstGeom prst="rect">
            <a:avLst/>
          </a:prstGeom>
          <a:noFill/>
        </p:spPr>
        <p:txBody>
          <a:bodyPr wrap="square">
            <a:spAutoFit/>
          </a:bodyPr>
          <a:lstStyle>
            <a:defPPr>
              <a:defRPr lang="sv-SE"/>
            </a:defPPr>
            <a:lvl1pPr>
              <a:defRPr sz="900"/>
            </a:lvl1pPr>
          </a:lstStyle>
          <a:p>
            <a:r>
              <a:rPr lang="sv-SE" dirty="0"/>
              <a:t>17.1 Nationell plan för kompetensförsörjning (se över insatser)</a:t>
            </a:r>
          </a:p>
        </p:txBody>
      </p:sp>
      <p:sp>
        <p:nvSpPr>
          <p:cNvPr id="175" name="textruta 174">
            <a:extLst>
              <a:ext uri="{FF2B5EF4-FFF2-40B4-BE49-F238E27FC236}">
                <a16:creationId xmlns:a16="http://schemas.microsoft.com/office/drawing/2014/main" id="{42FB1C9F-66E4-77F0-5720-16EFEAD22B4C}"/>
              </a:ext>
            </a:extLst>
          </p:cNvPr>
          <p:cNvSpPr txBox="1"/>
          <p:nvPr/>
        </p:nvSpPr>
        <p:spPr>
          <a:xfrm>
            <a:off x="6669308" y="4857528"/>
            <a:ext cx="2691144" cy="369332"/>
          </a:xfrm>
          <a:prstGeom prst="rect">
            <a:avLst/>
          </a:prstGeom>
          <a:noFill/>
        </p:spPr>
        <p:txBody>
          <a:bodyPr wrap="square">
            <a:spAutoFit/>
          </a:bodyPr>
          <a:lstStyle/>
          <a:p>
            <a:r>
              <a:rPr lang="sv-SE" sz="900" dirty="0"/>
              <a:t>21.1 Stöd, verktyg, handböcker för effektivt resursutnyttjande</a:t>
            </a:r>
          </a:p>
        </p:txBody>
      </p:sp>
      <p:sp>
        <p:nvSpPr>
          <p:cNvPr id="181" name="textruta 180">
            <a:extLst>
              <a:ext uri="{FF2B5EF4-FFF2-40B4-BE49-F238E27FC236}">
                <a16:creationId xmlns:a16="http://schemas.microsoft.com/office/drawing/2014/main" id="{EDE776E3-79B2-2060-5674-0CAAB03EC4B9}"/>
              </a:ext>
            </a:extLst>
          </p:cNvPr>
          <p:cNvSpPr txBox="1"/>
          <p:nvPr/>
        </p:nvSpPr>
        <p:spPr>
          <a:xfrm>
            <a:off x="9050112" y="5611636"/>
            <a:ext cx="3288649" cy="230832"/>
          </a:xfrm>
          <a:prstGeom prst="rect">
            <a:avLst/>
          </a:prstGeom>
          <a:noFill/>
        </p:spPr>
        <p:txBody>
          <a:bodyPr wrap="square">
            <a:spAutoFit/>
          </a:bodyPr>
          <a:lstStyle>
            <a:defPPr>
              <a:defRPr lang="sv-SE"/>
            </a:defPPr>
            <a:lvl1pPr>
              <a:defRPr sz="900"/>
            </a:lvl1pPr>
          </a:lstStyle>
          <a:p>
            <a:r>
              <a:rPr lang="sv-SE" dirty="0"/>
              <a:t>26.1 Samordnad och förenklad uppföljning och lärande</a:t>
            </a:r>
          </a:p>
        </p:txBody>
      </p:sp>
      <p:sp>
        <p:nvSpPr>
          <p:cNvPr id="41" name="textruta 40">
            <a:extLst>
              <a:ext uri="{FF2B5EF4-FFF2-40B4-BE49-F238E27FC236}">
                <a16:creationId xmlns:a16="http://schemas.microsoft.com/office/drawing/2014/main" id="{12690596-CD91-D2A9-A3B1-5181CECC891E}"/>
              </a:ext>
            </a:extLst>
          </p:cNvPr>
          <p:cNvSpPr txBox="1"/>
          <p:nvPr/>
        </p:nvSpPr>
        <p:spPr>
          <a:xfrm rot="21290430">
            <a:off x="8541126" y="878361"/>
            <a:ext cx="1704379" cy="415498"/>
          </a:xfrm>
          <a:prstGeom prst="rect">
            <a:avLst/>
          </a:prstGeom>
          <a:noFill/>
        </p:spPr>
        <p:txBody>
          <a:bodyPr wrap="square">
            <a:spAutoFit/>
          </a:bodyPr>
          <a:lstStyle/>
          <a:p>
            <a:r>
              <a:rPr lang="sv-SE" sz="700" i="1" kern="0" dirty="0">
                <a:latin typeface="+mj-lt"/>
              </a:rPr>
              <a:t>Stödjer regioners och kommuners ledning och styrning att primärvården är navet</a:t>
            </a:r>
          </a:p>
        </p:txBody>
      </p:sp>
      <p:sp>
        <p:nvSpPr>
          <p:cNvPr id="51" name="textruta 50">
            <a:extLst>
              <a:ext uri="{FF2B5EF4-FFF2-40B4-BE49-F238E27FC236}">
                <a16:creationId xmlns:a16="http://schemas.microsoft.com/office/drawing/2014/main" id="{A546B292-7377-EB86-43DA-387FBBB10A28}"/>
              </a:ext>
            </a:extLst>
          </p:cNvPr>
          <p:cNvSpPr txBox="1"/>
          <p:nvPr/>
        </p:nvSpPr>
        <p:spPr>
          <a:xfrm rot="20589895">
            <a:off x="8606075" y="1480990"/>
            <a:ext cx="1889956" cy="415498"/>
          </a:xfrm>
          <a:prstGeom prst="rect">
            <a:avLst/>
          </a:prstGeom>
          <a:noFill/>
        </p:spPr>
        <p:txBody>
          <a:bodyPr wrap="square">
            <a:spAutoFit/>
          </a:bodyPr>
          <a:lstStyle/>
          <a:p>
            <a:pPr>
              <a:buNone/>
            </a:pPr>
            <a:r>
              <a:rPr lang="sv-SE" sz="700" i="1" kern="0" dirty="0">
                <a:latin typeface="+mj-lt"/>
              </a:rPr>
              <a:t>Råder en välfungerande samordning mellan de aktörer som berörs av omställningen till God och nära vård </a:t>
            </a:r>
          </a:p>
        </p:txBody>
      </p:sp>
      <p:sp>
        <p:nvSpPr>
          <p:cNvPr id="129" name="textruta 128">
            <a:extLst>
              <a:ext uri="{FF2B5EF4-FFF2-40B4-BE49-F238E27FC236}">
                <a16:creationId xmlns:a16="http://schemas.microsoft.com/office/drawing/2014/main" id="{1941927D-203C-A2F0-23E6-671F23362820}"/>
              </a:ext>
            </a:extLst>
          </p:cNvPr>
          <p:cNvSpPr txBox="1"/>
          <p:nvPr/>
        </p:nvSpPr>
        <p:spPr>
          <a:xfrm rot="19963669">
            <a:off x="9009492" y="1830793"/>
            <a:ext cx="1639532" cy="523220"/>
          </a:xfrm>
          <a:prstGeom prst="rect">
            <a:avLst/>
          </a:prstGeom>
          <a:noFill/>
        </p:spPr>
        <p:txBody>
          <a:bodyPr wrap="square">
            <a:spAutoFit/>
          </a:bodyPr>
          <a:lstStyle/>
          <a:p>
            <a:r>
              <a:rPr lang="sv-SE" sz="700" i="1" kern="0" dirty="0">
                <a:latin typeface="+mj-lt"/>
              </a:rPr>
              <a:t>Har de individer som behöver det en fast kontakt, en sömlös vård och rätt information i rätt tid genom hela vårdkedjan</a:t>
            </a:r>
          </a:p>
        </p:txBody>
      </p:sp>
      <p:sp>
        <p:nvSpPr>
          <p:cNvPr id="132" name="textruta 131">
            <a:extLst>
              <a:ext uri="{FF2B5EF4-FFF2-40B4-BE49-F238E27FC236}">
                <a16:creationId xmlns:a16="http://schemas.microsoft.com/office/drawing/2014/main" id="{CDDDC0DB-ECFF-13F7-9B10-5A1921C4094F}"/>
              </a:ext>
            </a:extLst>
          </p:cNvPr>
          <p:cNvSpPr txBox="1"/>
          <p:nvPr/>
        </p:nvSpPr>
        <p:spPr>
          <a:xfrm rot="18764564">
            <a:off x="10041226" y="1977973"/>
            <a:ext cx="1245640" cy="415498"/>
          </a:xfrm>
          <a:prstGeom prst="rect">
            <a:avLst/>
          </a:prstGeom>
          <a:noFill/>
        </p:spPr>
        <p:txBody>
          <a:bodyPr wrap="square">
            <a:spAutoFit/>
          </a:bodyPr>
          <a:lstStyle/>
          <a:p>
            <a:r>
              <a:rPr lang="sv-SE" sz="700" i="1" kern="0" dirty="0">
                <a:latin typeface="+mj-lt"/>
              </a:rPr>
              <a:t>Möter individen rätt kompetens, i rätt tid och på rätt vårdnivå</a:t>
            </a:r>
          </a:p>
        </p:txBody>
      </p:sp>
      <p:sp>
        <p:nvSpPr>
          <p:cNvPr id="142" name="textruta 141">
            <a:extLst>
              <a:ext uri="{FF2B5EF4-FFF2-40B4-BE49-F238E27FC236}">
                <a16:creationId xmlns:a16="http://schemas.microsoft.com/office/drawing/2014/main" id="{0F8F9559-189B-2E16-B817-35CA4C14B939}"/>
              </a:ext>
            </a:extLst>
          </p:cNvPr>
          <p:cNvSpPr txBox="1"/>
          <p:nvPr/>
        </p:nvSpPr>
        <p:spPr>
          <a:xfrm rot="17113189">
            <a:off x="11113643" y="1864169"/>
            <a:ext cx="1057659" cy="846386"/>
          </a:xfrm>
          <a:prstGeom prst="rect">
            <a:avLst/>
          </a:prstGeom>
          <a:noFill/>
        </p:spPr>
        <p:txBody>
          <a:bodyPr wrap="square">
            <a:spAutoFit/>
          </a:bodyPr>
          <a:lstStyle/>
          <a:p>
            <a:r>
              <a:rPr lang="sv-SE" sz="700" i="1" kern="0" dirty="0">
                <a:latin typeface="+mj-lt"/>
              </a:rPr>
              <a:t>Sker en ändamålsenlig uppföljning av omställningen för att se till att utvecklingen går i riktning mot målet</a:t>
            </a:r>
          </a:p>
        </p:txBody>
      </p:sp>
      <p:sp>
        <p:nvSpPr>
          <p:cNvPr id="162" name="textruta 161">
            <a:extLst>
              <a:ext uri="{FF2B5EF4-FFF2-40B4-BE49-F238E27FC236}">
                <a16:creationId xmlns:a16="http://schemas.microsoft.com/office/drawing/2014/main" id="{C579DD53-3662-9A63-9A14-E965D7786BF1}"/>
              </a:ext>
            </a:extLst>
          </p:cNvPr>
          <p:cNvSpPr txBox="1"/>
          <p:nvPr/>
        </p:nvSpPr>
        <p:spPr>
          <a:xfrm>
            <a:off x="10268194" y="820997"/>
            <a:ext cx="1973664" cy="369332"/>
          </a:xfrm>
          <a:prstGeom prst="rect">
            <a:avLst/>
          </a:prstGeom>
          <a:noFill/>
        </p:spPr>
        <p:txBody>
          <a:bodyPr wrap="square">
            <a:spAutoFit/>
          </a:bodyPr>
          <a:lstStyle/>
          <a:p>
            <a:pPr algn="ctr"/>
            <a:r>
              <a:rPr lang="sv-SE" sz="900" b="1" cap="none" spc="0" dirty="0">
                <a:ln w="0"/>
                <a:solidFill>
                  <a:schemeClr val="bg1"/>
                </a:solidFill>
                <a:effectLst>
                  <a:outerShdw blurRad="38100" dist="19050" dir="2700000" algn="tl" rotWithShape="0">
                    <a:schemeClr val="dk1">
                      <a:alpha val="40000"/>
                    </a:schemeClr>
                  </a:outerShdw>
                </a:effectLst>
              </a:rPr>
              <a:t>2036 är </a:t>
            </a:r>
          </a:p>
          <a:p>
            <a:pPr algn="ctr"/>
            <a:r>
              <a:rPr lang="sv-SE" sz="900" b="1" cap="none" spc="0" dirty="0">
                <a:ln w="0"/>
                <a:solidFill>
                  <a:schemeClr val="bg1"/>
                </a:solidFill>
                <a:effectLst>
                  <a:outerShdw blurRad="38100" dist="19050" dir="2700000" algn="tl" rotWithShape="0">
                    <a:schemeClr val="dk1">
                      <a:alpha val="40000"/>
                    </a:schemeClr>
                  </a:outerShdw>
                </a:effectLst>
              </a:rPr>
              <a:t>primärvården nav</a:t>
            </a:r>
          </a:p>
        </p:txBody>
      </p:sp>
      <p:sp>
        <p:nvSpPr>
          <p:cNvPr id="170" name="textruta 169">
            <a:extLst>
              <a:ext uri="{FF2B5EF4-FFF2-40B4-BE49-F238E27FC236}">
                <a16:creationId xmlns:a16="http://schemas.microsoft.com/office/drawing/2014/main" id="{D63C2658-E8EC-72EA-1926-521543FCB195}"/>
              </a:ext>
            </a:extLst>
          </p:cNvPr>
          <p:cNvSpPr txBox="1"/>
          <p:nvPr/>
        </p:nvSpPr>
        <p:spPr>
          <a:xfrm>
            <a:off x="6456921" y="1359899"/>
            <a:ext cx="1405759" cy="338554"/>
          </a:xfrm>
          <a:prstGeom prst="rect">
            <a:avLst/>
          </a:prstGeom>
          <a:noFill/>
        </p:spPr>
        <p:txBody>
          <a:bodyPr wrap="square" rtlCol="0">
            <a:spAutoFit/>
          </a:bodyPr>
          <a:lstStyle/>
          <a:p>
            <a:pPr lvl="0">
              <a:defRPr/>
            </a:pPr>
            <a:r>
              <a:rPr lang="sv-SE" sz="800" dirty="0">
                <a:solidFill>
                  <a:schemeClr val="dk1"/>
                </a:solidFill>
              </a:rPr>
              <a:t>5.3 Metodstöd, sprida kunskap</a:t>
            </a:r>
          </a:p>
        </p:txBody>
      </p:sp>
      <p:sp>
        <p:nvSpPr>
          <p:cNvPr id="131" name="textruta 130">
            <a:extLst>
              <a:ext uri="{FF2B5EF4-FFF2-40B4-BE49-F238E27FC236}">
                <a16:creationId xmlns:a16="http://schemas.microsoft.com/office/drawing/2014/main" id="{A80B9543-456B-4BAD-F9DA-E269DB2EDAE2}"/>
              </a:ext>
            </a:extLst>
          </p:cNvPr>
          <p:cNvSpPr txBox="1"/>
          <p:nvPr/>
        </p:nvSpPr>
        <p:spPr>
          <a:xfrm>
            <a:off x="4616871" y="985309"/>
            <a:ext cx="1834073" cy="338554"/>
          </a:xfrm>
          <a:prstGeom prst="rect">
            <a:avLst/>
          </a:prstGeom>
          <a:noFill/>
        </p:spPr>
        <p:txBody>
          <a:bodyPr wrap="square">
            <a:spAutoFit/>
          </a:bodyPr>
          <a:lstStyle>
            <a:defPPr>
              <a:defRPr lang="sv-SE"/>
            </a:defPPr>
            <a:lvl1pPr>
              <a:defRPr sz="1000" kern="0">
                <a:latin typeface="+mj-lt"/>
              </a:defRPr>
            </a:lvl1pPr>
          </a:lstStyle>
          <a:p>
            <a:r>
              <a:rPr lang="sv-SE" sz="800" dirty="0"/>
              <a:t>2.2 Genomför och implementera stöd för ekonomistyrning</a:t>
            </a:r>
          </a:p>
        </p:txBody>
      </p:sp>
      <p:sp>
        <p:nvSpPr>
          <p:cNvPr id="137" name="textruta 136">
            <a:extLst>
              <a:ext uri="{FF2B5EF4-FFF2-40B4-BE49-F238E27FC236}">
                <a16:creationId xmlns:a16="http://schemas.microsoft.com/office/drawing/2014/main" id="{75989D65-32AF-1394-3ECC-F3741D3D29BA}"/>
              </a:ext>
            </a:extLst>
          </p:cNvPr>
          <p:cNvSpPr txBox="1"/>
          <p:nvPr/>
        </p:nvSpPr>
        <p:spPr>
          <a:xfrm>
            <a:off x="4624058" y="776328"/>
            <a:ext cx="2009823" cy="215444"/>
          </a:xfrm>
          <a:prstGeom prst="rect">
            <a:avLst/>
          </a:prstGeom>
          <a:noFill/>
        </p:spPr>
        <p:txBody>
          <a:bodyPr wrap="square">
            <a:spAutoFit/>
          </a:bodyPr>
          <a:lstStyle/>
          <a:p>
            <a:r>
              <a:rPr lang="sv-SE" sz="800" kern="0" dirty="0">
                <a:latin typeface="+mj-lt"/>
              </a:rPr>
              <a:t>1.2 Sprid kunskap och definitioner</a:t>
            </a:r>
          </a:p>
        </p:txBody>
      </p:sp>
      <p:sp>
        <p:nvSpPr>
          <p:cNvPr id="151" name="textruta 150">
            <a:extLst>
              <a:ext uri="{FF2B5EF4-FFF2-40B4-BE49-F238E27FC236}">
                <a16:creationId xmlns:a16="http://schemas.microsoft.com/office/drawing/2014/main" id="{A3EA5D9B-2604-32C5-3B66-A988C7F6B0A6}"/>
              </a:ext>
            </a:extLst>
          </p:cNvPr>
          <p:cNvSpPr txBox="1"/>
          <p:nvPr/>
        </p:nvSpPr>
        <p:spPr>
          <a:xfrm>
            <a:off x="6508761" y="902664"/>
            <a:ext cx="1254608" cy="338554"/>
          </a:xfrm>
          <a:prstGeom prst="rect">
            <a:avLst/>
          </a:prstGeom>
          <a:noFill/>
        </p:spPr>
        <p:txBody>
          <a:bodyPr wrap="square">
            <a:spAutoFit/>
          </a:bodyPr>
          <a:lstStyle/>
          <a:p>
            <a:r>
              <a:rPr lang="sv-SE" sz="800" dirty="0"/>
              <a:t>3.3 Verksamhetsnära stöd</a:t>
            </a:r>
          </a:p>
        </p:txBody>
      </p:sp>
      <p:sp>
        <p:nvSpPr>
          <p:cNvPr id="158" name="textruta 157">
            <a:extLst>
              <a:ext uri="{FF2B5EF4-FFF2-40B4-BE49-F238E27FC236}">
                <a16:creationId xmlns:a16="http://schemas.microsoft.com/office/drawing/2014/main" id="{8C070F14-89C8-0C6D-61D2-4339E109BFBF}"/>
              </a:ext>
            </a:extLst>
          </p:cNvPr>
          <p:cNvSpPr txBox="1"/>
          <p:nvPr/>
        </p:nvSpPr>
        <p:spPr>
          <a:xfrm>
            <a:off x="5163978" y="2254271"/>
            <a:ext cx="1538318" cy="220381"/>
          </a:xfrm>
          <a:prstGeom prst="rect">
            <a:avLst/>
          </a:prstGeom>
          <a:noFill/>
        </p:spPr>
        <p:txBody>
          <a:bodyPr wrap="square">
            <a:spAutoFit/>
          </a:bodyPr>
          <a:lstStyle>
            <a:defPPr>
              <a:defRPr lang="sv-SE"/>
            </a:defPPr>
            <a:lvl1pPr>
              <a:lnSpc>
                <a:spcPct val="110000"/>
              </a:lnSpc>
              <a:spcBef>
                <a:spcPts val="200"/>
              </a:spcBef>
              <a:spcAft>
                <a:spcPts val="1000"/>
              </a:spcAft>
              <a:buNone/>
              <a:defRPr sz="900">
                <a:solidFill>
                  <a:schemeClr val="dk1"/>
                </a:solidFill>
              </a:defRPr>
            </a:lvl1pPr>
          </a:lstStyle>
          <a:p>
            <a:r>
              <a:rPr lang="sv-SE" sz="800" dirty="0"/>
              <a:t>6.2 Återkommande träffar</a:t>
            </a:r>
          </a:p>
        </p:txBody>
      </p:sp>
      <p:sp>
        <p:nvSpPr>
          <p:cNvPr id="178" name="textruta 177">
            <a:extLst>
              <a:ext uri="{FF2B5EF4-FFF2-40B4-BE49-F238E27FC236}">
                <a16:creationId xmlns:a16="http://schemas.microsoft.com/office/drawing/2014/main" id="{80A4B64D-C3E5-5A38-CFDF-8DB24E2D6F26}"/>
              </a:ext>
            </a:extLst>
          </p:cNvPr>
          <p:cNvSpPr txBox="1"/>
          <p:nvPr/>
        </p:nvSpPr>
        <p:spPr>
          <a:xfrm>
            <a:off x="4763421" y="2911175"/>
            <a:ext cx="1525478" cy="338554"/>
          </a:xfrm>
          <a:prstGeom prst="rect">
            <a:avLst/>
          </a:prstGeom>
          <a:noFill/>
        </p:spPr>
        <p:txBody>
          <a:bodyPr wrap="square">
            <a:spAutoFit/>
          </a:bodyPr>
          <a:lstStyle/>
          <a:p>
            <a:r>
              <a:rPr lang="sv-SE" sz="800" dirty="0"/>
              <a:t>8.2 Initiera gemensamma arbeten </a:t>
            </a:r>
          </a:p>
        </p:txBody>
      </p:sp>
      <p:sp>
        <p:nvSpPr>
          <p:cNvPr id="213" name="textruta 212">
            <a:extLst>
              <a:ext uri="{FF2B5EF4-FFF2-40B4-BE49-F238E27FC236}">
                <a16:creationId xmlns:a16="http://schemas.microsoft.com/office/drawing/2014/main" id="{298F0618-5764-F208-D70A-662CF628D5E6}"/>
              </a:ext>
            </a:extLst>
          </p:cNvPr>
          <p:cNvSpPr txBox="1"/>
          <p:nvPr/>
        </p:nvSpPr>
        <p:spPr>
          <a:xfrm>
            <a:off x="2494634" y="5764503"/>
            <a:ext cx="2622778" cy="200055"/>
          </a:xfrm>
          <a:prstGeom prst="rect">
            <a:avLst/>
          </a:prstGeom>
          <a:noFill/>
        </p:spPr>
        <p:txBody>
          <a:bodyPr wrap="square">
            <a:spAutoFit/>
          </a:bodyPr>
          <a:lstStyle/>
          <a:p>
            <a:pPr algn="r"/>
            <a:r>
              <a:rPr lang="sv-SE" sz="700" dirty="0"/>
              <a:t>16.1 Nationellt hälsoprogram barn och unga</a:t>
            </a:r>
          </a:p>
        </p:txBody>
      </p:sp>
      <p:sp>
        <p:nvSpPr>
          <p:cNvPr id="216" name="textruta 215">
            <a:extLst>
              <a:ext uri="{FF2B5EF4-FFF2-40B4-BE49-F238E27FC236}">
                <a16:creationId xmlns:a16="http://schemas.microsoft.com/office/drawing/2014/main" id="{FD113B91-F3EA-9C1D-00CD-C6EB51BA6C93}"/>
              </a:ext>
            </a:extLst>
          </p:cNvPr>
          <p:cNvSpPr txBox="1"/>
          <p:nvPr/>
        </p:nvSpPr>
        <p:spPr>
          <a:xfrm>
            <a:off x="7722558" y="4232251"/>
            <a:ext cx="1850473" cy="338554"/>
          </a:xfrm>
          <a:prstGeom prst="rect">
            <a:avLst/>
          </a:prstGeom>
          <a:noFill/>
        </p:spPr>
        <p:txBody>
          <a:bodyPr wrap="square">
            <a:spAutoFit/>
          </a:bodyPr>
          <a:lstStyle/>
          <a:p>
            <a:r>
              <a:rPr lang="sv-SE" sz="800" dirty="0"/>
              <a:t>18.2 Sprida kunskap läkares ST-tjänstgöring i primärvård</a:t>
            </a:r>
          </a:p>
        </p:txBody>
      </p:sp>
      <p:sp>
        <p:nvSpPr>
          <p:cNvPr id="217" name="textruta 216">
            <a:extLst>
              <a:ext uri="{FF2B5EF4-FFF2-40B4-BE49-F238E27FC236}">
                <a16:creationId xmlns:a16="http://schemas.microsoft.com/office/drawing/2014/main" id="{67F4C9AD-D9D7-3989-FFAA-88ABCFFD635E}"/>
              </a:ext>
            </a:extLst>
          </p:cNvPr>
          <p:cNvSpPr txBox="1"/>
          <p:nvPr/>
        </p:nvSpPr>
        <p:spPr>
          <a:xfrm>
            <a:off x="7752715" y="3921586"/>
            <a:ext cx="2348337" cy="338554"/>
          </a:xfrm>
          <a:prstGeom prst="rect">
            <a:avLst/>
          </a:prstGeom>
          <a:noFill/>
        </p:spPr>
        <p:txBody>
          <a:bodyPr wrap="square">
            <a:spAutoFit/>
          </a:bodyPr>
          <a:lstStyle/>
          <a:p>
            <a:r>
              <a:rPr lang="sv-SE" sz="800" dirty="0"/>
              <a:t>17.2 Hållbar arbetsmiljö, tydliggör roller och ansvar, kompetensförsörjning</a:t>
            </a:r>
          </a:p>
        </p:txBody>
      </p:sp>
      <p:sp>
        <p:nvSpPr>
          <p:cNvPr id="218" name="textruta 217">
            <a:extLst>
              <a:ext uri="{FF2B5EF4-FFF2-40B4-BE49-F238E27FC236}">
                <a16:creationId xmlns:a16="http://schemas.microsoft.com/office/drawing/2014/main" id="{C8B0879B-E125-B7EE-472A-1DBAD5279026}"/>
              </a:ext>
            </a:extLst>
          </p:cNvPr>
          <p:cNvSpPr txBox="1"/>
          <p:nvPr/>
        </p:nvSpPr>
        <p:spPr>
          <a:xfrm>
            <a:off x="8090622" y="3678198"/>
            <a:ext cx="2042612" cy="338554"/>
          </a:xfrm>
          <a:prstGeom prst="rect">
            <a:avLst/>
          </a:prstGeom>
          <a:noFill/>
        </p:spPr>
        <p:txBody>
          <a:bodyPr wrap="square">
            <a:spAutoFit/>
          </a:bodyPr>
          <a:lstStyle/>
          <a:p>
            <a:pPr lvl="0" algn="l" defTabSz="914400" rtl="0" eaLnBrk="1" latinLnBrk="0" hangingPunct="1"/>
            <a:r>
              <a:rPr lang="sv-SE" sz="800" kern="1200" dirty="0">
                <a:solidFill>
                  <a:schemeClr val="dk1"/>
                </a:solidFill>
                <a:latin typeface="+mn-lt"/>
                <a:ea typeface="+mn-ea"/>
                <a:cs typeface="+mn-cs"/>
              </a:rPr>
              <a:t>19.2 Planering och dimensionering - riktvärden</a:t>
            </a:r>
          </a:p>
        </p:txBody>
      </p:sp>
      <p:sp>
        <p:nvSpPr>
          <p:cNvPr id="179" name="textruta 178">
            <a:extLst>
              <a:ext uri="{FF2B5EF4-FFF2-40B4-BE49-F238E27FC236}">
                <a16:creationId xmlns:a16="http://schemas.microsoft.com/office/drawing/2014/main" id="{EA2F6246-8E98-A893-E844-43216402390D}"/>
              </a:ext>
            </a:extLst>
          </p:cNvPr>
          <p:cNvSpPr txBox="1"/>
          <p:nvPr/>
        </p:nvSpPr>
        <p:spPr>
          <a:xfrm>
            <a:off x="9316921" y="5147590"/>
            <a:ext cx="2802101" cy="507831"/>
          </a:xfrm>
          <a:prstGeom prst="rect">
            <a:avLst/>
          </a:prstGeom>
          <a:noFill/>
        </p:spPr>
        <p:txBody>
          <a:bodyPr wrap="square">
            <a:spAutoFit/>
          </a:bodyPr>
          <a:lstStyle/>
          <a:p>
            <a:r>
              <a:rPr lang="sv-SE" sz="900" dirty="0"/>
              <a:t>27.1 Årlig uppföljning av resultat genom kvant. och kval. data samt kartläggning av befintlig uppföljning av omställningen</a:t>
            </a:r>
          </a:p>
        </p:txBody>
      </p:sp>
      <p:sp>
        <p:nvSpPr>
          <p:cNvPr id="182" name="textruta 181">
            <a:extLst>
              <a:ext uri="{FF2B5EF4-FFF2-40B4-BE49-F238E27FC236}">
                <a16:creationId xmlns:a16="http://schemas.microsoft.com/office/drawing/2014/main" id="{940FEA8C-6B90-F4DC-6AB6-E7E5EF740F74}"/>
              </a:ext>
            </a:extLst>
          </p:cNvPr>
          <p:cNvSpPr txBox="1"/>
          <p:nvPr/>
        </p:nvSpPr>
        <p:spPr>
          <a:xfrm>
            <a:off x="10427340" y="3698594"/>
            <a:ext cx="1456853" cy="215444"/>
          </a:xfrm>
          <a:prstGeom prst="rect">
            <a:avLst/>
          </a:prstGeom>
          <a:noFill/>
        </p:spPr>
        <p:txBody>
          <a:bodyPr wrap="square">
            <a:spAutoFit/>
          </a:bodyPr>
          <a:lstStyle/>
          <a:p>
            <a:r>
              <a:rPr lang="sv-SE" sz="800" dirty="0"/>
              <a:t>27.2 Slutredovisning</a:t>
            </a:r>
          </a:p>
        </p:txBody>
      </p:sp>
      <p:sp>
        <p:nvSpPr>
          <p:cNvPr id="186" name="textruta 185">
            <a:extLst>
              <a:ext uri="{FF2B5EF4-FFF2-40B4-BE49-F238E27FC236}">
                <a16:creationId xmlns:a16="http://schemas.microsoft.com/office/drawing/2014/main" id="{22D7D144-F173-8039-0FD6-1EE354FC3F91}"/>
              </a:ext>
            </a:extLst>
          </p:cNvPr>
          <p:cNvSpPr txBox="1"/>
          <p:nvPr/>
        </p:nvSpPr>
        <p:spPr>
          <a:xfrm>
            <a:off x="9536663" y="4820231"/>
            <a:ext cx="2692658" cy="369332"/>
          </a:xfrm>
          <a:prstGeom prst="rect">
            <a:avLst/>
          </a:prstGeom>
          <a:noFill/>
        </p:spPr>
        <p:txBody>
          <a:bodyPr wrap="square">
            <a:spAutoFit/>
          </a:bodyPr>
          <a:lstStyle/>
          <a:p>
            <a:r>
              <a:rPr lang="sv-SE" sz="900" dirty="0"/>
              <a:t>28.1 Utveckla och stärka uppföljningen,</a:t>
            </a:r>
          </a:p>
          <a:p>
            <a:r>
              <a:rPr lang="sv-SE" sz="900" dirty="0"/>
              <a:t> medel primärvården</a:t>
            </a:r>
          </a:p>
        </p:txBody>
      </p:sp>
      <p:sp>
        <p:nvSpPr>
          <p:cNvPr id="194" name="textruta 193">
            <a:extLst>
              <a:ext uri="{FF2B5EF4-FFF2-40B4-BE49-F238E27FC236}">
                <a16:creationId xmlns:a16="http://schemas.microsoft.com/office/drawing/2014/main" id="{DF4E6E87-19CE-5A8C-89E3-BBE93E3F4A89}"/>
              </a:ext>
            </a:extLst>
          </p:cNvPr>
          <p:cNvSpPr txBox="1"/>
          <p:nvPr/>
        </p:nvSpPr>
        <p:spPr>
          <a:xfrm>
            <a:off x="9664622" y="4606310"/>
            <a:ext cx="3154454" cy="230832"/>
          </a:xfrm>
          <a:prstGeom prst="rect">
            <a:avLst/>
          </a:prstGeom>
          <a:noFill/>
        </p:spPr>
        <p:txBody>
          <a:bodyPr wrap="square">
            <a:spAutoFit/>
          </a:bodyPr>
          <a:lstStyle/>
          <a:p>
            <a:r>
              <a:rPr lang="sv-SE" sz="900" dirty="0"/>
              <a:t>29.1 Förvalta indikatorer för att mäta resultat</a:t>
            </a:r>
          </a:p>
        </p:txBody>
      </p:sp>
      <p:sp>
        <p:nvSpPr>
          <p:cNvPr id="203" name="textruta 202">
            <a:extLst>
              <a:ext uri="{FF2B5EF4-FFF2-40B4-BE49-F238E27FC236}">
                <a16:creationId xmlns:a16="http://schemas.microsoft.com/office/drawing/2014/main" id="{5148029E-4D9F-56FA-C49E-7B1CD96042CC}"/>
              </a:ext>
            </a:extLst>
          </p:cNvPr>
          <p:cNvSpPr txBox="1"/>
          <p:nvPr/>
        </p:nvSpPr>
        <p:spPr>
          <a:xfrm>
            <a:off x="8707737" y="6224374"/>
            <a:ext cx="3531934" cy="230832"/>
          </a:xfrm>
          <a:prstGeom prst="rect">
            <a:avLst/>
          </a:prstGeom>
          <a:noFill/>
        </p:spPr>
        <p:txBody>
          <a:bodyPr wrap="square">
            <a:spAutoFit/>
          </a:bodyPr>
          <a:lstStyle/>
          <a:p>
            <a:r>
              <a:rPr lang="sv-SE" sz="900" dirty="0"/>
              <a:t>22.1 Behovs- och efterfrågan-analys kring stöd i uppföljning</a:t>
            </a:r>
          </a:p>
        </p:txBody>
      </p:sp>
      <p:sp>
        <p:nvSpPr>
          <p:cNvPr id="205" name="textruta 204">
            <a:extLst>
              <a:ext uri="{FF2B5EF4-FFF2-40B4-BE49-F238E27FC236}">
                <a16:creationId xmlns:a16="http://schemas.microsoft.com/office/drawing/2014/main" id="{6697CCA4-1964-DDBF-68E0-9E57DFB125DA}"/>
              </a:ext>
            </a:extLst>
          </p:cNvPr>
          <p:cNvSpPr txBox="1"/>
          <p:nvPr/>
        </p:nvSpPr>
        <p:spPr>
          <a:xfrm>
            <a:off x="9919150" y="4256139"/>
            <a:ext cx="3019011" cy="338554"/>
          </a:xfrm>
          <a:prstGeom prst="rect">
            <a:avLst/>
          </a:prstGeom>
          <a:noFill/>
        </p:spPr>
        <p:txBody>
          <a:bodyPr wrap="square">
            <a:spAutoFit/>
          </a:bodyPr>
          <a:lstStyle/>
          <a:p>
            <a:r>
              <a:rPr lang="sv-SE" sz="800" dirty="0"/>
              <a:t>22.2 Utveckla metodstöd, coacha/stödja</a:t>
            </a:r>
          </a:p>
          <a:p>
            <a:r>
              <a:rPr lang="sv-SE" sz="800" dirty="0"/>
              <a:t>/kvalitetssäkra</a:t>
            </a:r>
          </a:p>
        </p:txBody>
      </p:sp>
      <p:sp>
        <p:nvSpPr>
          <p:cNvPr id="208" name="textruta 207">
            <a:extLst>
              <a:ext uri="{FF2B5EF4-FFF2-40B4-BE49-F238E27FC236}">
                <a16:creationId xmlns:a16="http://schemas.microsoft.com/office/drawing/2014/main" id="{CB69FB9B-A15B-B522-54A1-70425EBFD194}"/>
              </a:ext>
            </a:extLst>
          </p:cNvPr>
          <p:cNvSpPr txBox="1"/>
          <p:nvPr/>
        </p:nvSpPr>
        <p:spPr>
          <a:xfrm>
            <a:off x="10541276" y="3133266"/>
            <a:ext cx="1475386" cy="461665"/>
          </a:xfrm>
          <a:prstGeom prst="rect">
            <a:avLst/>
          </a:prstGeom>
          <a:noFill/>
        </p:spPr>
        <p:txBody>
          <a:bodyPr wrap="square">
            <a:spAutoFit/>
          </a:bodyPr>
          <a:lstStyle/>
          <a:p>
            <a:r>
              <a:rPr lang="sv-SE" sz="800" dirty="0"/>
              <a:t>22.3 Riktade analysstöd utifrån efterfrågan och behov</a:t>
            </a:r>
          </a:p>
        </p:txBody>
      </p:sp>
      <p:sp>
        <p:nvSpPr>
          <p:cNvPr id="223" name="textruta 222">
            <a:extLst>
              <a:ext uri="{FF2B5EF4-FFF2-40B4-BE49-F238E27FC236}">
                <a16:creationId xmlns:a16="http://schemas.microsoft.com/office/drawing/2014/main" id="{97F88D8E-184E-169F-1D38-DD59A1714D95}"/>
              </a:ext>
            </a:extLst>
          </p:cNvPr>
          <p:cNvSpPr txBox="1"/>
          <p:nvPr/>
        </p:nvSpPr>
        <p:spPr>
          <a:xfrm>
            <a:off x="8799057" y="6063140"/>
            <a:ext cx="2868871" cy="230832"/>
          </a:xfrm>
          <a:prstGeom prst="rect">
            <a:avLst/>
          </a:prstGeom>
          <a:noFill/>
        </p:spPr>
        <p:txBody>
          <a:bodyPr wrap="square">
            <a:spAutoFit/>
          </a:bodyPr>
          <a:lstStyle/>
          <a:p>
            <a:r>
              <a:rPr lang="sv-SE" sz="900" dirty="0"/>
              <a:t>23.1 Utredning datadriven utveckling</a:t>
            </a:r>
          </a:p>
        </p:txBody>
      </p:sp>
      <p:sp>
        <p:nvSpPr>
          <p:cNvPr id="225" name="textruta 224">
            <a:extLst>
              <a:ext uri="{FF2B5EF4-FFF2-40B4-BE49-F238E27FC236}">
                <a16:creationId xmlns:a16="http://schemas.microsoft.com/office/drawing/2014/main" id="{D64149A2-C508-B2FA-A8D9-E317AA8D9742}"/>
              </a:ext>
            </a:extLst>
          </p:cNvPr>
          <p:cNvSpPr txBox="1"/>
          <p:nvPr/>
        </p:nvSpPr>
        <p:spPr>
          <a:xfrm>
            <a:off x="10069683" y="4089431"/>
            <a:ext cx="1139753" cy="215444"/>
          </a:xfrm>
          <a:prstGeom prst="rect">
            <a:avLst/>
          </a:prstGeom>
          <a:noFill/>
        </p:spPr>
        <p:txBody>
          <a:bodyPr wrap="square">
            <a:spAutoFit/>
          </a:bodyPr>
          <a:lstStyle/>
          <a:p>
            <a:r>
              <a:rPr lang="sv-SE" sz="800" dirty="0"/>
              <a:t>23.2 Best </a:t>
            </a:r>
            <a:r>
              <a:rPr lang="sv-SE" sz="800" dirty="0" err="1"/>
              <a:t>practice</a:t>
            </a:r>
            <a:endParaRPr lang="sv-SE" sz="800" dirty="0"/>
          </a:p>
        </p:txBody>
      </p:sp>
      <p:sp>
        <p:nvSpPr>
          <p:cNvPr id="227" name="textruta 226">
            <a:extLst>
              <a:ext uri="{FF2B5EF4-FFF2-40B4-BE49-F238E27FC236}">
                <a16:creationId xmlns:a16="http://schemas.microsoft.com/office/drawing/2014/main" id="{C3CBEA9D-96BB-356F-5E8D-9A3F657A41A0}"/>
              </a:ext>
            </a:extLst>
          </p:cNvPr>
          <p:cNvSpPr txBox="1"/>
          <p:nvPr/>
        </p:nvSpPr>
        <p:spPr>
          <a:xfrm>
            <a:off x="8889379" y="5911806"/>
            <a:ext cx="2595284" cy="230832"/>
          </a:xfrm>
          <a:prstGeom prst="rect">
            <a:avLst/>
          </a:prstGeom>
          <a:noFill/>
        </p:spPr>
        <p:txBody>
          <a:bodyPr wrap="square">
            <a:spAutoFit/>
          </a:bodyPr>
          <a:lstStyle/>
          <a:p>
            <a:r>
              <a:rPr lang="sv-SE" sz="900" dirty="0"/>
              <a:t>24.1 Stöd i hälsoekonomiska analyser</a:t>
            </a:r>
          </a:p>
        </p:txBody>
      </p:sp>
      <p:sp>
        <p:nvSpPr>
          <p:cNvPr id="229" name="textruta 228">
            <a:extLst>
              <a:ext uri="{FF2B5EF4-FFF2-40B4-BE49-F238E27FC236}">
                <a16:creationId xmlns:a16="http://schemas.microsoft.com/office/drawing/2014/main" id="{885BFA0C-E00A-3691-4A06-7C7BC0B15AB6}"/>
              </a:ext>
            </a:extLst>
          </p:cNvPr>
          <p:cNvSpPr txBox="1"/>
          <p:nvPr/>
        </p:nvSpPr>
        <p:spPr>
          <a:xfrm>
            <a:off x="10297381" y="3852238"/>
            <a:ext cx="1392808" cy="215444"/>
          </a:xfrm>
          <a:prstGeom prst="rect">
            <a:avLst/>
          </a:prstGeom>
          <a:noFill/>
        </p:spPr>
        <p:txBody>
          <a:bodyPr wrap="square">
            <a:spAutoFit/>
          </a:bodyPr>
          <a:lstStyle/>
          <a:p>
            <a:r>
              <a:rPr lang="sv-SE" sz="800" dirty="0"/>
              <a:t>23.3 Dela realtidsdata</a:t>
            </a:r>
          </a:p>
        </p:txBody>
      </p:sp>
      <p:sp>
        <p:nvSpPr>
          <p:cNvPr id="231" name="textruta 230">
            <a:extLst>
              <a:ext uri="{FF2B5EF4-FFF2-40B4-BE49-F238E27FC236}">
                <a16:creationId xmlns:a16="http://schemas.microsoft.com/office/drawing/2014/main" id="{FA661319-D10E-0F8C-17F5-A7519C43741A}"/>
              </a:ext>
            </a:extLst>
          </p:cNvPr>
          <p:cNvSpPr txBox="1"/>
          <p:nvPr/>
        </p:nvSpPr>
        <p:spPr>
          <a:xfrm>
            <a:off x="8983949" y="5751954"/>
            <a:ext cx="3369102" cy="230832"/>
          </a:xfrm>
          <a:prstGeom prst="rect">
            <a:avLst/>
          </a:prstGeom>
          <a:noFill/>
        </p:spPr>
        <p:txBody>
          <a:bodyPr wrap="square">
            <a:spAutoFit/>
          </a:bodyPr>
          <a:lstStyle/>
          <a:p>
            <a:r>
              <a:rPr lang="sv-SE" sz="900" dirty="0"/>
              <a:t>25.1 Uppbyggnad av hälsodataregister för primärvård</a:t>
            </a:r>
          </a:p>
        </p:txBody>
      </p:sp>
      <p:sp>
        <p:nvSpPr>
          <p:cNvPr id="23" name="textruta 22">
            <a:extLst>
              <a:ext uri="{FF2B5EF4-FFF2-40B4-BE49-F238E27FC236}">
                <a16:creationId xmlns:a16="http://schemas.microsoft.com/office/drawing/2014/main" id="{B7C735FC-D75E-6DE0-BFFC-C820ABD7AFC8}"/>
              </a:ext>
            </a:extLst>
          </p:cNvPr>
          <p:cNvSpPr txBox="1"/>
          <p:nvPr/>
        </p:nvSpPr>
        <p:spPr>
          <a:xfrm>
            <a:off x="-22892" y="978"/>
            <a:ext cx="3122764" cy="253916"/>
          </a:xfrm>
          <a:prstGeom prst="rect">
            <a:avLst/>
          </a:prstGeom>
          <a:noFill/>
        </p:spPr>
        <p:txBody>
          <a:bodyPr wrap="square" rtlCol="0">
            <a:spAutoFit/>
          </a:bodyPr>
          <a:lstStyle/>
          <a:p>
            <a:r>
              <a:rPr lang="sv-SE" sz="1050" dirty="0"/>
              <a:t>* Uppföljning av strategisk inriktning</a:t>
            </a:r>
          </a:p>
        </p:txBody>
      </p:sp>
      <p:sp>
        <p:nvSpPr>
          <p:cNvPr id="8" name="textruta 7">
            <a:extLst>
              <a:ext uri="{FF2B5EF4-FFF2-40B4-BE49-F238E27FC236}">
                <a16:creationId xmlns:a16="http://schemas.microsoft.com/office/drawing/2014/main" id="{C46C9D71-2ECD-3072-BC1F-95DB3AFD912C}"/>
              </a:ext>
            </a:extLst>
          </p:cNvPr>
          <p:cNvSpPr txBox="1"/>
          <p:nvPr/>
        </p:nvSpPr>
        <p:spPr>
          <a:xfrm>
            <a:off x="4681737" y="2531268"/>
            <a:ext cx="2105066" cy="355803"/>
          </a:xfrm>
          <a:prstGeom prst="rect">
            <a:avLst/>
          </a:prstGeom>
          <a:noFill/>
        </p:spPr>
        <p:txBody>
          <a:bodyPr wrap="square">
            <a:spAutoFit/>
          </a:bodyPr>
          <a:lstStyle>
            <a:defPPr>
              <a:defRPr lang="sv-SE"/>
            </a:defPPr>
            <a:lvl1pPr>
              <a:lnSpc>
                <a:spcPct val="110000"/>
              </a:lnSpc>
              <a:spcBef>
                <a:spcPts val="200"/>
              </a:spcBef>
              <a:spcAft>
                <a:spcPts val="1000"/>
              </a:spcAft>
              <a:buNone/>
              <a:defRPr sz="900">
                <a:solidFill>
                  <a:schemeClr val="dk1"/>
                </a:solidFill>
              </a:defRPr>
            </a:lvl1pPr>
          </a:lstStyle>
          <a:p>
            <a:r>
              <a:rPr lang="sv-SE" sz="800" dirty="0"/>
              <a:t>7.2 Samverkan primär vård – sekundär vård</a:t>
            </a:r>
          </a:p>
        </p:txBody>
      </p:sp>
      <p:sp>
        <p:nvSpPr>
          <p:cNvPr id="15" name="textruta 14">
            <a:extLst>
              <a:ext uri="{FF2B5EF4-FFF2-40B4-BE49-F238E27FC236}">
                <a16:creationId xmlns:a16="http://schemas.microsoft.com/office/drawing/2014/main" id="{5F4F3524-E13C-D4CF-23AF-50BA4098586C}"/>
              </a:ext>
            </a:extLst>
          </p:cNvPr>
          <p:cNvSpPr txBox="1"/>
          <p:nvPr/>
        </p:nvSpPr>
        <p:spPr>
          <a:xfrm>
            <a:off x="5510027" y="3342655"/>
            <a:ext cx="2334482" cy="200055"/>
          </a:xfrm>
          <a:prstGeom prst="rect">
            <a:avLst/>
          </a:prstGeom>
          <a:noFill/>
        </p:spPr>
        <p:txBody>
          <a:bodyPr wrap="square">
            <a:spAutoFit/>
          </a:bodyPr>
          <a:lstStyle/>
          <a:p>
            <a:r>
              <a:rPr lang="sv-SE" sz="700" dirty="0"/>
              <a:t>11.3 Genomföra Digitalt först</a:t>
            </a:r>
          </a:p>
        </p:txBody>
      </p:sp>
    </p:spTree>
    <p:extLst>
      <p:ext uri="{BB962C8B-B14F-4D97-AF65-F5344CB8AC3E}">
        <p14:creationId xmlns:p14="http://schemas.microsoft.com/office/powerpoint/2010/main" val="29892128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F118B6-43AF-E91E-6B0A-BD7C152CD4D5}"/>
              </a:ext>
            </a:extLst>
          </p:cNvPr>
          <p:cNvSpPr>
            <a:spLocks noGrp="1"/>
          </p:cNvSpPr>
          <p:nvPr>
            <p:ph type="title"/>
          </p:nvPr>
        </p:nvSpPr>
        <p:spPr>
          <a:xfrm>
            <a:off x="773828" y="495287"/>
            <a:ext cx="10771728" cy="1080000"/>
          </a:xfrm>
        </p:spPr>
        <p:txBody>
          <a:bodyPr/>
          <a:lstStyle/>
          <a:p>
            <a:r>
              <a:rPr lang="sv-SE" dirty="0"/>
              <a:t>Vilka är utmaningarna i omställningsarbetet till en god och nära vård som ni möter i vardagen?</a:t>
            </a:r>
            <a:br>
              <a:rPr lang="sv-SE" dirty="0"/>
            </a:br>
            <a:r>
              <a:rPr lang="sv-SE" dirty="0"/>
              <a:t>1-3 ord.</a:t>
            </a:r>
            <a:br>
              <a:rPr lang="sv-SE" dirty="0"/>
            </a:br>
            <a:br>
              <a:rPr lang="sv-SE" dirty="0"/>
            </a:br>
            <a:endParaRPr lang="sv-SE" dirty="0"/>
          </a:p>
        </p:txBody>
      </p:sp>
      <p:sp>
        <p:nvSpPr>
          <p:cNvPr id="4" name="Pratbubbla: oval 3">
            <a:extLst>
              <a:ext uri="{FF2B5EF4-FFF2-40B4-BE49-F238E27FC236}">
                <a16:creationId xmlns:a16="http://schemas.microsoft.com/office/drawing/2014/main" id="{692D3D0F-C2A0-40F5-F916-66C3E065DFDE}"/>
              </a:ext>
            </a:extLst>
          </p:cNvPr>
          <p:cNvSpPr/>
          <p:nvPr/>
        </p:nvSpPr>
        <p:spPr>
          <a:xfrm>
            <a:off x="9110836" y="1404232"/>
            <a:ext cx="2765984" cy="1722556"/>
          </a:xfrm>
          <a:prstGeom prst="wedgeEllipseCallout">
            <a:avLst>
              <a:gd name="adj1" fmla="val -32041"/>
              <a:gd name="adj2" fmla="val 64418"/>
            </a:avLst>
          </a:prstGeom>
          <a:solidFill>
            <a:srgbClr val="F9E0A7"/>
          </a:solidFill>
          <a:ln>
            <a:solidFill>
              <a:srgbClr val="F9E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a:extLst>
              <a:ext uri="{FF2B5EF4-FFF2-40B4-BE49-F238E27FC236}">
                <a16:creationId xmlns:a16="http://schemas.microsoft.com/office/drawing/2014/main" id="{F9B84F6D-50AB-E9BF-6363-C9F7D0DB2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1165" y="2265510"/>
            <a:ext cx="4126735" cy="4126735"/>
          </a:xfrm>
          <a:prstGeom prst="rect">
            <a:avLst/>
          </a:prstGeom>
        </p:spPr>
      </p:pic>
    </p:spTree>
    <p:extLst>
      <p:ext uri="{BB962C8B-B14F-4D97-AF65-F5344CB8AC3E}">
        <p14:creationId xmlns:p14="http://schemas.microsoft.com/office/powerpoint/2010/main" val="2860261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D439F1D6-C33B-2F1B-A093-717BDEFB016A}"/>
              </a:ext>
            </a:extLst>
          </p:cNvPr>
          <p:cNvPicPr>
            <a:picLocks noChangeAspect="1"/>
          </p:cNvPicPr>
          <p:nvPr/>
        </p:nvPicPr>
        <p:blipFill>
          <a:blip r:embed="rId2"/>
          <a:stretch>
            <a:fillRect/>
          </a:stretch>
        </p:blipFill>
        <p:spPr>
          <a:xfrm>
            <a:off x="344384" y="273409"/>
            <a:ext cx="11055927" cy="6065772"/>
          </a:xfrm>
          <a:prstGeom prst="rect">
            <a:avLst/>
          </a:prstGeom>
        </p:spPr>
      </p:pic>
    </p:spTree>
    <p:extLst>
      <p:ext uri="{BB962C8B-B14F-4D97-AF65-F5344CB8AC3E}">
        <p14:creationId xmlns:p14="http://schemas.microsoft.com/office/powerpoint/2010/main" val="1264541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04AB889-0A9C-2526-6E68-5E709482E1B4}"/>
              </a:ext>
            </a:extLst>
          </p:cNvPr>
          <p:cNvSpPr>
            <a:spLocks noGrp="1"/>
          </p:cNvSpPr>
          <p:nvPr>
            <p:ph type="title"/>
          </p:nvPr>
        </p:nvSpPr>
        <p:spPr/>
        <p:txBody>
          <a:bodyPr/>
          <a:lstStyle/>
          <a:p>
            <a:r>
              <a:rPr lang="sv-SE" dirty="0"/>
              <a:t>Myndighetens analys</a:t>
            </a:r>
          </a:p>
        </p:txBody>
      </p:sp>
      <p:sp>
        <p:nvSpPr>
          <p:cNvPr id="6" name="Platshållare för text 5">
            <a:extLst>
              <a:ext uri="{FF2B5EF4-FFF2-40B4-BE49-F238E27FC236}">
                <a16:creationId xmlns:a16="http://schemas.microsoft.com/office/drawing/2014/main" id="{7DADD5F6-7A52-D03D-45E7-69840442DE6D}"/>
              </a:ext>
            </a:extLst>
          </p:cNvPr>
          <p:cNvSpPr>
            <a:spLocks noGrp="1"/>
          </p:cNvSpPr>
          <p:nvPr>
            <p:ph type="body" sz="quarter" idx="13"/>
          </p:nvPr>
        </p:nvSpPr>
        <p:spPr>
          <a:xfrm>
            <a:off x="773828" y="1910702"/>
            <a:ext cx="8434540" cy="4583838"/>
          </a:xfrm>
        </p:spPr>
        <p:txBody>
          <a:bodyPr/>
          <a:lstStyle/>
          <a:p>
            <a:r>
              <a:rPr lang="sv-SE" dirty="0"/>
              <a:t>Fragmenterad vård</a:t>
            </a:r>
          </a:p>
          <a:p>
            <a:r>
              <a:rPr lang="sv-SE" dirty="0"/>
              <a:t>Många kontakter</a:t>
            </a:r>
          </a:p>
          <a:p>
            <a:r>
              <a:rPr lang="sv-SE" dirty="0"/>
              <a:t>Allt fler med komplexa behov</a:t>
            </a:r>
          </a:p>
          <a:p>
            <a:r>
              <a:rPr lang="sv-SE" dirty="0"/>
              <a:t>Bristande kontinuitet</a:t>
            </a:r>
          </a:p>
          <a:p>
            <a:r>
              <a:rPr lang="sv-SE" dirty="0"/>
              <a:t>Höga förväntningar på primärvården men inte alltid rätt förutsättningar</a:t>
            </a:r>
          </a:p>
          <a:p>
            <a:endParaRPr lang="sv-SE" dirty="0"/>
          </a:p>
          <a:p>
            <a:pPr marL="0" indent="0">
              <a:buNone/>
            </a:pPr>
            <a:endParaRPr lang="sv-SE" dirty="0"/>
          </a:p>
          <a:p>
            <a:pPr marL="0" indent="0">
              <a:buNone/>
            </a:pPr>
            <a:r>
              <a:rPr lang="sv-SE" dirty="0"/>
              <a:t>*</a:t>
            </a:r>
            <a:r>
              <a:rPr lang="sv-SE" sz="1400" dirty="0"/>
              <a:t>Från Socialstyrelsens </a:t>
            </a:r>
            <a:r>
              <a:rPr lang="sv-SE" sz="1400" i="1" dirty="0"/>
              <a:t>Uppföljning av omställningen till en god och nära vård-Delredovisning 2026 (2026-8-10409)</a:t>
            </a:r>
            <a:r>
              <a:rPr lang="sv-SE" sz="1400" dirty="0"/>
              <a:t> </a:t>
            </a:r>
          </a:p>
        </p:txBody>
      </p:sp>
    </p:spTree>
    <p:extLst>
      <p:ext uri="{BB962C8B-B14F-4D97-AF65-F5344CB8AC3E}">
        <p14:creationId xmlns:p14="http://schemas.microsoft.com/office/powerpoint/2010/main" val="667484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E0CDDEEE-E900-40CC-4BF8-0895F95779D4}"/>
              </a:ext>
            </a:extLst>
          </p:cNvPr>
          <p:cNvSpPr>
            <a:spLocks noGrp="1"/>
          </p:cNvSpPr>
          <p:nvPr>
            <p:ph type="title"/>
          </p:nvPr>
        </p:nvSpPr>
        <p:spPr/>
        <p:txBody>
          <a:bodyPr/>
          <a:lstStyle/>
          <a:p>
            <a:r>
              <a:rPr lang="sv-SE" dirty="0"/>
              <a:t>Uppföljning och status av omställningen</a:t>
            </a:r>
          </a:p>
        </p:txBody>
      </p:sp>
      <p:sp>
        <p:nvSpPr>
          <p:cNvPr id="6" name="Platshållare för text 5">
            <a:extLst>
              <a:ext uri="{FF2B5EF4-FFF2-40B4-BE49-F238E27FC236}">
                <a16:creationId xmlns:a16="http://schemas.microsoft.com/office/drawing/2014/main" id="{2AC3A1B7-D65F-C3ED-6E9E-8E136AB390B5}"/>
              </a:ext>
            </a:extLst>
          </p:cNvPr>
          <p:cNvSpPr>
            <a:spLocks noGrp="1"/>
          </p:cNvSpPr>
          <p:nvPr>
            <p:ph type="body" idx="1"/>
          </p:nvPr>
        </p:nvSpPr>
        <p:spPr>
          <a:xfrm>
            <a:off x="5639617" y="-947331"/>
            <a:ext cx="6087433" cy="6215551"/>
          </a:xfrm>
        </p:spPr>
        <p:txBody>
          <a:bodyPr/>
          <a:lstStyle/>
          <a:p>
            <a:r>
              <a:rPr lang="sv-SE" dirty="0"/>
              <a:t>2</a:t>
            </a:r>
          </a:p>
        </p:txBody>
      </p:sp>
    </p:spTree>
    <p:extLst>
      <p:ext uri="{BB962C8B-B14F-4D97-AF65-F5344CB8AC3E}">
        <p14:creationId xmlns:p14="http://schemas.microsoft.com/office/powerpoint/2010/main" val="1085833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xcel Word-Linjediagram">
            <a:extLst>
              <a:ext uri="{FF2B5EF4-FFF2-40B4-BE49-F238E27FC236}">
                <a16:creationId xmlns:a16="http://schemas.microsoft.com/office/drawing/2014/main" id="{AB2808E7-1C8A-4C59-99BB-834539A132A5}"/>
              </a:ext>
            </a:extLst>
          </p:cNvPr>
          <p:cNvGraphicFramePr>
            <a:graphicFrameLocks/>
          </p:cNvGraphicFramePr>
          <p:nvPr>
            <p:extLst>
              <p:ext uri="{D42A27DB-BD31-4B8C-83A1-F6EECF244321}">
                <p14:modId xmlns:p14="http://schemas.microsoft.com/office/powerpoint/2010/main" val="315782060"/>
              </p:ext>
            </p:extLst>
          </p:nvPr>
        </p:nvGraphicFramePr>
        <p:xfrm>
          <a:off x="0" y="958778"/>
          <a:ext cx="12192000" cy="5774531"/>
        </p:xfrm>
        <a:graphic>
          <a:graphicData uri="http://schemas.openxmlformats.org/drawingml/2006/chart">
            <c:chart xmlns:c="http://schemas.openxmlformats.org/drawingml/2006/chart" xmlns:r="http://schemas.openxmlformats.org/officeDocument/2006/relationships" r:id="rId3"/>
          </a:graphicData>
        </a:graphic>
      </p:graphicFrame>
      <p:sp>
        <p:nvSpPr>
          <p:cNvPr id="6" name="Rubrik 2">
            <a:extLst>
              <a:ext uri="{FF2B5EF4-FFF2-40B4-BE49-F238E27FC236}">
                <a16:creationId xmlns:a16="http://schemas.microsoft.com/office/drawing/2014/main" id="{DE39584D-2B89-E554-6F0B-6FF9D0673F55}"/>
              </a:ext>
            </a:extLst>
          </p:cNvPr>
          <p:cNvSpPr>
            <a:spLocks noGrp="1"/>
          </p:cNvSpPr>
          <p:nvPr>
            <p:ph type="title"/>
          </p:nvPr>
        </p:nvSpPr>
        <p:spPr>
          <a:xfrm>
            <a:off x="499178" y="360187"/>
            <a:ext cx="9915482" cy="598591"/>
          </a:xfrm>
        </p:spPr>
        <p:txBody>
          <a:bodyPr anchor="t">
            <a:normAutofit fontScale="90000"/>
          </a:bodyPr>
          <a:lstStyle/>
          <a:p>
            <a:r>
              <a:rPr lang="sv-SE" dirty="0"/>
              <a:t>Kärnindikatorer </a:t>
            </a:r>
            <a:r>
              <a:rPr lang="sv-SE" sz="3200" dirty="0"/>
              <a:t>Resultat i jämförelse med 2017.</a:t>
            </a:r>
            <a:br>
              <a:rPr lang="sv-SE" sz="3200" dirty="0"/>
            </a:br>
            <a:endParaRPr lang="sv-SE" dirty="0"/>
          </a:p>
        </p:txBody>
      </p:sp>
    </p:spTree>
    <p:extLst>
      <p:ext uri="{BB962C8B-B14F-4D97-AF65-F5344CB8AC3E}">
        <p14:creationId xmlns:p14="http://schemas.microsoft.com/office/powerpoint/2010/main" val="80975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fade">
                                      <p:cBhvr>
                                        <p:cTn id="7" dur="500"/>
                                        <p:tgtEl>
                                          <p:spTgt spid="5">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fade">
                                      <p:cBhvr>
                                        <p:cTn id="12" dur="500"/>
                                        <p:tgtEl>
                                          <p:spTgt spid="5">
                                            <p:graphicEl>
                                              <a:chart seriesIdx="0" categoryIdx="-4" bldStep="series"/>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fade">
                                      <p:cBhvr>
                                        <p:cTn id="17" dur="500"/>
                                        <p:tgtEl>
                                          <p:spTgt spid="5">
                                            <p:graphicEl>
                                              <a:chart seriesIdx="1" categoryIdx="-4" bldStep="series"/>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fade">
                                      <p:cBhvr>
                                        <p:cTn id="22" dur="500"/>
                                        <p:tgtEl>
                                          <p:spTgt spid="5">
                                            <p:graphicEl>
                                              <a:chart seriesIdx="2" categoryIdx="-4" bldStep="series"/>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graphicEl>
                                              <a:chart seriesIdx="3" categoryIdx="-4" bldStep="series"/>
                                            </p:graphicEl>
                                          </p:spTgt>
                                        </p:tgtEl>
                                        <p:attrNameLst>
                                          <p:attrName>style.visibility</p:attrName>
                                        </p:attrNameLst>
                                      </p:cBhvr>
                                      <p:to>
                                        <p:strVal val="visible"/>
                                      </p:to>
                                    </p:set>
                                    <p:animEffect transition="in" filter="fade">
                                      <p:cBhvr>
                                        <p:cTn id="27" dur="500"/>
                                        <p:tgtEl>
                                          <p:spTgt spid="5">
                                            <p:graphicEl>
                                              <a:chart seriesIdx="3" categoryIdx="-4" bldStep="series"/>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graphicEl>
                                              <a:chart seriesIdx="4" categoryIdx="-4" bldStep="series"/>
                                            </p:graphicEl>
                                          </p:spTgt>
                                        </p:tgtEl>
                                        <p:attrNameLst>
                                          <p:attrName>style.visibility</p:attrName>
                                        </p:attrNameLst>
                                      </p:cBhvr>
                                      <p:to>
                                        <p:strVal val="visible"/>
                                      </p:to>
                                    </p:set>
                                    <p:animEffect transition="in" filter="fade">
                                      <p:cBhvr>
                                        <p:cTn id="32" dur="500"/>
                                        <p:tgtEl>
                                          <p:spTgt spid="5">
                                            <p:graphicEl>
                                              <a:chart seriesIdx="4" categoryIdx="-4" bldStep="series"/>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graphicEl>
                                              <a:chart seriesIdx="5" categoryIdx="-4" bldStep="series"/>
                                            </p:graphicEl>
                                          </p:spTgt>
                                        </p:tgtEl>
                                        <p:attrNameLst>
                                          <p:attrName>style.visibility</p:attrName>
                                        </p:attrNameLst>
                                      </p:cBhvr>
                                      <p:to>
                                        <p:strVal val="visible"/>
                                      </p:to>
                                    </p:set>
                                    <p:animEffect transition="in" filter="fade">
                                      <p:cBhvr>
                                        <p:cTn id="37" dur="500"/>
                                        <p:tgtEl>
                                          <p:spTgt spid="5">
                                            <p:graphicEl>
                                              <a:chart seriesIdx="5" categoryIdx="-4" bldStep="series"/>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graphicEl>
                                              <a:chart seriesIdx="6" categoryIdx="-4" bldStep="series"/>
                                            </p:graphicEl>
                                          </p:spTgt>
                                        </p:tgtEl>
                                        <p:attrNameLst>
                                          <p:attrName>style.visibility</p:attrName>
                                        </p:attrNameLst>
                                      </p:cBhvr>
                                      <p:to>
                                        <p:strVal val="visible"/>
                                      </p:to>
                                    </p:set>
                                    <p:animEffect transition="in" filter="fade">
                                      <p:cBhvr>
                                        <p:cTn id="42" dur="500"/>
                                        <p:tgtEl>
                                          <p:spTgt spid="5">
                                            <p:graphicEl>
                                              <a:chart seriesIdx="6" categoryIdx="-4" bldStep="series"/>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graphicEl>
                                              <a:chart seriesIdx="7" categoryIdx="-4" bldStep="series"/>
                                            </p:graphicEl>
                                          </p:spTgt>
                                        </p:tgtEl>
                                        <p:attrNameLst>
                                          <p:attrName>style.visibility</p:attrName>
                                        </p:attrNameLst>
                                      </p:cBhvr>
                                      <p:to>
                                        <p:strVal val="visible"/>
                                      </p:to>
                                    </p:set>
                                    <p:animEffect transition="in" filter="fade">
                                      <p:cBhvr>
                                        <p:cTn id="47" dur="500"/>
                                        <p:tgtEl>
                                          <p:spTgt spid="5">
                                            <p:graphicEl>
                                              <a:chart seriesIdx="7" categoryIdx="-4" bldStep="series"/>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graphicEl>
                                              <a:chart seriesIdx="8" categoryIdx="-4" bldStep="series"/>
                                            </p:graphicEl>
                                          </p:spTgt>
                                        </p:tgtEl>
                                        <p:attrNameLst>
                                          <p:attrName>style.visibility</p:attrName>
                                        </p:attrNameLst>
                                      </p:cBhvr>
                                      <p:to>
                                        <p:strVal val="visible"/>
                                      </p:to>
                                    </p:set>
                                    <p:animEffect transition="in" filter="fade">
                                      <p:cBhvr>
                                        <p:cTn id="52" dur="500"/>
                                        <p:tgtEl>
                                          <p:spTgt spid="5">
                                            <p:graphicEl>
                                              <a:chart seriesIdx="8" categoryIdx="-4" bldStep="series"/>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graphicEl>
                                              <a:chart seriesIdx="9" categoryIdx="-4" bldStep="series"/>
                                            </p:graphicEl>
                                          </p:spTgt>
                                        </p:tgtEl>
                                        <p:attrNameLst>
                                          <p:attrName>style.visibility</p:attrName>
                                        </p:attrNameLst>
                                      </p:cBhvr>
                                      <p:to>
                                        <p:strVal val="visible"/>
                                      </p:to>
                                    </p:set>
                                    <p:animEffect transition="in" filter="fade">
                                      <p:cBhvr>
                                        <p:cTn id="57" dur="500"/>
                                        <p:tgtEl>
                                          <p:spTgt spid="5">
                                            <p:graphicEl>
                                              <a:chart seriesIdx="9"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series"/>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B7027D0A-7AD8-A017-FFA0-7E17C44950A7}"/>
              </a:ext>
            </a:extLst>
          </p:cNvPr>
          <p:cNvSpPr/>
          <p:nvPr/>
        </p:nvSpPr>
        <p:spPr>
          <a:xfrm>
            <a:off x="0" y="1016000"/>
            <a:ext cx="12192000" cy="5202239"/>
          </a:xfrm>
          <a:prstGeom prst="rect">
            <a:avLst/>
          </a:prstGeom>
          <a:solidFill>
            <a:srgbClr val="F8F2E8"/>
          </a:solidFill>
          <a:ln>
            <a:solidFill>
              <a:srgbClr val="F8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dirty="0"/>
          </a:p>
        </p:txBody>
      </p:sp>
      <p:sp>
        <p:nvSpPr>
          <p:cNvPr id="3" name="Rubrik 2">
            <a:extLst>
              <a:ext uri="{FF2B5EF4-FFF2-40B4-BE49-F238E27FC236}">
                <a16:creationId xmlns:a16="http://schemas.microsoft.com/office/drawing/2014/main" id="{7DD8A690-8269-48AC-979D-98559D77E5A0}"/>
              </a:ext>
            </a:extLst>
          </p:cNvPr>
          <p:cNvSpPr>
            <a:spLocks noGrp="1"/>
          </p:cNvSpPr>
          <p:nvPr>
            <p:ph type="title"/>
          </p:nvPr>
        </p:nvSpPr>
        <p:spPr>
          <a:xfrm>
            <a:off x="356153" y="434866"/>
            <a:ext cx="11555110" cy="1525203"/>
          </a:xfrm>
        </p:spPr>
        <p:txBody>
          <a:bodyPr/>
          <a:lstStyle/>
          <a:p>
            <a:r>
              <a:rPr lang="sv-SE" dirty="0"/>
              <a:t>Resultat från uppföljningen</a:t>
            </a:r>
          </a:p>
        </p:txBody>
      </p:sp>
      <p:sp>
        <p:nvSpPr>
          <p:cNvPr id="4" name="Platshållare för text 3">
            <a:extLst>
              <a:ext uri="{FF2B5EF4-FFF2-40B4-BE49-F238E27FC236}">
                <a16:creationId xmlns:a16="http://schemas.microsoft.com/office/drawing/2014/main" id="{708B2AE7-939B-4545-9A1B-A44B5CB904A7}"/>
              </a:ext>
            </a:extLst>
          </p:cNvPr>
          <p:cNvSpPr>
            <a:spLocks noGrp="1"/>
          </p:cNvSpPr>
          <p:nvPr>
            <p:ph type="body" sz="quarter" idx="13"/>
          </p:nvPr>
        </p:nvSpPr>
        <p:spPr>
          <a:xfrm>
            <a:off x="185981" y="1100841"/>
            <a:ext cx="12006019" cy="5202239"/>
          </a:xfrm>
        </p:spPr>
        <p:txBody>
          <a:bodyPr/>
          <a:lstStyle/>
          <a:p>
            <a:pPr lvl="0"/>
            <a:r>
              <a:rPr lang="sv-SE" sz="1800" b="1" dirty="0"/>
              <a:t>Mer resurser till primärvården:</a:t>
            </a:r>
            <a:r>
              <a:rPr lang="sv-SE" sz="1800" dirty="0"/>
              <a:t> Under 2025 beslutade 14 av 21 regioner att budgetera en större andel av sin budget till primärvård (</a:t>
            </a:r>
            <a:r>
              <a:rPr lang="sv-SE" sz="1800" dirty="0" err="1"/>
              <a:t>jfm</a:t>
            </a:r>
            <a:r>
              <a:rPr lang="sv-SE" sz="1800" dirty="0"/>
              <a:t> 9 av 21 2024)</a:t>
            </a:r>
          </a:p>
          <a:p>
            <a:pPr marL="0" lvl="0" indent="0">
              <a:buNone/>
            </a:pPr>
            <a:endParaRPr lang="sv-SE" sz="1800" dirty="0"/>
          </a:p>
          <a:p>
            <a:r>
              <a:rPr lang="sv-SE" sz="1800" b="1" dirty="0"/>
              <a:t>Fast läkarkontakt ökar:</a:t>
            </a:r>
            <a:r>
              <a:rPr lang="sv-SE" sz="1800" dirty="0"/>
              <a:t> Andelen patienter registrerade på en fast läkarkontakt i regionernas system har ökat, 66 procent (62 procent 2024). Fortsatt en skillnad mellan regionernas registreringsgrad och befolkningens egen uppfattning</a:t>
            </a:r>
          </a:p>
          <a:p>
            <a:endParaRPr lang="sv-SE" sz="1800" dirty="0"/>
          </a:p>
          <a:p>
            <a:r>
              <a:rPr lang="sv-SE" sz="1800" b="1" dirty="0"/>
              <a:t>Kompetensförsörjningen - hinder för utvecklingen:</a:t>
            </a:r>
            <a:r>
              <a:rPr lang="sv-SE" sz="1800" dirty="0"/>
              <a:t> Regioner och kommuner anger bristen på personal (</a:t>
            </a:r>
            <a:r>
              <a:rPr lang="sv-SE" sz="1800" dirty="0" err="1"/>
              <a:t>ffa</a:t>
            </a:r>
            <a:r>
              <a:rPr lang="sv-SE" sz="1800" dirty="0"/>
              <a:t> specialistläkare i allmänmedicin) som största hindret för att nå målen med omställningen och riktvärdet 1/1100 patient per specialistläkare</a:t>
            </a:r>
          </a:p>
          <a:p>
            <a:endParaRPr lang="sv-SE" sz="1800" dirty="0"/>
          </a:p>
          <a:p>
            <a:r>
              <a:rPr lang="sv-SE" sz="1800" b="1" dirty="0"/>
              <a:t>Fast läkarkontakt är viktig för målområdet delaktighet och personcentrering: </a:t>
            </a:r>
            <a:r>
              <a:rPr lang="sv-SE" sz="1800" dirty="0"/>
              <a:t>Intervjuer med patientföreningar visar på att fast läkarkontakt/vårdkontakt ses som en viktig förutsättning för personcentrerad vård och delaktighet</a:t>
            </a:r>
          </a:p>
          <a:p>
            <a:endParaRPr lang="sv-SE" dirty="0"/>
          </a:p>
          <a:p>
            <a:pPr marL="0" lvl="0" indent="0">
              <a:buNone/>
            </a:pPr>
            <a:endParaRPr lang="sv-SE" sz="2400" dirty="0"/>
          </a:p>
          <a:p>
            <a:endParaRPr lang="sv-SE" sz="2800" dirty="0"/>
          </a:p>
          <a:p>
            <a:endParaRPr lang="sv-SE" sz="2800" dirty="0"/>
          </a:p>
          <a:p>
            <a:endParaRPr lang="sv-SE" b="1" dirty="0"/>
          </a:p>
          <a:p>
            <a:pPr lvl="0"/>
            <a:endParaRPr lang="sv-SE" dirty="0"/>
          </a:p>
          <a:p>
            <a:endParaRPr lang="sv-SE" dirty="0"/>
          </a:p>
          <a:p>
            <a:endParaRPr lang="sv-SE" dirty="0"/>
          </a:p>
        </p:txBody>
      </p:sp>
    </p:spTree>
    <p:extLst>
      <p:ext uri="{BB962C8B-B14F-4D97-AF65-F5344CB8AC3E}">
        <p14:creationId xmlns:p14="http://schemas.microsoft.com/office/powerpoint/2010/main" val="2579587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CF0B7-819F-43CC-005D-14E463C8F5B3}"/>
            </a:ext>
          </a:extLst>
        </p:cNvPr>
        <p:cNvGrpSpPr/>
        <p:nvPr/>
      </p:nvGrpSpPr>
      <p:grpSpPr>
        <a:xfrm>
          <a:off x="0" y="0"/>
          <a:ext cx="0" cy="0"/>
          <a:chOff x="0" y="0"/>
          <a:chExt cx="0" cy="0"/>
        </a:xfrm>
      </p:grpSpPr>
      <p:sp>
        <p:nvSpPr>
          <p:cNvPr id="5" name="Rektangel 4">
            <a:extLst>
              <a:ext uri="{FF2B5EF4-FFF2-40B4-BE49-F238E27FC236}">
                <a16:creationId xmlns:a16="http://schemas.microsoft.com/office/drawing/2014/main" id="{A21360DA-7500-67B8-7B28-7582628C8841}"/>
              </a:ext>
            </a:extLst>
          </p:cNvPr>
          <p:cNvSpPr/>
          <p:nvPr/>
        </p:nvSpPr>
        <p:spPr>
          <a:xfrm>
            <a:off x="0" y="1016000"/>
            <a:ext cx="12192000" cy="5202239"/>
          </a:xfrm>
          <a:prstGeom prst="rect">
            <a:avLst/>
          </a:prstGeom>
          <a:solidFill>
            <a:srgbClr val="F8F2E8"/>
          </a:solidFill>
          <a:ln>
            <a:solidFill>
              <a:srgbClr val="F8F2E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sz="1600" dirty="0"/>
          </a:p>
        </p:txBody>
      </p:sp>
      <p:sp>
        <p:nvSpPr>
          <p:cNvPr id="3" name="Rubrik 2">
            <a:extLst>
              <a:ext uri="{FF2B5EF4-FFF2-40B4-BE49-F238E27FC236}">
                <a16:creationId xmlns:a16="http://schemas.microsoft.com/office/drawing/2014/main" id="{6D1E2D6A-46EC-9D76-F5B3-AEB426ECE661}"/>
              </a:ext>
            </a:extLst>
          </p:cNvPr>
          <p:cNvSpPr>
            <a:spLocks noGrp="1"/>
          </p:cNvSpPr>
          <p:nvPr>
            <p:ph type="title"/>
          </p:nvPr>
        </p:nvSpPr>
        <p:spPr>
          <a:xfrm>
            <a:off x="383943" y="430144"/>
            <a:ext cx="11166874" cy="1826915"/>
          </a:xfrm>
        </p:spPr>
        <p:txBody>
          <a:bodyPr/>
          <a:lstStyle/>
          <a:p>
            <a:r>
              <a:rPr lang="sv-SE" dirty="0"/>
              <a:t>Resultat från uppföljningen</a:t>
            </a:r>
            <a:br>
              <a:rPr lang="sv-SE" dirty="0"/>
            </a:br>
            <a:br>
              <a:rPr lang="sv-SE" dirty="0"/>
            </a:br>
            <a:endParaRPr lang="sv-SE" dirty="0"/>
          </a:p>
        </p:txBody>
      </p:sp>
      <p:sp>
        <p:nvSpPr>
          <p:cNvPr id="4" name="Platshållare för text 3">
            <a:extLst>
              <a:ext uri="{FF2B5EF4-FFF2-40B4-BE49-F238E27FC236}">
                <a16:creationId xmlns:a16="http://schemas.microsoft.com/office/drawing/2014/main" id="{6CC07922-A78B-3CDF-11B4-FD65C60EA23F}"/>
              </a:ext>
            </a:extLst>
          </p:cNvPr>
          <p:cNvSpPr>
            <a:spLocks noGrp="1"/>
          </p:cNvSpPr>
          <p:nvPr>
            <p:ph type="body" sz="quarter" idx="13"/>
          </p:nvPr>
        </p:nvSpPr>
        <p:spPr>
          <a:xfrm>
            <a:off x="185981" y="1086741"/>
            <a:ext cx="12006019" cy="5214939"/>
          </a:xfrm>
        </p:spPr>
        <p:txBody>
          <a:bodyPr/>
          <a:lstStyle/>
          <a:p>
            <a:r>
              <a:rPr lang="sv-SE" sz="1800" b="1" dirty="0"/>
              <a:t>Bättre samverkan och teambaserat arbete: </a:t>
            </a:r>
            <a:r>
              <a:rPr lang="sv-SE" sz="1800" dirty="0"/>
              <a:t>Regioner och kommuner samarbetar i större utsträckning kring:</a:t>
            </a:r>
          </a:p>
          <a:p>
            <a:pPr lvl="1">
              <a:spcBef>
                <a:spcPts val="0"/>
              </a:spcBef>
            </a:pPr>
            <a:r>
              <a:rPr lang="sv-SE" sz="1600" dirty="0"/>
              <a:t>Styrning</a:t>
            </a:r>
          </a:p>
          <a:p>
            <a:pPr lvl="1">
              <a:spcBef>
                <a:spcPts val="0"/>
              </a:spcBef>
            </a:pPr>
            <a:r>
              <a:rPr lang="sv-SE" sz="1600" dirty="0"/>
              <a:t>Nära vård </a:t>
            </a:r>
          </a:p>
          <a:p>
            <a:pPr lvl="1">
              <a:spcBef>
                <a:spcPts val="0"/>
              </a:spcBef>
            </a:pPr>
            <a:r>
              <a:rPr lang="sv-SE" sz="1600" dirty="0"/>
              <a:t>Primärvårdsplaner</a:t>
            </a:r>
          </a:p>
          <a:p>
            <a:pPr marL="457200" lvl="1" indent="0">
              <a:buNone/>
            </a:pPr>
            <a:r>
              <a:rPr lang="sv-SE" sz="1800" dirty="0"/>
              <a:t>Majoriteten av regionerna har genomfört insatser för att ge primärvården bättre tillgång till specialistvårdens kompetens. Arbetet med multiprofessionella team utvecklas positivt och är en viktig insats för omställningen</a:t>
            </a:r>
          </a:p>
          <a:p>
            <a:endParaRPr lang="sv-SE" sz="1800" dirty="0"/>
          </a:p>
          <a:p>
            <a:r>
              <a:rPr lang="sv-SE" sz="1800" b="1" dirty="0"/>
              <a:t>Patienters och brukares delaktighet varierar kraftigt mellan verksamheter: </a:t>
            </a:r>
            <a:r>
              <a:rPr lang="sv-SE" sz="1800" dirty="0"/>
              <a:t> Gap mellan strategier och personalens möjligheter att arbeta personcentrerat i praktiken</a:t>
            </a:r>
          </a:p>
          <a:p>
            <a:pPr marL="0" indent="0">
              <a:buNone/>
            </a:pPr>
            <a:r>
              <a:rPr lang="sv-SE" sz="1800" dirty="0"/>
              <a:t> </a:t>
            </a:r>
          </a:p>
          <a:p>
            <a:r>
              <a:rPr lang="sv-SE" sz="1800" b="1" dirty="0"/>
              <a:t>Förtroendet för hälso- och sjukvården. </a:t>
            </a:r>
            <a:r>
              <a:rPr lang="sv-SE" sz="1800" dirty="0"/>
              <a:t>Förtroendet för vårdcentraler visar på ett oförändrat läge mellan 2024 och 2025 samt fortsatt lägre än nivåerna under pandemin. </a:t>
            </a:r>
          </a:p>
          <a:p>
            <a:endParaRPr lang="sv-SE" sz="1800" dirty="0"/>
          </a:p>
          <a:p>
            <a:endParaRPr lang="sv-SE" dirty="0"/>
          </a:p>
        </p:txBody>
      </p:sp>
    </p:spTree>
    <p:extLst>
      <p:ext uri="{BB962C8B-B14F-4D97-AF65-F5344CB8AC3E}">
        <p14:creationId xmlns:p14="http://schemas.microsoft.com/office/powerpoint/2010/main" val="2161877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D8CBA1-CB38-BE11-FBE3-0F77A474E61C}"/>
              </a:ext>
            </a:extLst>
          </p:cNvPr>
          <p:cNvSpPr>
            <a:spLocks noGrp="1"/>
          </p:cNvSpPr>
          <p:nvPr>
            <p:ph type="title"/>
          </p:nvPr>
        </p:nvSpPr>
        <p:spPr/>
        <p:txBody>
          <a:bodyPr/>
          <a:lstStyle/>
          <a:p>
            <a:r>
              <a:rPr lang="sv-SE" dirty="0"/>
              <a:t>Socialstyrelsens aktuella regeringsuppdrag </a:t>
            </a:r>
            <a:br>
              <a:rPr lang="sv-SE" dirty="0"/>
            </a:br>
            <a:r>
              <a:rPr lang="sv-SE" dirty="0"/>
              <a:t>- </a:t>
            </a:r>
            <a:r>
              <a:rPr lang="sv-SE" b="0" dirty="0"/>
              <a:t>med ett uttalat fokus på god och nära vård</a:t>
            </a:r>
          </a:p>
        </p:txBody>
      </p:sp>
      <p:sp>
        <p:nvSpPr>
          <p:cNvPr id="4" name="Platshållare för innehåll 1">
            <a:extLst>
              <a:ext uri="{FF2B5EF4-FFF2-40B4-BE49-F238E27FC236}">
                <a16:creationId xmlns:a16="http://schemas.microsoft.com/office/drawing/2014/main" id="{0E602901-F112-A6D5-B798-C6CC75BD6632}"/>
              </a:ext>
            </a:extLst>
          </p:cNvPr>
          <p:cNvSpPr>
            <a:spLocks noGrp="1"/>
          </p:cNvSpPr>
          <p:nvPr/>
        </p:nvSpPr>
        <p:spPr>
          <a:xfrm>
            <a:off x="161957" y="3035517"/>
            <a:ext cx="2870940" cy="2952328"/>
          </a:xfrm>
          <a:prstGeom prst="rect">
            <a:avLst/>
          </a:prstGeom>
          <a:solidFill>
            <a:schemeClr val="accent5"/>
          </a:solidFill>
          <a:ln w="12700">
            <a:solidFill>
              <a:schemeClr val="accent5"/>
            </a:solidFill>
          </a:ln>
        </p:spPr>
        <p:txBody>
          <a:bodyPr vert="horz" lIns="72000" tIns="72000" rIns="72000" bIns="0" rtlCol="0">
            <a:normAutofit/>
          </a:bodyPr>
          <a:lstStyle>
            <a:lvl1pPr marL="0" indent="0" algn="l" defTabSz="914400" rtl="0" eaLnBrk="1" latinLnBrk="0" hangingPunct="1">
              <a:spcBef>
                <a:spcPct val="20000"/>
              </a:spcBef>
              <a:buFontTx/>
              <a:buNone/>
              <a:defRPr sz="1400" kern="1200">
                <a:solidFill>
                  <a:schemeClr val="tx2"/>
                </a:solidFill>
                <a:latin typeface="+mn-lt"/>
                <a:ea typeface="+mn-ea"/>
                <a:cs typeface="+mn-cs"/>
              </a:defRPr>
            </a:lvl1pPr>
            <a:lvl2pPr marL="630238" indent="-2700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2pPr>
            <a:lvl3pPr marL="900000" indent="-2700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3pPr>
            <a:lvl4pPr marL="108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4pPr>
            <a:lvl5pPr marL="126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5pPr>
            <a:lvl6pPr marL="144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6pPr>
            <a:lvl7pPr marL="1620000" indent="-180000" algn="l" defTabSz="914400" rtl="0" eaLnBrk="1" latinLnBrk="0" hangingPunct="1">
              <a:spcBef>
                <a:spcPct val="20000"/>
              </a:spcBef>
              <a:buFont typeface="Arial" pitchFamily="34" charset="0"/>
              <a:buChar char="•"/>
              <a:defRPr sz="1800" kern="1200" baseline="0">
                <a:solidFill>
                  <a:schemeClr val="tx2"/>
                </a:solidFill>
                <a:latin typeface="+mn-lt"/>
                <a:ea typeface="+mn-ea"/>
                <a:cs typeface="+mn-cs"/>
              </a:defRPr>
            </a:lvl7pPr>
            <a:lvl8pPr marL="1800000" indent="-180000" algn="l" defTabSz="914400" rtl="0" eaLnBrk="1" latinLnBrk="0" hangingPunct="1">
              <a:spcBef>
                <a:spcPct val="20000"/>
              </a:spcBef>
              <a:buFont typeface="Arial" pitchFamily="34" charset="0"/>
              <a:buChar char="•"/>
              <a:defRPr sz="1800" kern="1200" baseline="0">
                <a:solidFill>
                  <a:schemeClr val="tx2"/>
                </a:solidFill>
                <a:latin typeface="+mn-lt"/>
                <a:ea typeface="+mn-ea"/>
                <a:cs typeface="+mn-cs"/>
              </a:defRPr>
            </a:lvl8pPr>
            <a:lvl9pPr marL="198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9pPr>
          </a:lstStyle>
          <a:p>
            <a:r>
              <a:rPr lang="sv-SE" sz="1200" dirty="0">
                <a:solidFill>
                  <a:schemeClr val="tx1"/>
                </a:solidFill>
              </a:rPr>
              <a:t>Uppdraget består av två huvudsakliga delar: </a:t>
            </a:r>
          </a:p>
          <a:p>
            <a:pPr marL="342900" indent="-342900">
              <a:buAutoNum type="arabicPeriod"/>
            </a:pPr>
            <a:r>
              <a:rPr lang="sv-SE" sz="1200" dirty="0">
                <a:solidFill>
                  <a:schemeClr val="tx1"/>
                </a:solidFill>
              </a:rPr>
              <a:t>Främjande och stöd till omställningen till en god och nära vård. </a:t>
            </a:r>
          </a:p>
          <a:p>
            <a:pPr marL="342900" indent="-342900">
              <a:buAutoNum type="arabicPeriod"/>
            </a:pPr>
            <a:r>
              <a:rPr lang="sv-SE" sz="1200" dirty="0">
                <a:solidFill>
                  <a:schemeClr val="tx1"/>
                </a:solidFill>
              </a:rPr>
              <a:t>Uppföljning av omställningen.</a:t>
            </a:r>
          </a:p>
          <a:p>
            <a:pPr marL="342900" indent="-342900">
              <a:buAutoNum type="arabicPeriod"/>
            </a:pPr>
            <a:endParaRPr lang="sv-SE" sz="1200" dirty="0">
              <a:solidFill>
                <a:schemeClr val="tx1"/>
              </a:solidFill>
            </a:endParaRPr>
          </a:p>
          <a:p>
            <a:r>
              <a:rPr lang="sv-SE" sz="1200" dirty="0">
                <a:solidFill>
                  <a:schemeClr val="tx1"/>
                </a:solidFill>
              </a:rPr>
              <a:t>Slutredovisa </a:t>
            </a:r>
            <a:r>
              <a:rPr lang="sv-SE" sz="1200" i="1" dirty="0">
                <a:solidFill>
                  <a:schemeClr val="tx1"/>
                </a:solidFill>
              </a:rPr>
              <a:t>främjande och stöd av omställningen </a:t>
            </a:r>
            <a:r>
              <a:rPr lang="sv-SE" sz="1200" dirty="0">
                <a:solidFill>
                  <a:schemeClr val="tx1"/>
                </a:solidFill>
              </a:rPr>
              <a:t>mars 2028</a:t>
            </a:r>
          </a:p>
          <a:p>
            <a:r>
              <a:rPr lang="sv-SE" sz="1200" dirty="0">
                <a:solidFill>
                  <a:schemeClr val="tx1"/>
                </a:solidFill>
              </a:rPr>
              <a:t>Slutredovisa </a:t>
            </a:r>
            <a:r>
              <a:rPr lang="sv-SE" sz="1200" i="1" dirty="0">
                <a:solidFill>
                  <a:schemeClr val="tx1"/>
                </a:solidFill>
              </a:rPr>
              <a:t>uppföljningen av omställningen </a:t>
            </a:r>
            <a:r>
              <a:rPr lang="sv-SE" sz="1200" dirty="0">
                <a:solidFill>
                  <a:schemeClr val="tx1"/>
                </a:solidFill>
              </a:rPr>
              <a:t>aug. 2028</a:t>
            </a:r>
          </a:p>
        </p:txBody>
      </p:sp>
      <p:sp>
        <p:nvSpPr>
          <p:cNvPr id="5" name="Platshållare för innehåll 2">
            <a:extLst>
              <a:ext uri="{FF2B5EF4-FFF2-40B4-BE49-F238E27FC236}">
                <a16:creationId xmlns:a16="http://schemas.microsoft.com/office/drawing/2014/main" id="{6C3634DD-7101-4838-DB01-5FE86B9F4C2F}"/>
              </a:ext>
            </a:extLst>
          </p:cNvPr>
          <p:cNvSpPr>
            <a:spLocks noGrp="1"/>
          </p:cNvSpPr>
          <p:nvPr/>
        </p:nvSpPr>
        <p:spPr>
          <a:xfrm>
            <a:off x="6149882" y="3035517"/>
            <a:ext cx="2880000" cy="2952330"/>
          </a:xfrm>
          <a:prstGeom prst="rect">
            <a:avLst/>
          </a:prstGeom>
          <a:solidFill>
            <a:schemeClr val="accent5"/>
          </a:solidFill>
          <a:ln w="12700">
            <a:solidFill>
              <a:schemeClr val="accent5"/>
            </a:solidFill>
          </a:ln>
        </p:spPr>
        <p:txBody>
          <a:bodyPr vert="horz" lIns="72000" tIns="72000" rIns="72000" bIns="0" rtlCol="0">
            <a:normAutofit/>
          </a:bodyPr>
          <a:lstStyle>
            <a:lvl1pPr marL="0" indent="0" algn="l" defTabSz="914400" rtl="0" eaLnBrk="1" latinLnBrk="0" hangingPunct="1">
              <a:spcBef>
                <a:spcPct val="20000"/>
              </a:spcBef>
              <a:buFontTx/>
              <a:buNone/>
              <a:defRPr sz="1400" kern="1200">
                <a:solidFill>
                  <a:schemeClr val="tx2"/>
                </a:solidFill>
                <a:latin typeface="+mn-lt"/>
                <a:ea typeface="+mn-ea"/>
                <a:cs typeface="+mn-cs"/>
              </a:defRPr>
            </a:lvl1pPr>
            <a:lvl2pPr marL="630238" indent="-2700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2pPr>
            <a:lvl3pPr marL="900000" indent="-2700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3pPr>
            <a:lvl4pPr marL="108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4pPr>
            <a:lvl5pPr marL="126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5pPr>
            <a:lvl6pPr marL="144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6pPr>
            <a:lvl7pPr marL="1620000" indent="-180000" algn="l" defTabSz="914400" rtl="0" eaLnBrk="1" latinLnBrk="0" hangingPunct="1">
              <a:spcBef>
                <a:spcPct val="20000"/>
              </a:spcBef>
              <a:buFont typeface="Arial" pitchFamily="34" charset="0"/>
              <a:buChar char="•"/>
              <a:defRPr sz="1800" kern="1200" baseline="0">
                <a:solidFill>
                  <a:schemeClr val="tx2"/>
                </a:solidFill>
                <a:latin typeface="+mn-lt"/>
                <a:ea typeface="+mn-ea"/>
                <a:cs typeface="+mn-cs"/>
              </a:defRPr>
            </a:lvl7pPr>
            <a:lvl8pPr marL="1800000" indent="-180000" algn="l" defTabSz="914400" rtl="0" eaLnBrk="1" latinLnBrk="0" hangingPunct="1">
              <a:spcBef>
                <a:spcPct val="20000"/>
              </a:spcBef>
              <a:buFont typeface="Arial" pitchFamily="34" charset="0"/>
              <a:buChar char="•"/>
              <a:defRPr sz="1800" kern="1200" baseline="0">
                <a:solidFill>
                  <a:schemeClr val="tx2"/>
                </a:solidFill>
                <a:latin typeface="+mn-lt"/>
                <a:ea typeface="+mn-ea"/>
                <a:cs typeface="+mn-cs"/>
              </a:defRPr>
            </a:lvl8pPr>
            <a:lvl9pPr marL="198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9pPr>
          </a:lstStyle>
          <a:p>
            <a:r>
              <a:rPr lang="sv-SE" sz="1200" dirty="0">
                <a:solidFill>
                  <a:schemeClr val="tx1"/>
                </a:solidFill>
              </a:rPr>
              <a:t>Socialstyrelsen ska från 2025 fördela bidraget enligt den nya förordningen.</a:t>
            </a:r>
          </a:p>
          <a:p>
            <a:endParaRPr lang="sv-SE" sz="1200" dirty="0">
              <a:solidFill>
                <a:schemeClr val="tx1"/>
              </a:solidFill>
            </a:endParaRPr>
          </a:p>
          <a:p>
            <a:r>
              <a:rPr lang="sv-SE" sz="1200" dirty="0">
                <a:solidFill>
                  <a:schemeClr val="tx1"/>
                </a:solidFill>
              </a:rPr>
              <a:t>Redovisning sept. årligen. </a:t>
            </a:r>
          </a:p>
        </p:txBody>
      </p:sp>
      <p:sp>
        <p:nvSpPr>
          <p:cNvPr id="6" name="Platshållare för innehåll 9">
            <a:extLst>
              <a:ext uri="{FF2B5EF4-FFF2-40B4-BE49-F238E27FC236}">
                <a16:creationId xmlns:a16="http://schemas.microsoft.com/office/drawing/2014/main" id="{45298414-6F83-48B0-4D38-3671E68FF4C4}"/>
              </a:ext>
            </a:extLst>
          </p:cNvPr>
          <p:cNvSpPr>
            <a:spLocks noGrp="1"/>
          </p:cNvSpPr>
          <p:nvPr/>
        </p:nvSpPr>
        <p:spPr>
          <a:xfrm>
            <a:off x="3153574" y="3035517"/>
            <a:ext cx="2880000" cy="2952329"/>
          </a:xfrm>
          <a:prstGeom prst="rect">
            <a:avLst/>
          </a:prstGeom>
          <a:solidFill>
            <a:schemeClr val="accent5"/>
          </a:solidFill>
          <a:ln w="12700">
            <a:solidFill>
              <a:schemeClr val="accent5"/>
            </a:solidFill>
          </a:ln>
        </p:spPr>
        <p:txBody>
          <a:bodyPr vert="horz" lIns="72000" tIns="72000" rIns="72000" bIns="0" rtlCol="0">
            <a:normAutofit/>
          </a:bodyPr>
          <a:lstStyle>
            <a:lvl1pPr marL="0" indent="0" algn="l" defTabSz="914400" rtl="0" eaLnBrk="1" latinLnBrk="0" hangingPunct="1">
              <a:spcBef>
                <a:spcPct val="20000"/>
              </a:spcBef>
              <a:buFontTx/>
              <a:buNone/>
              <a:defRPr sz="1400" kern="1200">
                <a:solidFill>
                  <a:schemeClr val="tx2"/>
                </a:solidFill>
                <a:latin typeface="+mn-lt"/>
                <a:ea typeface="+mn-ea"/>
                <a:cs typeface="+mn-cs"/>
              </a:defRPr>
            </a:lvl1pPr>
            <a:lvl2pPr marL="630238" indent="-2700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2pPr>
            <a:lvl3pPr marL="900000" indent="-2700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3pPr>
            <a:lvl4pPr marL="108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4pPr>
            <a:lvl5pPr marL="126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5pPr>
            <a:lvl6pPr marL="144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6pPr>
            <a:lvl7pPr marL="1620000" indent="-180000" algn="l" defTabSz="914400" rtl="0" eaLnBrk="1" latinLnBrk="0" hangingPunct="1">
              <a:spcBef>
                <a:spcPct val="20000"/>
              </a:spcBef>
              <a:buFont typeface="Arial" pitchFamily="34" charset="0"/>
              <a:buChar char="•"/>
              <a:defRPr sz="1800" kern="1200" baseline="0">
                <a:solidFill>
                  <a:schemeClr val="tx2"/>
                </a:solidFill>
                <a:latin typeface="+mn-lt"/>
                <a:ea typeface="+mn-ea"/>
                <a:cs typeface="+mn-cs"/>
              </a:defRPr>
            </a:lvl7pPr>
            <a:lvl8pPr marL="1800000" indent="-180000" algn="l" defTabSz="914400" rtl="0" eaLnBrk="1" latinLnBrk="0" hangingPunct="1">
              <a:spcBef>
                <a:spcPct val="20000"/>
              </a:spcBef>
              <a:buFont typeface="Arial" pitchFamily="34" charset="0"/>
              <a:buChar char="•"/>
              <a:defRPr sz="1800" kern="1200" baseline="0">
                <a:solidFill>
                  <a:schemeClr val="tx2"/>
                </a:solidFill>
                <a:latin typeface="+mn-lt"/>
                <a:ea typeface="+mn-ea"/>
                <a:cs typeface="+mn-cs"/>
              </a:defRPr>
            </a:lvl8pPr>
            <a:lvl9pPr marL="198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9pPr>
          </a:lstStyle>
          <a:p>
            <a:r>
              <a:rPr lang="sv-SE" sz="1200" dirty="0">
                <a:solidFill>
                  <a:schemeClr val="tx1"/>
                </a:solidFill>
              </a:rPr>
              <a:t>Socialstyrelsen ska:</a:t>
            </a:r>
          </a:p>
          <a:p>
            <a:pPr marL="342900" indent="-342900">
              <a:buAutoNum type="arabicPeriod"/>
            </a:pPr>
            <a:r>
              <a:rPr lang="sv-SE" sz="1200" dirty="0">
                <a:solidFill>
                  <a:schemeClr val="tx1"/>
                </a:solidFill>
              </a:rPr>
              <a:t>Sprida information om lagändringarna och ge stöd vid införande samt efter dess ikraftträdande i att tillämpa dem, </a:t>
            </a:r>
          </a:p>
          <a:p>
            <a:pPr marL="342900" indent="-342900">
              <a:buAutoNum type="arabicPeriod"/>
            </a:pPr>
            <a:r>
              <a:rPr lang="sv-SE" sz="1200" dirty="0">
                <a:solidFill>
                  <a:schemeClr val="tx1"/>
                </a:solidFill>
              </a:rPr>
              <a:t>Se över ansvarsfördelningen i kommunal hälso- och sjukvård mellan vårdgivare, verksamhetschef enligt HSL, och funktionerna MAS och MAR, och vid behov lämna nödvändiga författningsförslag för att förtydliga ansvarsfördelningen.</a:t>
            </a:r>
          </a:p>
        </p:txBody>
      </p:sp>
      <p:sp>
        <p:nvSpPr>
          <p:cNvPr id="7" name="Rektangel: rundade hörn 6">
            <a:extLst>
              <a:ext uri="{FF2B5EF4-FFF2-40B4-BE49-F238E27FC236}">
                <a16:creationId xmlns:a16="http://schemas.microsoft.com/office/drawing/2014/main" id="{19582362-6686-2F6C-56C1-05B3F6B25EDA}"/>
              </a:ext>
            </a:extLst>
          </p:cNvPr>
          <p:cNvSpPr/>
          <p:nvPr/>
        </p:nvSpPr>
        <p:spPr>
          <a:xfrm>
            <a:off x="161636" y="2024138"/>
            <a:ext cx="2880000" cy="936104"/>
          </a:xfrm>
          <a:prstGeom prst="roundRect">
            <a:avLst/>
          </a:prstGeom>
          <a:solidFill>
            <a:srgbClr val="162B4F"/>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sv-SE" sz="1200" b="1" dirty="0"/>
              <a:t>Uppdrag att främja, stödja och följa upp omställningen i hälso- och sjukvården till en god och nära vård </a:t>
            </a:r>
            <a:r>
              <a:rPr lang="sv-SE" sz="1200" dirty="0"/>
              <a:t>(juni 2023)</a:t>
            </a:r>
          </a:p>
        </p:txBody>
      </p:sp>
      <p:sp>
        <p:nvSpPr>
          <p:cNvPr id="8" name="Rektangel: rundade hörn 7">
            <a:extLst>
              <a:ext uri="{FF2B5EF4-FFF2-40B4-BE49-F238E27FC236}">
                <a16:creationId xmlns:a16="http://schemas.microsoft.com/office/drawing/2014/main" id="{3D071F06-D781-864A-C390-A6D1B9C9874D}"/>
              </a:ext>
            </a:extLst>
          </p:cNvPr>
          <p:cNvSpPr/>
          <p:nvPr/>
        </p:nvSpPr>
        <p:spPr>
          <a:xfrm>
            <a:off x="3157944" y="2024138"/>
            <a:ext cx="2880000" cy="936104"/>
          </a:xfrm>
          <a:prstGeom prst="roundRect">
            <a:avLst/>
          </a:prstGeom>
          <a:solidFill>
            <a:srgbClr val="162B4F"/>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sv-SE" sz="1200" b="1"/>
              <a:t>Uppdrag om åtgärder med anledning av prop. Nästa steg för en god och nära vård </a:t>
            </a:r>
          </a:p>
          <a:p>
            <a:pPr algn="ctr"/>
            <a:r>
              <a:rPr lang="sv-SE" sz="1200"/>
              <a:t>(sep 2025)</a:t>
            </a:r>
          </a:p>
        </p:txBody>
      </p:sp>
      <p:sp>
        <p:nvSpPr>
          <p:cNvPr id="9" name="Rektangel: rundade hörn 8">
            <a:extLst>
              <a:ext uri="{FF2B5EF4-FFF2-40B4-BE49-F238E27FC236}">
                <a16:creationId xmlns:a16="http://schemas.microsoft.com/office/drawing/2014/main" id="{08069BF9-1993-DB6D-7A52-896F0BF4DEA6}"/>
              </a:ext>
            </a:extLst>
          </p:cNvPr>
          <p:cNvSpPr/>
          <p:nvPr/>
        </p:nvSpPr>
        <p:spPr>
          <a:xfrm>
            <a:off x="6149882" y="2024139"/>
            <a:ext cx="2880000" cy="936104"/>
          </a:xfrm>
          <a:prstGeom prst="roundRect">
            <a:avLst/>
          </a:prstGeom>
          <a:solidFill>
            <a:srgbClr val="162B4F"/>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sv-SE" sz="1200" b="1"/>
              <a:t>Förordning om statsbidrag </a:t>
            </a:r>
          </a:p>
          <a:p>
            <a:pPr algn="ctr"/>
            <a:r>
              <a:rPr lang="sv-SE" sz="1200"/>
              <a:t>(dec 2024) </a:t>
            </a:r>
          </a:p>
        </p:txBody>
      </p:sp>
      <p:sp>
        <p:nvSpPr>
          <p:cNvPr id="10" name="Platshållare för innehåll 2">
            <a:extLst>
              <a:ext uri="{FF2B5EF4-FFF2-40B4-BE49-F238E27FC236}">
                <a16:creationId xmlns:a16="http://schemas.microsoft.com/office/drawing/2014/main" id="{C4A718A0-E375-4E4E-A293-0AD2E4A1BAF2}"/>
              </a:ext>
            </a:extLst>
          </p:cNvPr>
          <p:cNvSpPr>
            <a:spLocks noGrp="1"/>
          </p:cNvSpPr>
          <p:nvPr/>
        </p:nvSpPr>
        <p:spPr>
          <a:xfrm>
            <a:off x="9141820" y="3035516"/>
            <a:ext cx="2880000" cy="2952330"/>
          </a:xfrm>
          <a:prstGeom prst="rect">
            <a:avLst/>
          </a:prstGeom>
          <a:solidFill>
            <a:schemeClr val="accent5"/>
          </a:solidFill>
          <a:ln w="12700">
            <a:solidFill>
              <a:schemeClr val="accent5"/>
            </a:solidFill>
          </a:ln>
        </p:spPr>
        <p:txBody>
          <a:bodyPr vert="horz" lIns="72000" tIns="72000" rIns="72000" bIns="0" rtlCol="0">
            <a:normAutofit fontScale="92500" lnSpcReduction="10000"/>
          </a:bodyPr>
          <a:lstStyle>
            <a:lvl1pPr marL="0" indent="0" algn="l" defTabSz="914400" rtl="0" eaLnBrk="1" latinLnBrk="0" hangingPunct="1">
              <a:spcBef>
                <a:spcPct val="20000"/>
              </a:spcBef>
              <a:buFontTx/>
              <a:buNone/>
              <a:defRPr sz="1400" kern="1200">
                <a:solidFill>
                  <a:schemeClr val="tx2"/>
                </a:solidFill>
                <a:latin typeface="+mn-lt"/>
                <a:ea typeface="+mn-ea"/>
                <a:cs typeface="+mn-cs"/>
              </a:defRPr>
            </a:lvl1pPr>
            <a:lvl2pPr marL="630238" indent="-270000" algn="l" defTabSz="914400" rtl="0" eaLnBrk="1" latinLnBrk="0" hangingPunct="1">
              <a:spcBef>
                <a:spcPct val="20000"/>
              </a:spcBef>
              <a:buFont typeface="Arial" pitchFamily="34" charset="0"/>
              <a:buChar char="•"/>
              <a:defRPr sz="2400" kern="1200">
                <a:solidFill>
                  <a:schemeClr val="tx2"/>
                </a:solidFill>
                <a:latin typeface="+mn-lt"/>
                <a:ea typeface="+mn-ea"/>
                <a:cs typeface="+mn-cs"/>
              </a:defRPr>
            </a:lvl2pPr>
            <a:lvl3pPr marL="900000" indent="-270000" algn="l" defTabSz="914400" rtl="0" eaLnBrk="1" latinLnBrk="0" hangingPunct="1">
              <a:spcBef>
                <a:spcPct val="20000"/>
              </a:spcBef>
              <a:buFont typeface="Arial" pitchFamily="34" charset="0"/>
              <a:buChar char="•"/>
              <a:defRPr sz="2000" kern="1200">
                <a:solidFill>
                  <a:schemeClr val="tx2"/>
                </a:solidFill>
                <a:latin typeface="+mn-lt"/>
                <a:ea typeface="+mn-ea"/>
                <a:cs typeface="+mn-cs"/>
              </a:defRPr>
            </a:lvl3pPr>
            <a:lvl4pPr marL="108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4pPr>
            <a:lvl5pPr marL="126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5pPr>
            <a:lvl6pPr marL="144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6pPr>
            <a:lvl7pPr marL="1620000" indent="-180000" algn="l" defTabSz="914400" rtl="0" eaLnBrk="1" latinLnBrk="0" hangingPunct="1">
              <a:spcBef>
                <a:spcPct val="20000"/>
              </a:spcBef>
              <a:buFont typeface="Arial" pitchFamily="34" charset="0"/>
              <a:buChar char="•"/>
              <a:defRPr sz="1800" kern="1200" baseline="0">
                <a:solidFill>
                  <a:schemeClr val="tx2"/>
                </a:solidFill>
                <a:latin typeface="+mn-lt"/>
                <a:ea typeface="+mn-ea"/>
                <a:cs typeface="+mn-cs"/>
              </a:defRPr>
            </a:lvl7pPr>
            <a:lvl8pPr marL="1800000" indent="-180000" algn="l" defTabSz="914400" rtl="0" eaLnBrk="1" latinLnBrk="0" hangingPunct="1">
              <a:spcBef>
                <a:spcPct val="20000"/>
              </a:spcBef>
              <a:buFont typeface="Arial" pitchFamily="34" charset="0"/>
              <a:buChar char="•"/>
              <a:defRPr sz="1800" kern="1200" baseline="0">
                <a:solidFill>
                  <a:schemeClr val="tx2"/>
                </a:solidFill>
                <a:latin typeface="+mn-lt"/>
                <a:ea typeface="+mn-ea"/>
                <a:cs typeface="+mn-cs"/>
              </a:defRPr>
            </a:lvl8pPr>
            <a:lvl9pPr marL="1980000" indent="-180000" algn="l" defTabSz="914400" rtl="0" eaLnBrk="1" latinLnBrk="0" hangingPunct="1">
              <a:spcBef>
                <a:spcPct val="20000"/>
              </a:spcBef>
              <a:buFont typeface="Arial" pitchFamily="34" charset="0"/>
              <a:buChar char="•"/>
              <a:defRPr sz="1800" kern="1200">
                <a:solidFill>
                  <a:schemeClr val="tx2"/>
                </a:solidFill>
                <a:latin typeface="+mn-lt"/>
                <a:ea typeface="+mn-ea"/>
                <a:cs typeface="+mn-cs"/>
              </a:defRPr>
            </a:lvl9pPr>
          </a:lstStyle>
          <a:p>
            <a:r>
              <a:rPr lang="sv-SE" sz="1200" dirty="0">
                <a:solidFill>
                  <a:schemeClr val="tx1"/>
                </a:solidFill>
              </a:rPr>
              <a:t>Verksamhetsnära stöd för utbyggd primärvård</a:t>
            </a:r>
          </a:p>
          <a:p>
            <a:endParaRPr lang="sv-SE" sz="1200" dirty="0">
              <a:solidFill>
                <a:schemeClr val="tx1"/>
              </a:solidFill>
            </a:endParaRPr>
          </a:p>
          <a:p>
            <a:r>
              <a:rPr lang="sv-SE" sz="1200" dirty="0">
                <a:solidFill>
                  <a:schemeClr val="tx1"/>
                </a:solidFill>
              </a:rPr>
              <a:t>Närvård platser </a:t>
            </a:r>
          </a:p>
          <a:p>
            <a:endParaRPr lang="sv-SE" sz="1200" dirty="0">
              <a:solidFill>
                <a:schemeClr val="tx1"/>
              </a:solidFill>
            </a:endParaRPr>
          </a:p>
          <a:p>
            <a:r>
              <a:rPr lang="sv-SE" sz="1200" dirty="0">
                <a:solidFill>
                  <a:schemeClr val="tx1"/>
                </a:solidFill>
              </a:rPr>
              <a:t>Stöd för att förbättra primärvårdens omhändertagande av patienter med psykisk ohälsa</a:t>
            </a:r>
          </a:p>
          <a:p>
            <a:pPr marL="342900" indent="-342900"/>
            <a:endParaRPr lang="sv-SE" sz="1200" dirty="0">
              <a:solidFill>
                <a:schemeClr val="tx1"/>
              </a:solidFill>
            </a:endParaRPr>
          </a:p>
          <a:p>
            <a:r>
              <a:rPr lang="sv-SE" sz="1200" dirty="0">
                <a:solidFill>
                  <a:schemeClr val="tx1"/>
                </a:solidFill>
              </a:rPr>
              <a:t>Förbereda hälsodata register – Primärvård</a:t>
            </a:r>
          </a:p>
          <a:p>
            <a:r>
              <a:rPr lang="sv-SE" sz="1200" dirty="0">
                <a:solidFill>
                  <a:schemeClr val="tx1"/>
                </a:solidFill>
              </a:rPr>
              <a:t>Sjukhus vård i hemmet</a:t>
            </a:r>
          </a:p>
          <a:p>
            <a:endParaRPr lang="sv-SE" sz="1200" dirty="0">
              <a:solidFill>
                <a:schemeClr val="tx1"/>
              </a:solidFill>
            </a:endParaRPr>
          </a:p>
          <a:p>
            <a:r>
              <a:rPr lang="sv-SE" sz="1200" dirty="0">
                <a:solidFill>
                  <a:schemeClr val="tx1"/>
                </a:solidFill>
              </a:rPr>
              <a:t>Uppföljning fast läkarkontakt</a:t>
            </a:r>
          </a:p>
          <a:p>
            <a:endParaRPr lang="sv-SE" sz="1200" dirty="0">
              <a:solidFill>
                <a:schemeClr val="tx1"/>
              </a:solidFill>
            </a:endParaRPr>
          </a:p>
          <a:p>
            <a:r>
              <a:rPr lang="sv-SE" sz="1200" dirty="0">
                <a:solidFill>
                  <a:schemeClr val="tx1"/>
                </a:solidFill>
              </a:rPr>
              <a:t>Kompetensutveckling – primärvården</a:t>
            </a:r>
          </a:p>
          <a:p>
            <a:endParaRPr lang="sv-SE" sz="1200" dirty="0">
              <a:solidFill>
                <a:schemeClr val="tx1"/>
              </a:solidFill>
            </a:endParaRPr>
          </a:p>
          <a:p>
            <a:endParaRPr lang="sv-SE" sz="1200" dirty="0">
              <a:solidFill>
                <a:schemeClr val="tx1"/>
              </a:solidFill>
            </a:endParaRPr>
          </a:p>
          <a:p>
            <a:endParaRPr lang="sv-SE" sz="1200" dirty="0">
              <a:solidFill>
                <a:schemeClr val="tx1"/>
              </a:solidFill>
            </a:endParaRPr>
          </a:p>
        </p:txBody>
      </p:sp>
      <p:sp>
        <p:nvSpPr>
          <p:cNvPr id="12" name="Rektangel: rundade hörn 11">
            <a:extLst>
              <a:ext uri="{FF2B5EF4-FFF2-40B4-BE49-F238E27FC236}">
                <a16:creationId xmlns:a16="http://schemas.microsoft.com/office/drawing/2014/main" id="{26C08A02-0C93-91D9-EFF2-FEA611022B74}"/>
              </a:ext>
            </a:extLst>
          </p:cNvPr>
          <p:cNvSpPr/>
          <p:nvPr/>
        </p:nvSpPr>
        <p:spPr>
          <a:xfrm>
            <a:off x="9141820" y="2024138"/>
            <a:ext cx="2880000" cy="936104"/>
          </a:xfrm>
          <a:prstGeom prst="roundRect">
            <a:avLst/>
          </a:prstGeom>
          <a:solidFill>
            <a:srgbClr val="162B4F"/>
          </a:solid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sv-S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sv-SE" sz="1200" b="1" dirty="0"/>
              <a:t>Urval av uppdrag och projekt på myndigheten</a:t>
            </a:r>
            <a:endParaRPr lang="sv-SE" sz="1200" dirty="0"/>
          </a:p>
        </p:txBody>
      </p:sp>
      <p:sp>
        <p:nvSpPr>
          <p:cNvPr id="3" name="Rektangel: rundade hörn 2">
            <a:extLst>
              <a:ext uri="{FF2B5EF4-FFF2-40B4-BE49-F238E27FC236}">
                <a16:creationId xmlns:a16="http://schemas.microsoft.com/office/drawing/2014/main" id="{D789C4A8-ED5A-6D44-98FA-D1E519A52867}"/>
              </a:ext>
            </a:extLst>
          </p:cNvPr>
          <p:cNvSpPr/>
          <p:nvPr/>
        </p:nvSpPr>
        <p:spPr>
          <a:xfrm>
            <a:off x="9083764" y="1872343"/>
            <a:ext cx="2996308" cy="4426857"/>
          </a:xfrm>
          <a:prstGeom prst="round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786808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4080E6-C7BE-21CB-A275-EA964E23D318}"/>
              </a:ext>
            </a:extLst>
          </p:cNvPr>
          <p:cNvSpPr>
            <a:spLocks noGrp="1"/>
          </p:cNvSpPr>
          <p:nvPr>
            <p:ph type="title"/>
          </p:nvPr>
        </p:nvSpPr>
        <p:spPr>
          <a:xfrm>
            <a:off x="1476374" y="417630"/>
            <a:ext cx="8880513" cy="1080000"/>
          </a:xfrm>
        </p:spPr>
        <p:txBody>
          <a:bodyPr/>
          <a:lstStyle/>
          <a:p>
            <a:pPr algn="ctr"/>
            <a:r>
              <a:rPr lang="sv-SE" dirty="0"/>
              <a:t>Flera perspektiv samverkar kring god och nära vård</a:t>
            </a:r>
          </a:p>
        </p:txBody>
      </p:sp>
      <p:grpSp>
        <p:nvGrpSpPr>
          <p:cNvPr id="15" name="Grupp 14">
            <a:extLst>
              <a:ext uri="{FF2B5EF4-FFF2-40B4-BE49-F238E27FC236}">
                <a16:creationId xmlns:a16="http://schemas.microsoft.com/office/drawing/2014/main" id="{43BF1B1B-88C6-76E2-BE45-CDD310AA7B2C}"/>
              </a:ext>
            </a:extLst>
          </p:cNvPr>
          <p:cNvGrpSpPr/>
          <p:nvPr/>
        </p:nvGrpSpPr>
        <p:grpSpPr>
          <a:xfrm>
            <a:off x="1705918" y="1572061"/>
            <a:ext cx="8421423" cy="4553146"/>
            <a:chOff x="1667912" y="1921265"/>
            <a:chExt cx="8421423" cy="4553146"/>
          </a:xfrm>
        </p:grpSpPr>
        <p:sp>
          <p:nvSpPr>
            <p:cNvPr id="4" name="Rektangel 3">
              <a:extLst>
                <a:ext uri="{FF2B5EF4-FFF2-40B4-BE49-F238E27FC236}">
                  <a16:creationId xmlns:a16="http://schemas.microsoft.com/office/drawing/2014/main" id="{F5662538-E2A8-3702-FE4A-616557ED23E5}"/>
                </a:ext>
              </a:extLst>
            </p:cNvPr>
            <p:cNvSpPr/>
            <p:nvPr/>
          </p:nvSpPr>
          <p:spPr>
            <a:xfrm>
              <a:off x="1667912" y="1921265"/>
              <a:ext cx="8421423" cy="4553146"/>
            </a:xfrm>
            <a:prstGeom prst="rect">
              <a:avLst/>
            </a:prstGeom>
            <a:gradFill>
              <a:gsLst>
                <a:gs pos="72000">
                  <a:srgbClr val="00385C"/>
                </a:gs>
                <a:gs pos="100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5" name="textruta 4">
              <a:extLst>
                <a:ext uri="{FF2B5EF4-FFF2-40B4-BE49-F238E27FC236}">
                  <a16:creationId xmlns:a16="http://schemas.microsoft.com/office/drawing/2014/main" id="{21ED298A-BE68-A853-6E52-C5D663536620}"/>
                </a:ext>
              </a:extLst>
            </p:cNvPr>
            <p:cNvSpPr txBox="1"/>
            <p:nvPr/>
          </p:nvSpPr>
          <p:spPr>
            <a:xfrm>
              <a:off x="4420533" y="2328034"/>
              <a:ext cx="2916183" cy="369332"/>
            </a:xfrm>
            <a:prstGeom prst="rect">
              <a:avLst/>
            </a:prstGeom>
            <a:noFill/>
          </p:spPr>
          <p:txBody>
            <a:bodyPr wrap="none" rtlCol="0">
              <a:spAutoFit/>
            </a:bodyPr>
            <a:lstStyle/>
            <a:p>
              <a:r>
                <a:rPr lang="sv-SE" b="1" dirty="0">
                  <a:solidFill>
                    <a:schemeClr val="bg1"/>
                  </a:solidFill>
                </a:rPr>
                <a:t>- Kompetensförsörjning</a:t>
              </a:r>
            </a:p>
          </p:txBody>
        </p:sp>
        <p:sp>
          <p:nvSpPr>
            <p:cNvPr id="8" name="textruta 7">
              <a:extLst>
                <a:ext uri="{FF2B5EF4-FFF2-40B4-BE49-F238E27FC236}">
                  <a16:creationId xmlns:a16="http://schemas.microsoft.com/office/drawing/2014/main" id="{30215918-7869-266A-0107-513DB6F69BD4}"/>
                </a:ext>
              </a:extLst>
            </p:cNvPr>
            <p:cNvSpPr txBox="1"/>
            <p:nvPr/>
          </p:nvSpPr>
          <p:spPr>
            <a:xfrm>
              <a:off x="2294203" y="4197838"/>
              <a:ext cx="1539204" cy="369332"/>
            </a:xfrm>
            <a:prstGeom prst="rect">
              <a:avLst/>
            </a:prstGeom>
            <a:noFill/>
          </p:spPr>
          <p:txBody>
            <a:bodyPr wrap="none" rtlCol="0">
              <a:spAutoFit/>
            </a:bodyPr>
            <a:lstStyle/>
            <a:p>
              <a:r>
                <a:rPr lang="sv-SE" b="1" dirty="0">
                  <a:solidFill>
                    <a:schemeClr val="bg1"/>
                  </a:solidFill>
                </a:rPr>
                <a:t>- Beredskap</a:t>
              </a:r>
            </a:p>
          </p:txBody>
        </p:sp>
        <p:sp>
          <p:nvSpPr>
            <p:cNvPr id="10" name="textruta 9">
              <a:extLst>
                <a:ext uri="{FF2B5EF4-FFF2-40B4-BE49-F238E27FC236}">
                  <a16:creationId xmlns:a16="http://schemas.microsoft.com/office/drawing/2014/main" id="{08ED92DC-B0E8-FF5E-2DB2-3B6E989870E8}"/>
                </a:ext>
              </a:extLst>
            </p:cNvPr>
            <p:cNvSpPr txBox="1"/>
            <p:nvPr/>
          </p:nvSpPr>
          <p:spPr>
            <a:xfrm>
              <a:off x="7293591" y="3180895"/>
              <a:ext cx="1920719" cy="369332"/>
            </a:xfrm>
            <a:prstGeom prst="rect">
              <a:avLst/>
            </a:prstGeom>
            <a:noFill/>
          </p:spPr>
          <p:txBody>
            <a:bodyPr wrap="none" rtlCol="0">
              <a:spAutoFit/>
            </a:bodyPr>
            <a:lstStyle/>
            <a:p>
              <a:r>
                <a:rPr lang="sv-SE" b="1" dirty="0">
                  <a:solidFill>
                    <a:schemeClr val="bg1"/>
                  </a:solidFill>
                </a:rPr>
                <a:t>- Tillgänglighet</a:t>
              </a:r>
            </a:p>
          </p:txBody>
        </p:sp>
        <p:pic>
          <p:nvPicPr>
            <p:cNvPr id="18" name="Bild 17" descr="Cirklar med pilar kontur">
              <a:extLst>
                <a:ext uri="{FF2B5EF4-FFF2-40B4-BE49-F238E27FC236}">
                  <a16:creationId xmlns:a16="http://schemas.microsoft.com/office/drawing/2014/main" id="{5023C509-7C4B-76AA-57AD-C2F9940CE4B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384321">
              <a:off x="4127833" y="2388990"/>
              <a:ext cx="3372924" cy="3372924"/>
            </a:xfrm>
            <a:prstGeom prst="rect">
              <a:avLst/>
            </a:prstGeom>
          </p:spPr>
        </p:pic>
        <p:sp>
          <p:nvSpPr>
            <p:cNvPr id="6" name="textruta 5">
              <a:extLst>
                <a:ext uri="{FF2B5EF4-FFF2-40B4-BE49-F238E27FC236}">
                  <a16:creationId xmlns:a16="http://schemas.microsoft.com/office/drawing/2014/main" id="{869B01C2-C8FA-FD69-209A-D4D2466B4B9B}"/>
                </a:ext>
              </a:extLst>
            </p:cNvPr>
            <p:cNvSpPr txBox="1"/>
            <p:nvPr/>
          </p:nvSpPr>
          <p:spPr>
            <a:xfrm>
              <a:off x="2386476" y="3180895"/>
              <a:ext cx="1949573" cy="369332"/>
            </a:xfrm>
            <a:prstGeom prst="rect">
              <a:avLst/>
            </a:prstGeom>
            <a:noFill/>
          </p:spPr>
          <p:txBody>
            <a:bodyPr wrap="none" rtlCol="0">
              <a:spAutoFit/>
            </a:bodyPr>
            <a:lstStyle/>
            <a:p>
              <a:r>
                <a:rPr lang="sv-SE" b="1" dirty="0">
                  <a:solidFill>
                    <a:schemeClr val="bg1"/>
                  </a:solidFill>
                </a:rPr>
                <a:t>- Vårdkapacitet</a:t>
              </a:r>
            </a:p>
          </p:txBody>
        </p:sp>
        <p:sp>
          <p:nvSpPr>
            <p:cNvPr id="9" name="textruta 8">
              <a:extLst>
                <a:ext uri="{FF2B5EF4-FFF2-40B4-BE49-F238E27FC236}">
                  <a16:creationId xmlns:a16="http://schemas.microsoft.com/office/drawing/2014/main" id="{F7ED0D88-7801-F83D-3A62-A91459B0DC4C}"/>
                </a:ext>
              </a:extLst>
            </p:cNvPr>
            <p:cNvSpPr txBox="1"/>
            <p:nvPr/>
          </p:nvSpPr>
          <p:spPr>
            <a:xfrm>
              <a:off x="4901622" y="5409861"/>
              <a:ext cx="2363147" cy="646331"/>
            </a:xfrm>
            <a:prstGeom prst="rect">
              <a:avLst/>
            </a:prstGeom>
            <a:noFill/>
          </p:spPr>
          <p:txBody>
            <a:bodyPr wrap="none" rtlCol="0">
              <a:spAutoFit/>
            </a:bodyPr>
            <a:lstStyle/>
            <a:p>
              <a:r>
                <a:rPr lang="sv-SE" b="1" dirty="0">
                  <a:solidFill>
                    <a:schemeClr val="bg1"/>
                  </a:solidFill>
                </a:rPr>
                <a:t>- Produktions- och </a:t>
              </a:r>
            </a:p>
            <a:p>
              <a:r>
                <a:rPr lang="sv-SE" b="1" dirty="0">
                  <a:solidFill>
                    <a:schemeClr val="bg1"/>
                  </a:solidFill>
                </a:rPr>
                <a:t>kapacitetsstyrning</a:t>
              </a:r>
            </a:p>
          </p:txBody>
        </p:sp>
        <p:sp>
          <p:nvSpPr>
            <p:cNvPr id="12" name="textruta 11">
              <a:extLst>
                <a:ext uri="{FF2B5EF4-FFF2-40B4-BE49-F238E27FC236}">
                  <a16:creationId xmlns:a16="http://schemas.microsoft.com/office/drawing/2014/main" id="{FCA365CB-A1BD-5346-6E42-50AADBED3F67}"/>
                </a:ext>
              </a:extLst>
            </p:cNvPr>
            <p:cNvSpPr txBox="1"/>
            <p:nvPr/>
          </p:nvSpPr>
          <p:spPr>
            <a:xfrm>
              <a:off x="7352996" y="4684982"/>
              <a:ext cx="1965603" cy="369332"/>
            </a:xfrm>
            <a:prstGeom prst="rect">
              <a:avLst/>
            </a:prstGeom>
            <a:noFill/>
          </p:spPr>
          <p:txBody>
            <a:bodyPr wrap="none" rtlCol="0">
              <a:spAutoFit/>
            </a:bodyPr>
            <a:lstStyle/>
            <a:p>
              <a:r>
                <a:rPr lang="sv-SE" b="1" dirty="0">
                  <a:solidFill>
                    <a:schemeClr val="bg1"/>
                  </a:solidFill>
                </a:rPr>
                <a:t>- Samsjuklighet</a:t>
              </a:r>
            </a:p>
          </p:txBody>
        </p:sp>
        <p:sp>
          <p:nvSpPr>
            <p:cNvPr id="14" name="textruta 13">
              <a:extLst>
                <a:ext uri="{FF2B5EF4-FFF2-40B4-BE49-F238E27FC236}">
                  <a16:creationId xmlns:a16="http://schemas.microsoft.com/office/drawing/2014/main" id="{E5380EDB-A517-7975-F9C9-6E5C035BDE3D}"/>
                </a:ext>
              </a:extLst>
            </p:cNvPr>
            <p:cNvSpPr txBox="1"/>
            <p:nvPr/>
          </p:nvSpPr>
          <p:spPr>
            <a:xfrm>
              <a:off x="2814031" y="5030115"/>
              <a:ext cx="712054" cy="369332"/>
            </a:xfrm>
            <a:prstGeom prst="rect">
              <a:avLst/>
            </a:prstGeom>
            <a:noFill/>
          </p:spPr>
          <p:txBody>
            <a:bodyPr wrap="none" rtlCol="0">
              <a:spAutoFit/>
            </a:bodyPr>
            <a:lstStyle/>
            <a:p>
              <a:r>
                <a:rPr lang="sv-SE" b="1" dirty="0">
                  <a:solidFill>
                    <a:schemeClr val="bg1"/>
                  </a:solidFill>
                </a:rPr>
                <a:t>- ……</a:t>
              </a:r>
            </a:p>
          </p:txBody>
        </p:sp>
      </p:grpSp>
    </p:spTree>
    <p:extLst>
      <p:ext uri="{BB962C8B-B14F-4D97-AF65-F5344CB8AC3E}">
        <p14:creationId xmlns:p14="http://schemas.microsoft.com/office/powerpoint/2010/main" val="234350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91793-AB81-02FC-1894-CF3F34F31DC2}"/>
            </a:ext>
          </a:extLst>
        </p:cNvPr>
        <p:cNvGrpSpPr/>
        <p:nvPr/>
      </p:nvGrpSpPr>
      <p:grpSpPr>
        <a:xfrm>
          <a:off x="0" y="0"/>
          <a:ext cx="0" cy="0"/>
          <a:chOff x="0" y="0"/>
          <a:chExt cx="0" cy="0"/>
        </a:xfrm>
      </p:grpSpPr>
      <p:grpSp>
        <p:nvGrpSpPr>
          <p:cNvPr id="2" name="Grupp 1">
            <a:extLst>
              <a:ext uri="{FF2B5EF4-FFF2-40B4-BE49-F238E27FC236}">
                <a16:creationId xmlns:a16="http://schemas.microsoft.com/office/drawing/2014/main" id="{7A65F959-C432-A5D4-36EE-F2756C69FAB4}"/>
              </a:ext>
            </a:extLst>
          </p:cNvPr>
          <p:cNvGrpSpPr/>
          <p:nvPr/>
        </p:nvGrpSpPr>
        <p:grpSpPr>
          <a:xfrm>
            <a:off x="361619" y="443060"/>
            <a:ext cx="4926818" cy="2752347"/>
            <a:chOff x="191936" y="1008668"/>
            <a:chExt cx="4926818" cy="2752347"/>
          </a:xfrm>
        </p:grpSpPr>
        <p:sp>
          <p:nvSpPr>
            <p:cNvPr id="4" name="Pratbubbla: oval 3">
              <a:extLst>
                <a:ext uri="{FF2B5EF4-FFF2-40B4-BE49-F238E27FC236}">
                  <a16:creationId xmlns:a16="http://schemas.microsoft.com/office/drawing/2014/main" id="{694AE2B0-4AED-D47A-4994-B061024E9E92}"/>
                </a:ext>
              </a:extLst>
            </p:cNvPr>
            <p:cNvSpPr/>
            <p:nvPr/>
          </p:nvSpPr>
          <p:spPr>
            <a:xfrm>
              <a:off x="2916752" y="1708242"/>
              <a:ext cx="2202002" cy="1192422"/>
            </a:xfrm>
            <a:prstGeom prst="wedgeEllipseCallou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ratbubbla: oval 7">
              <a:extLst>
                <a:ext uri="{FF2B5EF4-FFF2-40B4-BE49-F238E27FC236}">
                  <a16:creationId xmlns:a16="http://schemas.microsoft.com/office/drawing/2014/main" id="{22213E93-E7CC-6640-2173-58932F81E99C}"/>
                </a:ext>
              </a:extLst>
            </p:cNvPr>
            <p:cNvSpPr/>
            <p:nvPr/>
          </p:nvSpPr>
          <p:spPr>
            <a:xfrm>
              <a:off x="191936" y="2021316"/>
              <a:ext cx="3157870" cy="1739699"/>
            </a:xfrm>
            <a:prstGeom prst="wedgeEllipseCallout">
              <a:avLst>
                <a:gd name="adj1" fmla="val 48864"/>
                <a:gd name="adj2" fmla="val 53944"/>
              </a:avLst>
            </a:prstGeom>
            <a:solidFill>
              <a:srgbClr val="ECCFE9"/>
            </a:solidFill>
            <a:ln>
              <a:solidFill>
                <a:srgbClr val="ECC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ratbubbla: oval 8">
              <a:extLst>
                <a:ext uri="{FF2B5EF4-FFF2-40B4-BE49-F238E27FC236}">
                  <a16:creationId xmlns:a16="http://schemas.microsoft.com/office/drawing/2014/main" id="{BCC77DB8-19A2-3C31-21E8-CFDD2C3C54B8}"/>
                </a:ext>
              </a:extLst>
            </p:cNvPr>
            <p:cNvSpPr/>
            <p:nvPr/>
          </p:nvSpPr>
          <p:spPr>
            <a:xfrm>
              <a:off x="1076475" y="1008668"/>
              <a:ext cx="2273331" cy="1399148"/>
            </a:xfrm>
            <a:prstGeom prst="wedgeEllipseCallout">
              <a:avLst>
                <a:gd name="adj1" fmla="val 19908"/>
                <a:gd name="adj2" fmla="val 61890"/>
              </a:avLst>
            </a:prstGeom>
            <a:solidFill>
              <a:srgbClr val="F9E0A7"/>
            </a:solidFill>
            <a:ln>
              <a:solidFill>
                <a:srgbClr val="F9E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0" name="textruta 9">
            <a:extLst>
              <a:ext uri="{FF2B5EF4-FFF2-40B4-BE49-F238E27FC236}">
                <a16:creationId xmlns:a16="http://schemas.microsoft.com/office/drawing/2014/main" id="{1C304EEB-6499-FA35-18AE-DA391D3F0932}"/>
              </a:ext>
            </a:extLst>
          </p:cNvPr>
          <p:cNvSpPr txBox="1"/>
          <p:nvPr/>
        </p:nvSpPr>
        <p:spPr>
          <a:xfrm>
            <a:off x="4647415" y="2846895"/>
            <a:ext cx="6846746" cy="3139321"/>
          </a:xfrm>
          <a:prstGeom prst="rect">
            <a:avLst/>
          </a:prstGeom>
          <a:noFill/>
        </p:spPr>
        <p:txBody>
          <a:bodyPr wrap="none" rtlCol="0">
            <a:spAutoFit/>
          </a:bodyPr>
          <a:lstStyle/>
          <a:p>
            <a:r>
              <a:rPr lang="sv-SE" dirty="0"/>
              <a:t>Finns det uppgifter som genomförs enskilt som skulle </a:t>
            </a:r>
            <a:br>
              <a:rPr lang="sv-SE" dirty="0"/>
            </a:br>
            <a:r>
              <a:rPr lang="sv-SE" dirty="0"/>
              <a:t>göras gemensamt?</a:t>
            </a:r>
            <a:br>
              <a:rPr lang="sv-SE" dirty="0"/>
            </a:br>
            <a:br>
              <a:rPr lang="sv-SE" dirty="0"/>
            </a:br>
            <a:r>
              <a:rPr lang="sv-SE" dirty="0"/>
              <a:t>Finns det uppgifter som görs gemensamt som borde göras </a:t>
            </a:r>
            <a:br>
              <a:rPr lang="sv-SE" dirty="0"/>
            </a:br>
            <a:r>
              <a:rPr lang="sv-SE" dirty="0"/>
              <a:t>enskilt?</a:t>
            </a:r>
            <a:br>
              <a:rPr lang="sv-SE" dirty="0"/>
            </a:br>
            <a:br>
              <a:rPr lang="sv-SE" dirty="0"/>
            </a:br>
            <a:r>
              <a:rPr lang="sv-SE" dirty="0"/>
              <a:t> Perspektiv: </a:t>
            </a:r>
            <a:br>
              <a:rPr lang="sv-SE" dirty="0"/>
            </a:br>
            <a:r>
              <a:rPr lang="sv-SE" dirty="0"/>
              <a:t>-Inom sin verksamhet</a:t>
            </a:r>
            <a:br>
              <a:rPr lang="sv-SE" dirty="0"/>
            </a:br>
            <a:r>
              <a:rPr lang="sv-SE" dirty="0"/>
              <a:t>-Mellan verksamhetsgrenar (Primär vård – specialiserad-vård)</a:t>
            </a:r>
            <a:br>
              <a:rPr lang="sv-SE" dirty="0"/>
            </a:br>
            <a:br>
              <a:rPr lang="sv-SE" dirty="0"/>
            </a:br>
            <a:r>
              <a:rPr lang="sv-SE" dirty="0"/>
              <a:t>Reflektera 2-2</a:t>
            </a:r>
          </a:p>
        </p:txBody>
      </p:sp>
    </p:spTree>
    <p:extLst>
      <p:ext uri="{BB962C8B-B14F-4D97-AF65-F5344CB8AC3E}">
        <p14:creationId xmlns:p14="http://schemas.microsoft.com/office/powerpoint/2010/main" val="11744384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68674B58-5F3D-2343-0321-AD4222B524F4}"/>
              </a:ext>
            </a:extLst>
          </p:cNvPr>
          <p:cNvSpPr>
            <a:spLocks noGrp="1"/>
          </p:cNvSpPr>
          <p:nvPr>
            <p:ph type="title"/>
          </p:nvPr>
        </p:nvSpPr>
        <p:spPr>
          <a:xfrm>
            <a:off x="605641" y="231241"/>
            <a:ext cx="10422577" cy="611907"/>
          </a:xfrm>
        </p:spPr>
        <p:txBody>
          <a:bodyPr/>
          <a:lstStyle/>
          <a:p>
            <a:r>
              <a:rPr lang="sv-SE" sz="2900" dirty="0"/>
              <a:t>Andel primärvård av regionernas hälso- och sjukvårdskostnader</a:t>
            </a:r>
          </a:p>
        </p:txBody>
      </p:sp>
      <p:graphicFrame>
        <p:nvGraphicFramePr>
          <p:cNvPr id="5" name="Diagram 4">
            <a:extLst>
              <a:ext uri="{FF2B5EF4-FFF2-40B4-BE49-F238E27FC236}">
                <a16:creationId xmlns:a16="http://schemas.microsoft.com/office/drawing/2014/main" id="{D9DFBECA-0340-494D-BF3C-C3F40A0F7BD4}"/>
              </a:ext>
            </a:extLst>
          </p:cNvPr>
          <p:cNvGraphicFramePr>
            <a:graphicFrameLocks/>
          </p:cNvGraphicFramePr>
          <p:nvPr/>
        </p:nvGraphicFramePr>
        <p:xfrm>
          <a:off x="1199408" y="1246909"/>
          <a:ext cx="8704613" cy="53798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09026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27EC9ED-5B1F-7E61-7A5F-62C798F23B12}"/>
              </a:ext>
            </a:extLst>
          </p:cNvPr>
          <p:cNvSpPr>
            <a:spLocks noGrp="1"/>
          </p:cNvSpPr>
          <p:nvPr>
            <p:ph type="title"/>
          </p:nvPr>
        </p:nvSpPr>
        <p:spPr/>
        <p:txBody>
          <a:bodyPr/>
          <a:lstStyle/>
          <a:p>
            <a:r>
              <a:rPr lang="sv-SE" dirty="0"/>
              <a:t>Kontinuitet</a:t>
            </a:r>
            <a:br>
              <a:rPr lang="sv-SE" dirty="0"/>
            </a:br>
            <a:r>
              <a:rPr lang="sv-SE" dirty="0"/>
              <a:t>Fast läkarkontakt Team</a:t>
            </a:r>
          </a:p>
        </p:txBody>
      </p:sp>
      <p:sp>
        <p:nvSpPr>
          <p:cNvPr id="6" name="Platshållare för text 5">
            <a:extLst>
              <a:ext uri="{FF2B5EF4-FFF2-40B4-BE49-F238E27FC236}">
                <a16:creationId xmlns:a16="http://schemas.microsoft.com/office/drawing/2014/main" id="{FC855817-E476-44BE-0C77-D9346E2EAF53}"/>
              </a:ext>
            </a:extLst>
          </p:cNvPr>
          <p:cNvSpPr>
            <a:spLocks noGrp="1"/>
          </p:cNvSpPr>
          <p:nvPr>
            <p:ph type="body" idx="1"/>
          </p:nvPr>
        </p:nvSpPr>
        <p:spPr>
          <a:xfrm>
            <a:off x="5963296" y="-818168"/>
            <a:ext cx="6087433" cy="6215551"/>
          </a:xfrm>
        </p:spPr>
        <p:txBody>
          <a:bodyPr/>
          <a:lstStyle/>
          <a:p>
            <a:r>
              <a:rPr lang="sv-SE" dirty="0"/>
              <a:t>3</a:t>
            </a:r>
          </a:p>
        </p:txBody>
      </p:sp>
    </p:spTree>
    <p:extLst>
      <p:ext uri="{BB962C8B-B14F-4D97-AF65-F5344CB8AC3E}">
        <p14:creationId xmlns:p14="http://schemas.microsoft.com/office/powerpoint/2010/main" val="20287641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176D0-82B9-7E90-9BBD-75D801DA71E9}"/>
            </a:ext>
          </a:extLst>
        </p:cNvPr>
        <p:cNvGrpSpPr/>
        <p:nvPr/>
      </p:nvGrpSpPr>
      <p:grpSpPr>
        <a:xfrm>
          <a:off x="0" y="0"/>
          <a:ext cx="0" cy="0"/>
          <a:chOff x="0" y="0"/>
          <a:chExt cx="0" cy="0"/>
        </a:xfrm>
      </p:grpSpPr>
      <p:pic>
        <p:nvPicPr>
          <p:cNvPr id="7" name="Platshållare för bild 6" descr="Handskakning med hel fyllning">
            <a:extLst>
              <a:ext uri="{FF2B5EF4-FFF2-40B4-BE49-F238E27FC236}">
                <a16:creationId xmlns:a16="http://schemas.microsoft.com/office/drawing/2014/main" id="{F94A1B4A-2CDF-0882-F7DC-5FE09185A758}"/>
              </a:ext>
            </a:extLst>
          </p:cNvPr>
          <p:cNvPicPr>
            <a:picLocks noGrp="1" noChangeAspect="1"/>
          </p:cNvPicPr>
          <p:nvPr>
            <p:ph type="pic" sz="quarter" idx="14"/>
          </p:nvPr>
        </p:nvPicPr>
        <p:blipFill>
          <a:blip>
            <a:extLst>
              <a:ext uri="{96DAC541-7B7A-43D3-8B79-37D633B846F1}">
                <asvg:svgBlip xmlns:asvg="http://schemas.microsoft.com/office/drawing/2016/SVG/main" r:embed="rId3"/>
              </a:ext>
            </a:extLst>
          </a:blip>
          <a:srcRect l="5556" r="5556"/>
          <a:stretch/>
        </p:blipFill>
        <p:spPr>
          <a:xfrm>
            <a:off x="7259462" y="1148576"/>
            <a:ext cx="4698327" cy="5285677"/>
          </a:xfrm>
        </p:spPr>
      </p:pic>
      <p:sp>
        <p:nvSpPr>
          <p:cNvPr id="3" name="Rubrik 2">
            <a:extLst>
              <a:ext uri="{FF2B5EF4-FFF2-40B4-BE49-F238E27FC236}">
                <a16:creationId xmlns:a16="http://schemas.microsoft.com/office/drawing/2014/main" id="{AFE8ECBA-5B9D-EB1E-957C-D97474A7D72D}"/>
              </a:ext>
            </a:extLst>
          </p:cNvPr>
          <p:cNvSpPr>
            <a:spLocks noGrp="1"/>
          </p:cNvSpPr>
          <p:nvPr>
            <p:ph type="title"/>
          </p:nvPr>
        </p:nvSpPr>
        <p:spPr>
          <a:xfrm>
            <a:off x="636889" y="540000"/>
            <a:ext cx="5171774" cy="1080000"/>
          </a:xfrm>
        </p:spPr>
        <p:txBody>
          <a:bodyPr anchor="t">
            <a:normAutofit fontScale="90000"/>
          </a:bodyPr>
          <a:lstStyle/>
          <a:p>
            <a:pPr>
              <a:lnSpc>
                <a:spcPct val="100000"/>
              </a:lnSpc>
            </a:pPr>
            <a:r>
              <a:rPr lang="sv-SE" sz="3200" dirty="0"/>
              <a:t>Kontinuitet</a:t>
            </a:r>
            <a:br>
              <a:rPr lang="sv-SE" sz="1400" dirty="0"/>
            </a:br>
            <a:r>
              <a:rPr lang="sv-SE" sz="1400" dirty="0"/>
              <a:t>Från uppföljningsrapporten 2026</a:t>
            </a:r>
            <a:br>
              <a:rPr lang="sv-SE" sz="1400" dirty="0"/>
            </a:br>
            <a:br>
              <a:rPr lang="sv-SE" sz="1400" dirty="0"/>
            </a:br>
            <a:endParaRPr lang="sv-SE" sz="1400" dirty="0"/>
          </a:p>
        </p:txBody>
      </p:sp>
      <p:sp>
        <p:nvSpPr>
          <p:cNvPr id="4" name="Platshållare för text 3">
            <a:extLst>
              <a:ext uri="{FF2B5EF4-FFF2-40B4-BE49-F238E27FC236}">
                <a16:creationId xmlns:a16="http://schemas.microsoft.com/office/drawing/2014/main" id="{09F462F1-FF1B-3D5E-2B56-715967022A41}"/>
              </a:ext>
            </a:extLst>
          </p:cNvPr>
          <p:cNvSpPr>
            <a:spLocks noGrp="1"/>
          </p:cNvSpPr>
          <p:nvPr>
            <p:ph type="body" sz="quarter" idx="13"/>
          </p:nvPr>
        </p:nvSpPr>
        <p:spPr>
          <a:xfrm>
            <a:off x="637201" y="1634400"/>
            <a:ext cx="5171463" cy="4583838"/>
          </a:xfrm>
        </p:spPr>
        <p:txBody>
          <a:bodyPr>
            <a:normAutofit/>
          </a:bodyPr>
          <a:lstStyle/>
          <a:p>
            <a:pPr>
              <a:lnSpc>
                <a:spcPct val="100000"/>
              </a:lnSpc>
            </a:pPr>
            <a:r>
              <a:rPr lang="sv-SE" sz="1200"/>
              <a:t>Andelen patienter som har en registrerad fast läkarkontakt har ökat men det finns fortsatt en väsentlig skillnad mellan regionernas registreringsgrad och befolkningens egen uppfattning. </a:t>
            </a:r>
          </a:p>
          <a:p>
            <a:pPr>
              <a:lnSpc>
                <a:spcPct val="100000"/>
              </a:lnSpc>
            </a:pPr>
            <a:r>
              <a:rPr lang="sv-SE" sz="1200"/>
              <a:t>Fler regioner använder 1177.se för att informera patienter om fast läkarkontakt men informationen behöver fortsätta utvecklas.</a:t>
            </a:r>
          </a:p>
          <a:p>
            <a:pPr>
              <a:lnSpc>
                <a:spcPct val="100000"/>
              </a:lnSpc>
            </a:pPr>
            <a:r>
              <a:rPr lang="sv-SE" sz="1200"/>
              <a:t>Få kommuner uppger att antalet patienter med fast vårdkontakt ökat</a:t>
            </a:r>
          </a:p>
          <a:p>
            <a:pPr>
              <a:lnSpc>
                <a:spcPct val="100000"/>
              </a:lnSpc>
            </a:pPr>
            <a:endParaRPr lang="sv-SE" sz="1200"/>
          </a:p>
          <a:p>
            <a:pPr marL="0" indent="0">
              <a:lnSpc>
                <a:spcPct val="100000"/>
              </a:lnSpc>
              <a:buNone/>
            </a:pPr>
            <a:endParaRPr lang="sv-SE" sz="1200"/>
          </a:p>
          <a:p>
            <a:pPr marL="0" indent="0">
              <a:lnSpc>
                <a:spcPct val="100000"/>
              </a:lnSpc>
              <a:buNone/>
            </a:pPr>
            <a:r>
              <a:rPr lang="sv-SE" sz="1200" b="1"/>
              <a:t>Socialstyrelsens bedömning</a:t>
            </a:r>
          </a:p>
          <a:p>
            <a:pPr>
              <a:lnSpc>
                <a:spcPct val="100000"/>
              </a:lnSpc>
            </a:pPr>
            <a:r>
              <a:rPr lang="sv-SE" sz="1200"/>
              <a:t>Arbetet med fast läkarkontakt behöver kombineras med fasta vårdkontakter inom andra yrkeskategorier och teaminsatser.</a:t>
            </a:r>
          </a:p>
          <a:p>
            <a:pPr>
              <a:lnSpc>
                <a:spcPct val="100000"/>
              </a:lnSpc>
            </a:pPr>
            <a:r>
              <a:rPr lang="sv-SE" sz="1200"/>
              <a:t>Arbetet med kontinuitet behöver målgruppsanpassas och kalibreras mot olika målgruppers behov, där patienter med komplexa och långvariga vårdbehov särskilt prioriteras.</a:t>
            </a:r>
          </a:p>
          <a:p>
            <a:pPr lvl="0">
              <a:lnSpc>
                <a:spcPct val="100000"/>
              </a:lnSpc>
            </a:pPr>
            <a:r>
              <a:rPr lang="sv-SE" sz="1200"/>
              <a:t>Fasta läkar- och vårdkontakter fortsatt behöver vara ett prioriterat område för regionerna och kommunerna.</a:t>
            </a:r>
          </a:p>
        </p:txBody>
      </p:sp>
    </p:spTree>
    <p:extLst>
      <p:ext uri="{BB962C8B-B14F-4D97-AF65-F5344CB8AC3E}">
        <p14:creationId xmlns:p14="http://schemas.microsoft.com/office/powerpoint/2010/main" val="21790077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BAF8B-73C6-21CB-E69B-1F8D0298BCB5}"/>
            </a:ext>
          </a:extLst>
        </p:cNvPr>
        <p:cNvGrpSpPr/>
        <p:nvPr/>
      </p:nvGrpSpPr>
      <p:grpSpPr>
        <a:xfrm>
          <a:off x="0" y="0"/>
          <a:ext cx="0" cy="0"/>
          <a:chOff x="0" y="0"/>
          <a:chExt cx="0" cy="0"/>
        </a:xfrm>
      </p:grpSpPr>
      <p:sp>
        <p:nvSpPr>
          <p:cNvPr id="3" name="Rubrik 2">
            <a:extLst>
              <a:ext uri="{FF2B5EF4-FFF2-40B4-BE49-F238E27FC236}">
                <a16:creationId xmlns:a16="http://schemas.microsoft.com/office/drawing/2014/main" id="{C8887A3C-07CF-8831-ACC1-BB145AA38FFE}"/>
              </a:ext>
            </a:extLst>
          </p:cNvPr>
          <p:cNvSpPr>
            <a:spLocks noGrp="1"/>
          </p:cNvSpPr>
          <p:nvPr>
            <p:ph type="title"/>
          </p:nvPr>
        </p:nvSpPr>
        <p:spPr>
          <a:xfrm>
            <a:off x="636888" y="540000"/>
            <a:ext cx="6235251" cy="1080000"/>
          </a:xfrm>
        </p:spPr>
        <p:txBody>
          <a:bodyPr anchor="t">
            <a:normAutofit fontScale="90000"/>
          </a:bodyPr>
          <a:lstStyle/>
          <a:p>
            <a:r>
              <a:rPr lang="sv-SE" sz="3600" dirty="0"/>
              <a:t>Samverkan och samordning</a:t>
            </a:r>
            <a:br>
              <a:rPr lang="sv-SE" sz="2800" dirty="0"/>
            </a:br>
            <a:r>
              <a:rPr lang="sv-SE" sz="1600" dirty="0"/>
              <a:t>Från uppföljningsrapporten 2026</a:t>
            </a:r>
            <a:br>
              <a:rPr lang="sv-SE" sz="2800" dirty="0"/>
            </a:br>
            <a:endParaRPr lang="sv-SE" sz="2800" dirty="0"/>
          </a:p>
        </p:txBody>
      </p:sp>
      <p:sp>
        <p:nvSpPr>
          <p:cNvPr id="4" name="Platshållare för text 3">
            <a:extLst>
              <a:ext uri="{FF2B5EF4-FFF2-40B4-BE49-F238E27FC236}">
                <a16:creationId xmlns:a16="http://schemas.microsoft.com/office/drawing/2014/main" id="{65A3363A-6E46-96ED-0E87-31A8118CE48C}"/>
              </a:ext>
            </a:extLst>
          </p:cNvPr>
          <p:cNvSpPr>
            <a:spLocks noGrp="1"/>
          </p:cNvSpPr>
          <p:nvPr>
            <p:ph type="body" sz="quarter" idx="13"/>
          </p:nvPr>
        </p:nvSpPr>
        <p:spPr>
          <a:xfrm>
            <a:off x="632691" y="1620000"/>
            <a:ext cx="6973997" cy="4583838"/>
          </a:xfrm>
        </p:spPr>
        <p:txBody>
          <a:bodyPr>
            <a:normAutofit/>
          </a:bodyPr>
          <a:lstStyle/>
          <a:p>
            <a:pPr>
              <a:lnSpc>
                <a:spcPct val="100000"/>
              </a:lnSpc>
            </a:pPr>
            <a:r>
              <a:rPr lang="sv-SE" sz="1700" dirty="0"/>
              <a:t>Majoriteten av regionerna har genomfört insatser för att ge primärvården bättre tillgång till specialistvårdens kompetens.</a:t>
            </a:r>
          </a:p>
          <a:p>
            <a:pPr>
              <a:lnSpc>
                <a:spcPct val="100000"/>
              </a:lnSpc>
            </a:pPr>
            <a:r>
              <a:rPr lang="sv-SE" sz="1700" dirty="0"/>
              <a:t>Arbetet med multiprofessionella team utvecklas positivt och är en viktig insats för omställningen.</a:t>
            </a:r>
          </a:p>
          <a:p>
            <a:pPr>
              <a:lnSpc>
                <a:spcPct val="100000"/>
              </a:lnSpc>
            </a:pPr>
            <a:r>
              <a:rPr lang="sv-SE" sz="1700" dirty="0"/>
              <a:t>Flest regioner anger att arbetar med multiprofessionella team för personer i behov av palliativ vård samt personer med psykisk ohälsa i regionerna. I kommunerna fokuseras på arbete med personer med palliativ vård och äldre.</a:t>
            </a:r>
          </a:p>
          <a:p>
            <a:pPr marL="0" indent="0">
              <a:lnSpc>
                <a:spcPct val="100000"/>
              </a:lnSpc>
              <a:buNone/>
            </a:pPr>
            <a:endParaRPr lang="sv-SE" sz="1700" dirty="0"/>
          </a:p>
          <a:p>
            <a:pPr marL="0" indent="0">
              <a:lnSpc>
                <a:spcPct val="100000"/>
              </a:lnSpc>
              <a:buNone/>
            </a:pPr>
            <a:r>
              <a:rPr lang="sv-SE" sz="1800" b="1" dirty="0"/>
              <a:t>Socialstyrelsens bedömning</a:t>
            </a:r>
          </a:p>
          <a:p>
            <a:pPr marL="0" indent="0">
              <a:lnSpc>
                <a:spcPct val="100000"/>
              </a:lnSpc>
              <a:buNone/>
            </a:pPr>
            <a:r>
              <a:rPr lang="sv-SE" sz="1700" dirty="0"/>
              <a:t>Arbetet med teamsamverkan är ojämnt implementerat och beroende av lokalt engagemang, tillgång till resurser och fungerande </a:t>
            </a:r>
            <a:r>
              <a:rPr lang="sv-SE" sz="1700" dirty="0" err="1"/>
              <a:t>it-stöd</a:t>
            </a:r>
            <a:r>
              <a:rPr lang="sv-SE" sz="1700" dirty="0"/>
              <a:t>.</a:t>
            </a:r>
            <a:endParaRPr lang="sv-SE" sz="1700" b="1" dirty="0"/>
          </a:p>
          <a:p>
            <a:pPr marL="0" indent="0">
              <a:lnSpc>
                <a:spcPct val="100000"/>
              </a:lnSpc>
              <a:buNone/>
            </a:pPr>
            <a:endParaRPr lang="sv-SE" sz="1700" dirty="0"/>
          </a:p>
          <a:p>
            <a:pPr>
              <a:lnSpc>
                <a:spcPct val="100000"/>
              </a:lnSpc>
            </a:pPr>
            <a:endParaRPr lang="sv-SE" sz="1700" dirty="0"/>
          </a:p>
        </p:txBody>
      </p:sp>
      <p:pic>
        <p:nvPicPr>
          <p:cNvPr id="8" name="Platshållare för bild 7" descr="Skål med hel fyllning">
            <a:extLst>
              <a:ext uri="{FF2B5EF4-FFF2-40B4-BE49-F238E27FC236}">
                <a16:creationId xmlns:a16="http://schemas.microsoft.com/office/drawing/2014/main" id="{6E7CEB8B-E464-3049-E96C-0B9C72D7A82C}"/>
              </a:ext>
            </a:extLst>
          </p:cNvPr>
          <p:cNvPicPr>
            <a:picLocks noGrp="1" noChangeAspect="1"/>
          </p:cNvPicPr>
          <p:nvPr>
            <p:ph type="pic" sz="quarter" idx="14"/>
          </p:nvPr>
        </p:nvPicPr>
        <p:blipFill>
          <a:blip>
            <a:extLst>
              <a:ext uri="{96DAC541-7B7A-43D3-8B79-37D633B846F1}">
                <asvg:svgBlip xmlns:asvg="http://schemas.microsoft.com/office/drawing/2016/SVG/main" r:embed="rId3"/>
              </a:ext>
            </a:extLst>
          </a:blip>
          <a:srcRect l="19525" r="19525"/>
          <a:stretch>
            <a:fillRect/>
          </a:stretch>
        </p:blipFill>
        <p:spPr>
          <a:xfrm>
            <a:off x="8341238" y="78087"/>
            <a:ext cx="3850762" cy="6318000"/>
          </a:xfrm>
        </p:spPr>
      </p:pic>
    </p:spTree>
    <p:extLst>
      <p:ext uri="{BB962C8B-B14F-4D97-AF65-F5344CB8AC3E}">
        <p14:creationId xmlns:p14="http://schemas.microsoft.com/office/powerpoint/2010/main" val="3146937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B770F147-9AE4-8D7B-4DD8-9AFDC445F6C1}"/>
              </a:ext>
            </a:extLst>
          </p:cNvPr>
          <p:cNvSpPr>
            <a:spLocks noGrp="1"/>
          </p:cNvSpPr>
          <p:nvPr>
            <p:ph type="title"/>
          </p:nvPr>
        </p:nvSpPr>
        <p:spPr>
          <a:xfrm>
            <a:off x="636890" y="539999"/>
            <a:ext cx="9280108" cy="1525203"/>
          </a:xfrm>
        </p:spPr>
        <p:txBody>
          <a:bodyPr/>
          <a:lstStyle/>
          <a:p>
            <a:r>
              <a:rPr lang="sv-SE" dirty="0"/>
              <a:t>Kontinuitet</a:t>
            </a:r>
          </a:p>
        </p:txBody>
      </p:sp>
      <p:sp>
        <p:nvSpPr>
          <p:cNvPr id="4" name="Platshållare för text 3">
            <a:extLst>
              <a:ext uri="{FF2B5EF4-FFF2-40B4-BE49-F238E27FC236}">
                <a16:creationId xmlns:a16="http://schemas.microsoft.com/office/drawing/2014/main" id="{BA0B974C-4D57-9CEF-059C-34BE2185D5D9}"/>
              </a:ext>
            </a:extLst>
          </p:cNvPr>
          <p:cNvSpPr>
            <a:spLocks noGrp="1"/>
          </p:cNvSpPr>
          <p:nvPr>
            <p:ph type="body" sz="quarter" idx="13"/>
          </p:nvPr>
        </p:nvSpPr>
        <p:spPr>
          <a:xfrm>
            <a:off x="637199" y="1263192"/>
            <a:ext cx="10043370" cy="4954008"/>
          </a:xfrm>
        </p:spPr>
        <p:txBody>
          <a:bodyPr/>
          <a:lstStyle/>
          <a:p>
            <a:r>
              <a:rPr lang="sv-SE" dirty="0"/>
              <a:t>Att vården hänger samman, över tid, mellan vårdnivåer, mellan vårdkontakter och vårdtillfällen</a:t>
            </a:r>
          </a:p>
          <a:p>
            <a:r>
              <a:rPr lang="sv-SE" dirty="0"/>
              <a:t>Säkerställa att patienten får en samordnad, trygg och personcentrerad vård</a:t>
            </a:r>
          </a:p>
          <a:p>
            <a:pPr marL="342900" indent="-342900">
              <a:buFont typeface="Arial" panose="020B0604020202020204" pitchFamily="34" charset="0"/>
              <a:buChar char="•"/>
            </a:pPr>
            <a:r>
              <a:rPr lang="sv-SE" sz="1800" dirty="0"/>
              <a:t>Relationell kontinuitet</a:t>
            </a:r>
          </a:p>
          <a:p>
            <a:pPr marL="342900" indent="-342900">
              <a:buFont typeface="Arial" panose="020B0604020202020204" pitchFamily="34" charset="0"/>
              <a:buChar char="•"/>
            </a:pPr>
            <a:r>
              <a:rPr lang="sv-SE" sz="1800" dirty="0"/>
              <a:t>Informationskontinuitet</a:t>
            </a:r>
          </a:p>
          <a:p>
            <a:pPr marL="342900" indent="-342900">
              <a:buFont typeface="Arial" panose="020B0604020202020204" pitchFamily="34" charset="0"/>
              <a:buChar char="•"/>
            </a:pPr>
            <a:r>
              <a:rPr lang="sv-SE" sz="1800" dirty="0"/>
              <a:t>Kontinuitet i förhållande till en utpekad profession</a:t>
            </a:r>
          </a:p>
          <a:p>
            <a:pPr marL="342900" indent="-342900">
              <a:buFont typeface="Arial" panose="020B0604020202020204" pitchFamily="34" charset="0"/>
              <a:buChar char="•"/>
            </a:pPr>
            <a:r>
              <a:rPr lang="sv-SE" sz="1800" dirty="0"/>
              <a:t>Kontinuitet i team</a:t>
            </a:r>
          </a:p>
          <a:p>
            <a:pPr marL="342900" indent="-342900">
              <a:buFont typeface="Arial" panose="020B0604020202020204" pitchFamily="34" charset="0"/>
              <a:buChar char="•"/>
            </a:pPr>
            <a:r>
              <a:rPr lang="sv-SE" sz="1800" dirty="0"/>
              <a:t>Kontinuitet i förhållande till vårdcentral</a:t>
            </a:r>
          </a:p>
        </p:txBody>
      </p:sp>
    </p:spTree>
    <p:extLst>
      <p:ext uri="{BB962C8B-B14F-4D97-AF65-F5344CB8AC3E}">
        <p14:creationId xmlns:p14="http://schemas.microsoft.com/office/powerpoint/2010/main" val="19615552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D899067D-0FE2-FB91-DB48-4816CDD373F3}"/>
              </a:ext>
            </a:extLst>
          </p:cNvPr>
          <p:cNvPicPr>
            <a:picLocks noGrp="1" noChangeAspect="1"/>
          </p:cNvPicPr>
          <p:nvPr>
            <p:ph type="pic" sz="quarter" idx="14"/>
          </p:nvPr>
        </p:nvPicPr>
        <p:blipFill>
          <a:blip r:embed="rId3"/>
          <a:srcRect l="16205" r="18142"/>
          <a:stretch>
            <a:fillRect/>
          </a:stretch>
        </p:blipFill>
        <p:spPr>
          <a:xfrm>
            <a:off x="7532016" y="558853"/>
            <a:ext cx="4194928" cy="4967925"/>
          </a:xfrm>
          <a:prstGeom prst="rect">
            <a:avLst/>
          </a:prstGeom>
          <a:noFill/>
          <a:ln>
            <a:solidFill>
              <a:srgbClr val="ECCFE9"/>
            </a:solidFill>
          </a:ln>
        </p:spPr>
      </p:pic>
      <p:sp>
        <p:nvSpPr>
          <p:cNvPr id="3" name="Rubrik 2">
            <a:extLst>
              <a:ext uri="{FF2B5EF4-FFF2-40B4-BE49-F238E27FC236}">
                <a16:creationId xmlns:a16="http://schemas.microsoft.com/office/drawing/2014/main" id="{6C7CE2E7-AA97-EB0E-65C2-7235AE01EF0F}"/>
              </a:ext>
            </a:extLst>
          </p:cNvPr>
          <p:cNvSpPr>
            <a:spLocks noGrp="1"/>
          </p:cNvSpPr>
          <p:nvPr>
            <p:ph type="title"/>
          </p:nvPr>
        </p:nvSpPr>
        <p:spPr>
          <a:xfrm>
            <a:off x="636890" y="539999"/>
            <a:ext cx="3771514" cy="1525203"/>
          </a:xfrm>
        </p:spPr>
        <p:txBody>
          <a:bodyPr anchor="t">
            <a:normAutofit/>
          </a:bodyPr>
          <a:lstStyle/>
          <a:p>
            <a:r>
              <a:rPr lang="sv-SE" dirty="0"/>
              <a:t>SNS Analys</a:t>
            </a:r>
          </a:p>
        </p:txBody>
      </p:sp>
      <p:sp>
        <p:nvSpPr>
          <p:cNvPr id="4" name="Platshållare för text 3">
            <a:extLst>
              <a:ext uri="{FF2B5EF4-FFF2-40B4-BE49-F238E27FC236}">
                <a16:creationId xmlns:a16="http://schemas.microsoft.com/office/drawing/2014/main" id="{033D6695-3FC0-4140-FD1A-6FC3BD3CE6B9}"/>
              </a:ext>
            </a:extLst>
          </p:cNvPr>
          <p:cNvSpPr>
            <a:spLocks noGrp="1"/>
          </p:cNvSpPr>
          <p:nvPr>
            <p:ph type="body" sz="quarter" idx="13"/>
          </p:nvPr>
        </p:nvSpPr>
        <p:spPr>
          <a:xfrm>
            <a:off x="636890" y="1374780"/>
            <a:ext cx="5879471" cy="4151998"/>
          </a:xfrm>
        </p:spPr>
        <p:txBody>
          <a:bodyPr>
            <a:normAutofit/>
          </a:bodyPr>
          <a:lstStyle/>
          <a:p>
            <a:pPr marL="342900" lvl="0" indent="-342900">
              <a:buFont typeface="Arial" panose="020B0604020202020204" pitchFamily="34" charset="0"/>
              <a:buChar char="•"/>
            </a:pPr>
            <a:r>
              <a:rPr lang="sv-SE" sz="2000" dirty="0"/>
              <a:t>Registrering på en namngiven läkare - inte tillräckligt för att skapa kontinuitet </a:t>
            </a:r>
          </a:p>
          <a:p>
            <a:pPr marL="342900" lvl="0" indent="-342900">
              <a:buFont typeface="Arial" panose="020B0604020202020204" pitchFamily="34" charset="0"/>
              <a:buChar char="•"/>
            </a:pPr>
            <a:r>
              <a:rPr lang="sv-SE" sz="2000" dirty="0"/>
              <a:t>Hög läkaromsättning är ett grundläggande hinder</a:t>
            </a:r>
          </a:p>
          <a:p>
            <a:pPr marL="342900" lvl="0" indent="-342900">
              <a:buFont typeface="Arial" panose="020B0604020202020204" pitchFamily="34" charset="0"/>
              <a:buChar char="•"/>
            </a:pPr>
            <a:r>
              <a:rPr lang="sv-SE" sz="2000" dirty="0"/>
              <a:t>Läkaromsättningen varierar mellan vårdcentraler</a:t>
            </a:r>
          </a:p>
          <a:p>
            <a:pPr marL="342900" lvl="0" indent="-342900">
              <a:buFont typeface="Arial" panose="020B0604020202020204" pitchFamily="34" charset="0"/>
              <a:buChar char="•"/>
            </a:pPr>
            <a:r>
              <a:rPr lang="sv-SE" sz="2000" dirty="0"/>
              <a:t>Sannolikheten att en patient kan träffa samma läkare vid ett återbesök är 70 procent efter ett år, 50 procent efter tre år och 33 procent efter fem år  </a:t>
            </a:r>
          </a:p>
          <a:p>
            <a:pPr lvl="0"/>
            <a:endParaRPr lang="sv-SE" sz="2000" dirty="0"/>
          </a:p>
        </p:txBody>
      </p:sp>
    </p:spTree>
    <p:extLst>
      <p:ext uri="{BB962C8B-B14F-4D97-AF65-F5344CB8AC3E}">
        <p14:creationId xmlns:p14="http://schemas.microsoft.com/office/powerpoint/2010/main" val="41853671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02B835E-0015-54AA-C4AD-D3F1D72EB360}"/>
              </a:ext>
            </a:extLst>
          </p:cNvPr>
          <p:cNvSpPr>
            <a:spLocks noGrp="1"/>
          </p:cNvSpPr>
          <p:nvPr>
            <p:ph type="title"/>
          </p:nvPr>
        </p:nvSpPr>
        <p:spPr>
          <a:xfrm>
            <a:off x="636889" y="540000"/>
            <a:ext cx="5171774" cy="1080000"/>
          </a:xfrm>
        </p:spPr>
        <p:txBody>
          <a:bodyPr anchor="t">
            <a:normAutofit/>
          </a:bodyPr>
          <a:lstStyle/>
          <a:p>
            <a:r>
              <a:rPr lang="sv-SE" dirty="0"/>
              <a:t>Rekommendationer</a:t>
            </a:r>
            <a:br>
              <a:rPr lang="sv-SE" dirty="0"/>
            </a:br>
            <a:r>
              <a:rPr lang="sv-SE" sz="1400" dirty="0"/>
              <a:t>SNS Analys</a:t>
            </a:r>
            <a:endParaRPr lang="sv-SE" dirty="0"/>
          </a:p>
        </p:txBody>
      </p:sp>
      <p:sp>
        <p:nvSpPr>
          <p:cNvPr id="4" name="Platshållare för text 3">
            <a:extLst>
              <a:ext uri="{FF2B5EF4-FFF2-40B4-BE49-F238E27FC236}">
                <a16:creationId xmlns:a16="http://schemas.microsoft.com/office/drawing/2014/main" id="{D6605E81-54BB-07E2-0409-3F626E1DC222}"/>
              </a:ext>
            </a:extLst>
          </p:cNvPr>
          <p:cNvSpPr>
            <a:spLocks noGrp="1"/>
          </p:cNvSpPr>
          <p:nvPr>
            <p:ph type="body" sz="quarter" idx="13"/>
          </p:nvPr>
        </p:nvSpPr>
        <p:spPr>
          <a:xfrm>
            <a:off x="636889" y="1620000"/>
            <a:ext cx="6329208" cy="4582800"/>
          </a:xfrm>
        </p:spPr>
        <p:txBody>
          <a:bodyPr>
            <a:noAutofit/>
          </a:bodyPr>
          <a:lstStyle/>
          <a:p>
            <a:pPr marL="285750" lvl="0" indent="-285750">
              <a:lnSpc>
                <a:spcPct val="100000"/>
              </a:lnSpc>
              <a:buFont typeface="Arial" panose="020B0604020202020204" pitchFamily="34" charset="0"/>
              <a:buChar char="•"/>
            </a:pPr>
            <a:r>
              <a:rPr lang="sv-SE" sz="1800" dirty="0"/>
              <a:t>Flytta fokus från formella krav till registrering hos namngiven läkare till åtgärder som ger faktiskt kontinuitet  </a:t>
            </a:r>
          </a:p>
          <a:p>
            <a:pPr marL="285750" lvl="0" indent="-285750">
              <a:lnSpc>
                <a:spcPct val="100000"/>
              </a:lnSpc>
              <a:buFont typeface="Arial" panose="020B0604020202020204" pitchFamily="34" charset="0"/>
              <a:buChar char="•"/>
            </a:pPr>
            <a:r>
              <a:rPr lang="sv-SE" sz="1800" dirty="0"/>
              <a:t>Verka för fler primärvårdsläkare och lägre arbetsbelastning. Fler läkare hjälper dock bara om rörligheten samtidigt minskar.  </a:t>
            </a:r>
          </a:p>
          <a:p>
            <a:pPr marL="285750" lvl="0" indent="-285750">
              <a:lnSpc>
                <a:spcPct val="100000"/>
              </a:lnSpc>
              <a:buFont typeface="Arial" panose="020B0604020202020204" pitchFamily="34" charset="0"/>
              <a:buChar char="•"/>
            </a:pPr>
            <a:r>
              <a:rPr lang="sv-SE" sz="1800" dirty="0"/>
              <a:t>Utveckla långsiktiga incitament för läkare att stanna kvar, till exempel genom delägarskap och anställningsformer som stärker läkarnas långsiktiga anknytning till arbetsplatsen.  </a:t>
            </a:r>
          </a:p>
          <a:p>
            <a:pPr marL="285750" lvl="0" indent="-285750">
              <a:lnSpc>
                <a:spcPct val="100000"/>
              </a:lnSpc>
              <a:buFont typeface="Arial" panose="020B0604020202020204" pitchFamily="34" charset="0"/>
              <a:buChar char="•"/>
            </a:pPr>
            <a:r>
              <a:rPr lang="sv-SE" sz="1800" dirty="0"/>
              <a:t>Stärk kontinuiteten på vårdcentralsnivå genom teamarbete,</a:t>
            </a:r>
            <a:r>
              <a:rPr lang="sv-SE" sz="1800" b="1" dirty="0"/>
              <a:t> </a:t>
            </a:r>
            <a:r>
              <a:rPr lang="sv-SE" sz="1800" dirty="0"/>
              <a:t>informationsöverföring och aktiva insatser vid </a:t>
            </a:r>
            <a:r>
              <a:rPr lang="sv-SE" sz="1800" dirty="0" err="1"/>
              <a:t>läkarbyten</a:t>
            </a:r>
            <a:r>
              <a:rPr lang="sv-SE" sz="1800" dirty="0"/>
              <a:t>. Sådana arbetssätt bör utvecklas tillsammans med läkare och övrig personal.  </a:t>
            </a:r>
          </a:p>
          <a:p>
            <a:pPr>
              <a:lnSpc>
                <a:spcPct val="100000"/>
              </a:lnSpc>
            </a:pPr>
            <a:endParaRPr lang="sv-SE" sz="1800" dirty="0"/>
          </a:p>
        </p:txBody>
      </p:sp>
      <p:pic>
        <p:nvPicPr>
          <p:cNvPr id="7" name="Platshållare för bild 5">
            <a:extLst>
              <a:ext uri="{FF2B5EF4-FFF2-40B4-BE49-F238E27FC236}">
                <a16:creationId xmlns:a16="http://schemas.microsoft.com/office/drawing/2014/main" id="{8B8D9F75-D3DF-1DD3-68CC-136ED364E4A1}"/>
              </a:ext>
            </a:extLst>
          </p:cNvPr>
          <p:cNvPicPr>
            <a:picLocks noGrp="1" noChangeAspect="1"/>
          </p:cNvPicPr>
          <p:nvPr>
            <p:ph type="pic" sz="quarter" idx="14"/>
          </p:nvPr>
        </p:nvPicPr>
        <p:blipFill>
          <a:blip r:embed="rId3"/>
          <a:srcRect l="16205" r="18142"/>
          <a:stretch>
            <a:fillRect/>
          </a:stretch>
        </p:blipFill>
        <p:spPr>
          <a:xfrm>
            <a:off x="7532016" y="558853"/>
            <a:ext cx="4194928" cy="4967925"/>
          </a:xfrm>
          <a:prstGeom prst="rect">
            <a:avLst/>
          </a:prstGeom>
          <a:noFill/>
          <a:ln>
            <a:solidFill>
              <a:srgbClr val="ECCFE9"/>
            </a:solidFill>
          </a:ln>
        </p:spPr>
      </p:pic>
    </p:spTree>
    <p:extLst>
      <p:ext uri="{BB962C8B-B14F-4D97-AF65-F5344CB8AC3E}">
        <p14:creationId xmlns:p14="http://schemas.microsoft.com/office/powerpoint/2010/main" val="23399377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D2C8CDC8-664B-E51F-5E4E-C343136FC689}"/>
              </a:ext>
            </a:extLst>
          </p:cNvPr>
          <p:cNvSpPr>
            <a:spLocks noGrp="1"/>
          </p:cNvSpPr>
          <p:nvPr>
            <p:ph type="title"/>
          </p:nvPr>
        </p:nvSpPr>
        <p:spPr>
          <a:xfrm>
            <a:off x="636889" y="540000"/>
            <a:ext cx="10288286" cy="1080000"/>
          </a:xfrm>
        </p:spPr>
        <p:txBody>
          <a:bodyPr/>
          <a:lstStyle/>
          <a:p>
            <a:r>
              <a:rPr lang="sv-SE" dirty="0"/>
              <a:t>Vad skulle få fler allmän läkare att stanna längre?</a:t>
            </a:r>
          </a:p>
        </p:txBody>
      </p:sp>
      <p:sp>
        <p:nvSpPr>
          <p:cNvPr id="4" name="Platshållare för text 3">
            <a:extLst>
              <a:ext uri="{FF2B5EF4-FFF2-40B4-BE49-F238E27FC236}">
                <a16:creationId xmlns:a16="http://schemas.microsoft.com/office/drawing/2014/main" id="{B82EFE7D-DCC2-1944-1027-B7E35B04C299}"/>
              </a:ext>
            </a:extLst>
          </p:cNvPr>
          <p:cNvSpPr>
            <a:spLocks noGrp="1"/>
          </p:cNvSpPr>
          <p:nvPr>
            <p:ph type="body" sz="quarter" idx="13"/>
          </p:nvPr>
        </p:nvSpPr>
        <p:spPr>
          <a:xfrm>
            <a:off x="654653" y="1620000"/>
            <a:ext cx="5773125" cy="4582800"/>
          </a:xfrm>
        </p:spPr>
        <p:txBody>
          <a:bodyPr/>
          <a:lstStyle/>
          <a:p>
            <a:r>
              <a:rPr lang="sv-SE" dirty="0" err="1"/>
              <a:t>Menti</a:t>
            </a:r>
            <a:r>
              <a:rPr lang="sv-SE" dirty="0"/>
              <a:t> </a:t>
            </a:r>
            <a:r>
              <a:rPr lang="sv-SE" dirty="0" err="1"/>
              <a:t>ordmoln</a:t>
            </a:r>
            <a:r>
              <a:rPr lang="sv-SE" dirty="0"/>
              <a:t> </a:t>
            </a:r>
          </a:p>
        </p:txBody>
      </p:sp>
      <p:pic>
        <p:nvPicPr>
          <p:cNvPr id="5" name="Bildobjekt 4">
            <a:extLst>
              <a:ext uri="{FF2B5EF4-FFF2-40B4-BE49-F238E27FC236}">
                <a16:creationId xmlns:a16="http://schemas.microsoft.com/office/drawing/2014/main" id="{38BCED7D-1B37-0FAF-F862-43EED8183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7078" y="1652599"/>
            <a:ext cx="4126735" cy="4126735"/>
          </a:xfrm>
          <a:prstGeom prst="rect">
            <a:avLst/>
          </a:prstGeom>
        </p:spPr>
      </p:pic>
    </p:spTree>
    <p:extLst>
      <p:ext uri="{BB962C8B-B14F-4D97-AF65-F5344CB8AC3E}">
        <p14:creationId xmlns:p14="http://schemas.microsoft.com/office/powerpoint/2010/main" val="164061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02B357C4-66BF-324B-FBBB-99695BA1B11C}"/>
              </a:ext>
            </a:extLst>
          </p:cNvPr>
          <p:cNvPicPr>
            <a:picLocks noChangeAspect="1"/>
          </p:cNvPicPr>
          <p:nvPr/>
        </p:nvPicPr>
        <p:blipFill>
          <a:blip r:embed="rId2"/>
          <a:stretch>
            <a:fillRect/>
          </a:stretch>
        </p:blipFill>
        <p:spPr>
          <a:xfrm>
            <a:off x="-89211" y="368134"/>
            <a:ext cx="11907109" cy="6103917"/>
          </a:xfrm>
          <a:prstGeom prst="rect">
            <a:avLst/>
          </a:prstGeom>
        </p:spPr>
      </p:pic>
    </p:spTree>
    <p:extLst>
      <p:ext uri="{BB962C8B-B14F-4D97-AF65-F5344CB8AC3E}">
        <p14:creationId xmlns:p14="http://schemas.microsoft.com/office/powerpoint/2010/main" val="2997988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8368" y="713232"/>
            <a:ext cx="10881360" cy="553998"/>
          </a:xfrm>
          <a:prstGeom prst="rect">
            <a:avLst/>
          </a:prstGeom>
          <a:noFill/>
        </p:spPr>
        <p:txBody>
          <a:bodyPr wrap="square" lIns="45720" rIns="45720" anchor="t">
            <a:spAutoFit/>
          </a:bodyPr>
          <a:lstStyle/>
          <a:p>
            <a:pPr>
              <a:defRPr sz="2700" b="1">
                <a:solidFill>
                  <a:srgbClr val="19344D"/>
                </a:solidFill>
                <a:latin typeface="Aptos"/>
              </a:defRPr>
            </a:pPr>
            <a:r>
              <a:rPr lang="sv-SE" sz="3000" b="1" noProof="0" dirty="0">
                <a:latin typeface="+mj-lt"/>
                <a:ea typeface="+mj-ea"/>
                <a:cs typeface="+mj-cs"/>
              </a:rPr>
              <a:t>Kontinuitet – fast läkarkontakt</a:t>
            </a:r>
          </a:p>
        </p:txBody>
      </p:sp>
      <p:sp>
        <p:nvSpPr>
          <p:cNvPr id="5" name="TextBox 4"/>
          <p:cNvSpPr txBox="1"/>
          <p:nvPr/>
        </p:nvSpPr>
        <p:spPr>
          <a:xfrm>
            <a:off x="11064240" y="6473952"/>
            <a:ext cx="502920" cy="201168"/>
          </a:xfrm>
          <a:prstGeom prst="rect">
            <a:avLst/>
          </a:prstGeom>
          <a:noFill/>
        </p:spPr>
        <p:txBody>
          <a:bodyPr wrap="square" lIns="45720" rIns="45720" anchor="t">
            <a:spAutoFit/>
          </a:bodyPr>
          <a:lstStyle/>
          <a:p>
            <a:pPr algn="r">
              <a:defRPr sz="1000" b="1">
                <a:solidFill>
                  <a:srgbClr val="5D6F7D"/>
                </a:solidFill>
                <a:latin typeface="Aptos"/>
              </a:defRPr>
            </a:pPr>
            <a:r>
              <a:t>02</a:t>
            </a:r>
          </a:p>
        </p:txBody>
      </p:sp>
      <p:sp>
        <p:nvSpPr>
          <p:cNvPr id="6" name="TextBox 5"/>
          <p:cNvSpPr txBox="1"/>
          <p:nvPr/>
        </p:nvSpPr>
        <p:spPr>
          <a:xfrm>
            <a:off x="652272" y="1202439"/>
            <a:ext cx="10332720" cy="477054"/>
          </a:xfrm>
          <a:prstGeom prst="rect">
            <a:avLst/>
          </a:prstGeom>
          <a:noFill/>
        </p:spPr>
        <p:txBody>
          <a:bodyPr wrap="square" lIns="45720" rIns="45720" anchor="t">
            <a:spAutoFit/>
          </a:bodyPr>
          <a:lstStyle/>
          <a:p>
            <a:pPr>
              <a:defRPr sz="2500" b="1">
                <a:solidFill>
                  <a:srgbClr val="19344D"/>
                </a:solidFill>
                <a:latin typeface="Aptos"/>
              </a:defRPr>
            </a:pPr>
            <a:r>
              <a:rPr lang="sv-SE" dirty="0"/>
              <a:t>M</a:t>
            </a:r>
            <a:r>
              <a:rPr lang="sv-SE" noProof="0" dirty="0"/>
              <a:t>er än ett namn i ett system</a:t>
            </a:r>
          </a:p>
        </p:txBody>
      </p:sp>
      <p:sp>
        <p:nvSpPr>
          <p:cNvPr id="7" name="Rounded Rectangle 6"/>
          <p:cNvSpPr/>
          <p:nvPr/>
        </p:nvSpPr>
        <p:spPr>
          <a:xfrm>
            <a:off x="822960" y="2651760"/>
            <a:ext cx="3383280" cy="2331720"/>
          </a:xfrm>
          <a:prstGeom prst="roundRect">
            <a:avLst/>
          </a:prstGeom>
          <a:solidFill>
            <a:srgbClr val="F3F7F9"/>
          </a:solidFill>
          <a:ln>
            <a:solidFill>
              <a:srgbClr val="D5DF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822960" y="2651760"/>
            <a:ext cx="73152" cy="2331720"/>
          </a:xfrm>
          <a:prstGeom prst="rect">
            <a:avLst/>
          </a:prstGeom>
          <a:solidFill>
            <a:srgbClr val="00385C"/>
          </a:solidFill>
          <a:ln>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1051560" y="2852928"/>
            <a:ext cx="2971800" cy="457200"/>
          </a:xfrm>
          <a:prstGeom prst="rect">
            <a:avLst/>
          </a:prstGeom>
          <a:noFill/>
        </p:spPr>
        <p:txBody>
          <a:bodyPr wrap="square" lIns="45720" rIns="45720" anchor="t">
            <a:spAutoFit/>
          </a:bodyPr>
          <a:lstStyle/>
          <a:p>
            <a:pPr>
              <a:defRPr sz="1800" b="1">
                <a:solidFill>
                  <a:srgbClr val="19344D"/>
                </a:solidFill>
                <a:latin typeface="Aptos"/>
              </a:defRPr>
            </a:pPr>
            <a:r>
              <a:t>För patienten</a:t>
            </a:r>
          </a:p>
        </p:txBody>
      </p:sp>
      <p:sp>
        <p:nvSpPr>
          <p:cNvPr id="10" name="TextBox 9"/>
          <p:cNvSpPr txBox="1"/>
          <p:nvPr/>
        </p:nvSpPr>
        <p:spPr>
          <a:xfrm>
            <a:off x="1051560" y="3401568"/>
            <a:ext cx="2971800" cy="1435607"/>
          </a:xfrm>
          <a:prstGeom prst="rect">
            <a:avLst/>
          </a:prstGeom>
          <a:noFill/>
        </p:spPr>
        <p:txBody>
          <a:bodyPr wrap="square" lIns="45720" rIns="45720" anchor="t">
            <a:spAutoFit/>
          </a:bodyPr>
          <a:lstStyle/>
          <a:p>
            <a:pPr>
              <a:defRPr sz="1500" b="0">
                <a:solidFill>
                  <a:srgbClr val="26313A"/>
                </a:solidFill>
                <a:latin typeface="Aptos"/>
              </a:defRPr>
            </a:pPr>
            <a:r>
              <a:t>Att veta vem som är den egna läkaren – och hur kontakten kan nås – kan skapa trygghet och förutsägbarhet.</a:t>
            </a:r>
          </a:p>
        </p:txBody>
      </p:sp>
      <p:sp>
        <p:nvSpPr>
          <p:cNvPr id="11" name="Rounded Rectangle 10"/>
          <p:cNvSpPr/>
          <p:nvPr/>
        </p:nvSpPr>
        <p:spPr>
          <a:xfrm>
            <a:off x="4407408" y="2651760"/>
            <a:ext cx="3383280" cy="2331720"/>
          </a:xfrm>
          <a:prstGeom prst="roundRect">
            <a:avLst/>
          </a:prstGeom>
          <a:solidFill>
            <a:srgbClr val="F3F7F9"/>
          </a:solidFill>
          <a:ln>
            <a:solidFill>
              <a:srgbClr val="D5DF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407408" y="2651760"/>
            <a:ext cx="73152" cy="2331720"/>
          </a:xfrm>
          <a:prstGeom prst="rect">
            <a:avLst/>
          </a:prstGeom>
          <a:solidFill>
            <a:srgbClr val="00385C"/>
          </a:solidFill>
          <a:ln>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636008" y="2852928"/>
            <a:ext cx="2971800" cy="457200"/>
          </a:xfrm>
          <a:prstGeom prst="rect">
            <a:avLst/>
          </a:prstGeom>
          <a:noFill/>
        </p:spPr>
        <p:txBody>
          <a:bodyPr wrap="square" lIns="45720" rIns="45720" anchor="t">
            <a:spAutoFit/>
          </a:bodyPr>
          <a:lstStyle/>
          <a:p>
            <a:pPr>
              <a:defRPr sz="1800" b="1">
                <a:solidFill>
                  <a:srgbClr val="19344D"/>
                </a:solidFill>
                <a:latin typeface="Aptos"/>
              </a:defRPr>
            </a:pPr>
            <a:r>
              <a:t>För läkaren</a:t>
            </a:r>
          </a:p>
        </p:txBody>
      </p:sp>
      <p:sp>
        <p:nvSpPr>
          <p:cNvPr id="14" name="TextBox 13"/>
          <p:cNvSpPr txBox="1"/>
          <p:nvPr/>
        </p:nvSpPr>
        <p:spPr>
          <a:xfrm>
            <a:off x="4636008" y="3401568"/>
            <a:ext cx="2971800" cy="1435607"/>
          </a:xfrm>
          <a:prstGeom prst="rect">
            <a:avLst/>
          </a:prstGeom>
          <a:noFill/>
        </p:spPr>
        <p:txBody>
          <a:bodyPr wrap="square" lIns="45720" rIns="45720" anchor="t">
            <a:spAutoFit/>
          </a:bodyPr>
          <a:lstStyle/>
          <a:p>
            <a:pPr>
              <a:defRPr sz="1500" b="0">
                <a:solidFill>
                  <a:srgbClr val="26313A"/>
                </a:solidFill>
                <a:latin typeface="Aptos"/>
              </a:defRPr>
            </a:pPr>
            <a:r>
              <a:t>En tydlig patientrelation ger bättre förutsättningar att följa förlopp, väga samman information och planera vård över tid.</a:t>
            </a:r>
          </a:p>
        </p:txBody>
      </p:sp>
      <p:sp>
        <p:nvSpPr>
          <p:cNvPr id="15" name="Rounded Rectangle 14"/>
          <p:cNvSpPr/>
          <p:nvPr/>
        </p:nvSpPr>
        <p:spPr>
          <a:xfrm>
            <a:off x="7991856" y="2651760"/>
            <a:ext cx="3383280" cy="2331720"/>
          </a:xfrm>
          <a:prstGeom prst="roundRect">
            <a:avLst/>
          </a:prstGeom>
          <a:solidFill>
            <a:srgbClr val="F3F7F9"/>
          </a:solidFill>
          <a:ln>
            <a:solidFill>
              <a:srgbClr val="D5DF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991856" y="2651760"/>
            <a:ext cx="73152" cy="2331720"/>
          </a:xfrm>
          <a:prstGeom prst="rect">
            <a:avLst/>
          </a:prstGeom>
          <a:solidFill>
            <a:srgbClr val="19344D"/>
          </a:solidFill>
          <a:ln>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220456" y="2852928"/>
            <a:ext cx="2971800" cy="457200"/>
          </a:xfrm>
          <a:prstGeom prst="rect">
            <a:avLst/>
          </a:prstGeom>
          <a:noFill/>
        </p:spPr>
        <p:txBody>
          <a:bodyPr wrap="square" lIns="45720" rIns="45720" anchor="t">
            <a:spAutoFit/>
          </a:bodyPr>
          <a:lstStyle/>
          <a:p>
            <a:pPr>
              <a:defRPr sz="1800" b="1">
                <a:solidFill>
                  <a:srgbClr val="19344D"/>
                </a:solidFill>
                <a:latin typeface="Aptos"/>
              </a:defRPr>
            </a:pPr>
            <a:r>
              <a:t>För verksamheten</a:t>
            </a:r>
          </a:p>
        </p:txBody>
      </p:sp>
      <p:sp>
        <p:nvSpPr>
          <p:cNvPr id="18" name="TextBox 17"/>
          <p:cNvSpPr txBox="1"/>
          <p:nvPr/>
        </p:nvSpPr>
        <p:spPr>
          <a:xfrm>
            <a:off x="8220456" y="3401568"/>
            <a:ext cx="2971800" cy="1435607"/>
          </a:xfrm>
          <a:prstGeom prst="rect">
            <a:avLst/>
          </a:prstGeom>
          <a:noFill/>
        </p:spPr>
        <p:txBody>
          <a:bodyPr wrap="square" lIns="45720" rIns="45720" anchor="t">
            <a:spAutoFit/>
          </a:bodyPr>
          <a:lstStyle/>
          <a:p>
            <a:pPr>
              <a:defRPr sz="1500" b="0">
                <a:solidFill>
                  <a:srgbClr val="26313A"/>
                </a:solidFill>
                <a:latin typeface="Aptos"/>
              </a:defRPr>
            </a:pPr>
            <a:r>
              <a:t>Rutiner, rimlig liststorlek och fungerande ersättningslösningar behövs för att kontinuiteten ska fungera i praktiken.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7512" y="1175790"/>
            <a:ext cx="10515600" cy="256032"/>
          </a:xfrm>
          <a:prstGeom prst="rect">
            <a:avLst/>
          </a:prstGeom>
          <a:noFill/>
        </p:spPr>
        <p:txBody>
          <a:bodyPr wrap="square" lIns="45720" rIns="45720" anchor="t">
            <a:spAutoFit/>
          </a:bodyPr>
          <a:lstStyle/>
          <a:p>
            <a:pPr>
              <a:defRPr sz="1000" b="1">
                <a:solidFill>
                  <a:srgbClr val="007E84"/>
                </a:solidFill>
                <a:latin typeface="Aptos"/>
              </a:defRPr>
            </a:pPr>
            <a:r>
              <a:rPr dirty="0">
                <a:solidFill>
                  <a:srgbClr val="00385C"/>
                </a:solidFill>
              </a:rPr>
              <a:t>FRÅN FUNKTION TILL ARBETSSÄTT</a:t>
            </a:r>
          </a:p>
        </p:txBody>
      </p:sp>
      <p:sp>
        <p:nvSpPr>
          <p:cNvPr id="3" name="TextBox 2"/>
          <p:cNvSpPr txBox="1"/>
          <p:nvPr/>
        </p:nvSpPr>
        <p:spPr>
          <a:xfrm>
            <a:off x="658368" y="713232"/>
            <a:ext cx="10881360" cy="553998"/>
          </a:xfrm>
          <a:prstGeom prst="rect">
            <a:avLst/>
          </a:prstGeom>
          <a:noFill/>
        </p:spPr>
        <p:txBody>
          <a:bodyPr wrap="square" lIns="45720" rIns="45720" anchor="t">
            <a:spAutoFit/>
          </a:bodyPr>
          <a:lstStyle/>
          <a:p>
            <a:pPr>
              <a:defRPr sz="2700" b="1">
                <a:solidFill>
                  <a:srgbClr val="19344D"/>
                </a:solidFill>
                <a:latin typeface="Aptos"/>
              </a:defRPr>
            </a:pPr>
            <a:r>
              <a:rPr lang="sv-SE" sz="3000" b="1" noProof="0">
                <a:latin typeface="+mj-lt"/>
                <a:ea typeface="+mj-ea"/>
                <a:cs typeface="+mj-cs"/>
              </a:rPr>
              <a:t>Vad innebär fast läkarkontakt i praktiken?</a:t>
            </a:r>
          </a:p>
        </p:txBody>
      </p:sp>
      <p:sp>
        <p:nvSpPr>
          <p:cNvPr id="5" name="TextBox 4"/>
          <p:cNvSpPr txBox="1"/>
          <p:nvPr/>
        </p:nvSpPr>
        <p:spPr>
          <a:xfrm>
            <a:off x="11064240" y="6473952"/>
            <a:ext cx="502920" cy="201168"/>
          </a:xfrm>
          <a:prstGeom prst="rect">
            <a:avLst/>
          </a:prstGeom>
          <a:noFill/>
        </p:spPr>
        <p:txBody>
          <a:bodyPr wrap="square" lIns="45720" rIns="45720" anchor="t">
            <a:spAutoFit/>
          </a:bodyPr>
          <a:lstStyle/>
          <a:p>
            <a:pPr algn="r">
              <a:defRPr sz="1000" b="1">
                <a:solidFill>
                  <a:srgbClr val="5D6F7D"/>
                </a:solidFill>
                <a:latin typeface="Aptos"/>
              </a:defRPr>
            </a:pPr>
            <a:r>
              <a:t>04</a:t>
            </a:r>
          </a:p>
        </p:txBody>
      </p:sp>
      <p:sp>
        <p:nvSpPr>
          <p:cNvPr id="6" name="Oval 5"/>
          <p:cNvSpPr/>
          <p:nvPr/>
        </p:nvSpPr>
        <p:spPr>
          <a:xfrm>
            <a:off x="960120" y="1837943"/>
            <a:ext cx="438912" cy="438912"/>
          </a:xfrm>
          <a:prstGeom prst="ellipse">
            <a:avLst/>
          </a:prstGeom>
          <a:solidFill>
            <a:srgbClr val="0038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35536" y="1872281"/>
            <a:ext cx="259080" cy="307777"/>
          </a:xfrm>
          <a:prstGeom prst="rect">
            <a:avLst/>
          </a:prstGeom>
          <a:solidFill>
            <a:srgbClr val="00385C"/>
          </a:solidFill>
        </p:spPr>
        <p:txBody>
          <a:bodyPr wrap="square" lIns="45720" rIns="45720" anchor="ctr">
            <a:spAutoFit/>
          </a:bodyPr>
          <a:lstStyle/>
          <a:p>
            <a:pPr algn="ctr">
              <a:defRPr sz="1400" b="1">
                <a:solidFill>
                  <a:srgbClr val="FFFFFF"/>
                </a:solidFill>
                <a:latin typeface="Aptos"/>
              </a:defRPr>
            </a:pPr>
            <a:r>
              <a:t>1</a:t>
            </a:r>
          </a:p>
        </p:txBody>
      </p:sp>
      <p:sp>
        <p:nvSpPr>
          <p:cNvPr id="8" name="TextBox 7"/>
          <p:cNvSpPr txBox="1"/>
          <p:nvPr/>
        </p:nvSpPr>
        <p:spPr>
          <a:xfrm>
            <a:off x="1627632" y="1783080"/>
            <a:ext cx="2331720" cy="365760"/>
          </a:xfrm>
          <a:prstGeom prst="rect">
            <a:avLst/>
          </a:prstGeom>
          <a:noFill/>
        </p:spPr>
        <p:txBody>
          <a:bodyPr wrap="square" lIns="45720" rIns="45720" anchor="t">
            <a:spAutoFit/>
          </a:bodyPr>
          <a:lstStyle/>
          <a:p>
            <a:pPr>
              <a:defRPr sz="1800" b="1">
                <a:solidFill>
                  <a:srgbClr val="19344D"/>
                </a:solidFill>
                <a:latin typeface="Aptos"/>
              </a:defRPr>
            </a:pPr>
            <a:r>
              <a:rPr lang="sv-SE" noProof="0"/>
              <a:t>Tydlighet</a:t>
            </a:r>
          </a:p>
        </p:txBody>
      </p:sp>
      <p:sp>
        <p:nvSpPr>
          <p:cNvPr id="9" name="TextBox 8"/>
          <p:cNvSpPr txBox="1"/>
          <p:nvPr/>
        </p:nvSpPr>
        <p:spPr>
          <a:xfrm>
            <a:off x="3794760" y="1783080"/>
            <a:ext cx="7178040" cy="566928"/>
          </a:xfrm>
          <a:prstGeom prst="rect">
            <a:avLst/>
          </a:prstGeom>
          <a:noFill/>
        </p:spPr>
        <p:txBody>
          <a:bodyPr wrap="square" lIns="45720" rIns="45720" anchor="t">
            <a:spAutoFit/>
          </a:bodyPr>
          <a:lstStyle/>
          <a:p>
            <a:pPr>
              <a:defRPr sz="1600" b="0">
                <a:solidFill>
                  <a:srgbClr val="26313A"/>
                </a:solidFill>
                <a:latin typeface="Aptos"/>
              </a:defRPr>
            </a:pPr>
            <a:r>
              <a:t>Patienten vet vem den fasta läkarkontakten är och hur kontakten kan nås.</a:t>
            </a:r>
          </a:p>
        </p:txBody>
      </p:sp>
      <p:sp>
        <p:nvSpPr>
          <p:cNvPr id="10" name="Oval 9"/>
          <p:cNvSpPr/>
          <p:nvPr/>
        </p:nvSpPr>
        <p:spPr>
          <a:xfrm>
            <a:off x="960120" y="2862072"/>
            <a:ext cx="438912" cy="438912"/>
          </a:xfrm>
          <a:prstGeom prst="ellipse">
            <a:avLst/>
          </a:prstGeom>
          <a:solidFill>
            <a:srgbClr val="0038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960120" y="2889504"/>
            <a:ext cx="438912" cy="320040"/>
          </a:xfrm>
          <a:prstGeom prst="rect">
            <a:avLst/>
          </a:prstGeom>
          <a:noFill/>
        </p:spPr>
        <p:txBody>
          <a:bodyPr wrap="square" lIns="45720" rIns="45720" anchor="ctr">
            <a:spAutoFit/>
          </a:bodyPr>
          <a:lstStyle/>
          <a:p>
            <a:pPr algn="ctr">
              <a:defRPr sz="1400" b="1">
                <a:solidFill>
                  <a:srgbClr val="FFFFFF"/>
                </a:solidFill>
                <a:latin typeface="Aptos"/>
              </a:defRPr>
            </a:pPr>
            <a:r>
              <a:t>2</a:t>
            </a:r>
          </a:p>
        </p:txBody>
      </p:sp>
      <p:sp>
        <p:nvSpPr>
          <p:cNvPr id="12" name="TextBox 11"/>
          <p:cNvSpPr txBox="1"/>
          <p:nvPr/>
        </p:nvSpPr>
        <p:spPr>
          <a:xfrm>
            <a:off x="1627632" y="2807208"/>
            <a:ext cx="2331720" cy="365760"/>
          </a:xfrm>
          <a:prstGeom prst="rect">
            <a:avLst/>
          </a:prstGeom>
          <a:noFill/>
        </p:spPr>
        <p:txBody>
          <a:bodyPr wrap="square" lIns="45720" rIns="45720" anchor="t">
            <a:spAutoFit/>
          </a:bodyPr>
          <a:lstStyle/>
          <a:p>
            <a:pPr>
              <a:defRPr sz="1800" b="1">
                <a:solidFill>
                  <a:srgbClr val="19344D"/>
                </a:solidFill>
                <a:latin typeface="Aptos"/>
              </a:defRPr>
            </a:pPr>
            <a:r>
              <a:rPr lang="sv-SE" noProof="0"/>
              <a:t>Kontinuitet</a:t>
            </a:r>
          </a:p>
        </p:txBody>
      </p:sp>
      <p:sp>
        <p:nvSpPr>
          <p:cNvPr id="13" name="TextBox 12"/>
          <p:cNvSpPr txBox="1"/>
          <p:nvPr/>
        </p:nvSpPr>
        <p:spPr>
          <a:xfrm>
            <a:off x="3794760" y="2807208"/>
            <a:ext cx="7178040" cy="566928"/>
          </a:xfrm>
          <a:prstGeom prst="rect">
            <a:avLst/>
          </a:prstGeom>
          <a:noFill/>
        </p:spPr>
        <p:txBody>
          <a:bodyPr wrap="square" lIns="45720" rIns="45720" anchor="t">
            <a:spAutoFit/>
          </a:bodyPr>
          <a:lstStyle/>
          <a:p>
            <a:pPr>
              <a:defRPr sz="1600" b="0">
                <a:solidFill>
                  <a:srgbClr val="26313A"/>
                </a:solidFill>
                <a:latin typeface="Aptos"/>
              </a:defRPr>
            </a:pPr>
            <a:r>
              <a:t>Vården organiseras så att patienten så långt som möjligt kan möta sin läkare över tid.</a:t>
            </a:r>
          </a:p>
        </p:txBody>
      </p:sp>
      <p:sp>
        <p:nvSpPr>
          <p:cNvPr id="14" name="Oval 13"/>
          <p:cNvSpPr/>
          <p:nvPr/>
        </p:nvSpPr>
        <p:spPr>
          <a:xfrm>
            <a:off x="960120" y="3886200"/>
            <a:ext cx="438912" cy="438912"/>
          </a:xfrm>
          <a:prstGeom prst="ellipse">
            <a:avLst/>
          </a:prstGeom>
          <a:solidFill>
            <a:srgbClr val="0038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960120" y="3913632"/>
            <a:ext cx="438912" cy="320040"/>
          </a:xfrm>
          <a:prstGeom prst="rect">
            <a:avLst/>
          </a:prstGeom>
          <a:noFill/>
        </p:spPr>
        <p:txBody>
          <a:bodyPr wrap="square" lIns="45720" rIns="45720" anchor="ctr">
            <a:spAutoFit/>
          </a:bodyPr>
          <a:lstStyle/>
          <a:p>
            <a:pPr algn="ctr">
              <a:defRPr sz="1400" b="1">
                <a:solidFill>
                  <a:srgbClr val="FFFFFF"/>
                </a:solidFill>
                <a:latin typeface="Aptos"/>
              </a:defRPr>
            </a:pPr>
            <a:r>
              <a:t>3</a:t>
            </a:r>
          </a:p>
        </p:txBody>
      </p:sp>
      <p:sp>
        <p:nvSpPr>
          <p:cNvPr id="16" name="TextBox 15"/>
          <p:cNvSpPr txBox="1"/>
          <p:nvPr/>
        </p:nvSpPr>
        <p:spPr>
          <a:xfrm>
            <a:off x="1627632" y="3831336"/>
            <a:ext cx="2331720" cy="365760"/>
          </a:xfrm>
          <a:prstGeom prst="rect">
            <a:avLst/>
          </a:prstGeom>
          <a:noFill/>
        </p:spPr>
        <p:txBody>
          <a:bodyPr wrap="square" lIns="45720" rIns="45720" anchor="t">
            <a:spAutoFit/>
          </a:bodyPr>
          <a:lstStyle/>
          <a:p>
            <a:pPr>
              <a:defRPr sz="1800" b="1">
                <a:solidFill>
                  <a:srgbClr val="19344D"/>
                </a:solidFill>
                <a:latin typeface="Aptos"/>
              </a:defRPr>
            </a:pPr>
            <a:r>
              <a:rPr lang="sv-SE" noProof="0"/>
              <a:t>Medicinsk helhet</a:t>
            </a:r>
          </a:p>
        </p:txBody>
      </p:sp>
      <p:sp>
        <p:nvSpPr>
          <p:cNvPr id="17" name="TextBox 16"/>
          <p:cNvSpPr txBox="1"/>
          <p:nvPr/>
        </p:nvSpPr>
        <p:spPr>
          <a:xfrm>
            <a:off x="3794760" y="3831336"/>
            <a:ext cx="7178040" cy="566928"/>
          </a:xfrm>
          <a:prstGeom prst="rect">
            <a:avLst/>
          </a:prstGeom>
          <a:noFill/>
        </p:spPr>
        <p:txBody>
          <a:bodyPr wrap="square" lIns="45720" rIns="45720" anchor="t">
            <a:spAutoFit/>
          </a:bodyPr>
          <a:lstStyle/>
          <a:p>
            <a:pPr>
              <a:defRPr sz="1600" b="0">
                <a:solidFill>
                  <a:srgbClr val="26313A"/>
                </a:solidFill>
                <a:latin typeface="Aptos"/>
              </a:defRPr>
            </a:pPr>
            <a:r>
              <a:t>Kunskap om patientens hälsotillstånd och vårdbehov kan byggas upp och användas i bedömningar.</a:t>
            </a:r>
          </a:p>
        </p:txBody>
      </p:sp>
      <p:sp>
        <p:nvSpPr>
          <p:cNvPr id="18" name="Oval 17"/>
          <p:cNvSpPr/>
          <p:nvPr/>
        </p:nvSpPr>
        <p:spPr>
          <a:xfrm>
            <a:off x="960120" y="4910328"/>
            <a:ext cx="438912" cy="438912"/>
          </a:xfrm>
          <a:prstGeom prst="ellipse">
            <a:avLst/>
          </a:prstGeom>
          <a:solidFill>
            <a:srgbClr val="00385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035536" y="4971304"/>
            <a:ext cx="240226" cy="307777"/>
          </a:xfrm>
          <a:prstGeom prst="rect">
            <a:avLst/>
          </a:prstGeom>
          <a:solidFill>
            <a:srgbClr val="00385C"/>
          </a:solidFill>
        </p:spPr>
        <p:txBody>
          <a:bodyPr wrap="square" lIns="45720" rIns="45720" anchor="ctr">
            <a:spAutoFit/>
          </a:bodyPr>
          <a:lstStyle/>
          <a:p>
            <a:pPr algn="ctr">
              <a:defRPr sz="1400" b="1">
                <a:solidFill>
                  <a:srgbClr val="FFFFFF"/>
                </a:solidFill>
                <a:latin typeface="Aptos"/>
              </a:defRPr>
            </a:pPr>
            <a:r>
              <a:rPr dirty="0"/>
              <a:t>4</a:t>
            </a:r>
          </a:p>
        </p:txBody>
      </p:sp>
      <p:sp>
        <p:nvSpPr>
          <p:cNvPr id="20" name="TextBox 19"/>
          <p:cNvSpPr txBox="1"/>
          <p:nvPr/>
        </p:nvSpPr>
        <p:spPr>
          <a:xfrm>
            <a:off x="1627632" y="4855464"/>
            <a:ext cx="2331720" cy="646331"/>
          </a:xfrm>
          <a:prstGeom prst="rect">
            <a:avLst/>
          </a:prstGeom>
          <a:noFill/>
        </p:spPr>
        <p:txBody>
          <a:bodyPr wrap="square" lIns="45720" rIns="45720" anchor="t">
            <a:spAutoFit/>
          </a:bodyPr>
          <a:lstStyle/>
          <a:p>
            <a:pPr>
              <a:defRPr sz="1800" b="1">
                <a:solidFill>
                  <a:srgbClr val="19344D"/>
                </a:solidFill>
                <a:latin typeface="Aptos"/>
              </a:defRPr>
            </a:pPr>
            <a:r>
              <a:rPr lang="sv-SE" noProof="0"/>
              <a:t>Uppföljning och samordning</a:t>
            </a:r>
          </a:p>
        </p:txBody>
      </p:sp>
      <p:sp>
        <p:nvSpPr>
          <p:cNvPr id="21" name="TextBox 20"/>
          <p:cNvSpPr txBox="1"/>
          <p:nvPr/>
        </p:nvSpPr>
        <p:spPr>
          <a:xfrm>
            <a:off x="3794760" y="4855464"/>
            <a:ext cx="7178040" cy="566928"/>
          </a:xfrm>
          <a:prstGeom prst="rect">
            <a:avLst/>
          </a:prstGeom>
          <a:noFill/>
        </p:spPr>
        <p:txBody>
          <a:bodyPr wrap="square" lIns="45720" rIns="45720" anchor="t">
            <a:spAutoFit/>
          </a:bodyPr>
          <a:lstStyle/>
          <a:p>
            <a:pPr>
              <a:defRPr sz="1600" b="0">
                <a:solidFill>
                  <a:srgbClr val="26313A"/>
                </a:solidFill>
                <a:latin typeface="Aptos"/>
              </a:defRPr>
            </a:pPr>
            <a:r>
              <a:t>Läkaren kan bidra till planering, uppföljning och en mer sammanhållen vård.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56032"/>
            <a:ext cx="11155680" cy="553998"/>
          </a:xfrm>
          <a:prstGeom prst="rect">
            <a:avLst/>
          </a:prstGeom>
          <a:noFill/>
        </p:spPr>
        <p:txBody>
          <a:bodyPr wrap="square" anchor="t">
            <a:spAutoFit/>
          </a:bodyPr>
          <a:lstStyle/>
          <a:p>
            <a:pPr algn="l"/>
            <a:r>
              <a:rPr lang="sv-SE" sz="3000" b="1" noProof="0">
                <a:latin typeface="+mj-lt"/>
                <a:ea typeface="+mj-ea"/>
                <a:cs typeface="+mj-cs"/>
              </a:rPr>
              <a:t>Fast vårdkontakt, fast läkarkontakt och listning</a:t>
            </a:r>
          </a:p>
        </p:txBody>
      </p:sp>
      <p:sp>
        <p:nvSpPr>
          <p:cNvPr id="4" name="Rounded Rectangle 3"/>
          <p:cNvSpPr/>
          <p:nvPr/>
        </p:nvSpPr>
        <p:spPr>
          <a:xfrm>
            <a:off x="594360" y="1143000"/>
            <a:ext cx="10972800" cy="4800600"/>
          </a:xfrm>
          <a:prstGeom prst="roundRect">
            <a:avLst/>
          </a:prstGeom>
          <a:solidFill>
            <a:srgbClr val="EBFAFC"/>
          </a:solidFill>
          <a:ln w="3810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1009902" y="1246832"/>
            <a:ext cx="2743200" cy="646331"/>
          </a:xfrm>
          <a:prstGeom prst="rect">
            <a:avLst/>
          </a:prstGeom>
          <a:noFill/>
          <a:ln>
            <a:solidFill>
              <a:srgbClr val="EBFAFC"/>
            </a:solidFill>
          </a:ln>
        </p:spPr>
        <p:txBody>
          <a:bodyPr wrap="square" anchor="t">
            <a:spAutoFit/>
          </a:bodyPr>
          <a:lstStyle/>
          <a:p>
            <a:pPr algn="l"/>
            <a:r>
              <a:rPr lang="sv-SE" b="1" dirty="0">
                <a:solidFill>
                  <a:srgbClr val="00385C"/>
                </a:solidFill>
                <a:latin typeface="Aptos"/>
              </a:rPr>
              <a:t>HÄLSO- OCH SJUKVÅRD</a:t>
            </a:r>
          </a:p>
          <a:p>
            <a:pPr algn="l"/>
            <a:r>
              <a:rPr lang="sv-SE" b="1" dirty="0">
                <a:solidFill>
                  <a:srgbClr val="00385C"/>
                </a:solidFill>
                <a:latin typeface="Aptos"/>
              </a:rPr>
              <a:t>Fast vårdkontakt</a:t>
            </a:r>
            <a:endParaRPr sz="1800" b="1" dirty="0">
              <a:solidFill>
                <a:srgbClr val="00385C"/>
              </a:solidFill>
              <a:latin typeface="Aptos"/>
            </a:endParaRPr>
          </a:p>
        </p:txBody>
      </p:sp>
      <p:sp>
        <p:nvSpPr>
          <p:cNvPr id="6" name="TextBox 5"/>
          <p:cNvSpPr txBox="1"/>
          <p:nvPr/>
        </p:nvSpPr>
        <p:spPr>
          <a:xfrm>
            <a:off x="3886200" y="1293432"/>
            <a:ext cx="7680960" cy="438912"/>
          </a:xfrm>
          <a:prstGeom prst="rect">
            <a:avLst/>
          </a:prstGeom>
          <a:noFill/>
        </p:spPr>
        <p:txBody>
          <a:bodyPr wrap="square" anchor="t">
            <a:spAutoFit/>
          </a:bodyPr>
          <a:lstStyle/>
          <a:p>
            <a:pPr algn="l"/>
            <a:r>
              <a:rPr lang="sv-SE" sz="1200" b="0" noProof="0" dirty="0">
                <a:solidFill>
                  <a:srgbClr val="1F2B3B"/>
                </a:solidFill>
                <a:latin typeface="Aptos"/>
              </a:rPr>
              <a:t>En funktion för trygghet, kontinuitet, samordning och säkerhet – kan finnas i olika delar av vården.</a:t>
            </a:r>
          </a:p>
        </p:txBody>
      </p:sp>
      <p:sp>
        <p:nvSpPr>
          <p:cNvPr id="7" name="Rounded Rectangle 6"/>
          <p:cNvSpPr/>
          <p:nvPr/>
        </p:nvSpPr>
        <p:spPr>
          <a:xfrm>
            <a:off x="841247" y="2143824"/>
            <a:ext cx="6492240" cy="3611880"/>
          </a:xfrm>
          <a:prstGeom prst="roundRect">
            <a:avLst/>
          </a:prstGeom>
          <a:solidFill>
            <a:srgbClr val="DBF0F6"/>
          </a:solidFill>
          <a:ln w="22860">
            <a:solidFill>
              <a:srgbClr val="12366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06425" y="2312988"/>
            <a:ext cx="2103120" cy="274320"/>
          </a:xfrm>
          <a:prstGeom prst="rect">
            <a:avLst/>
          </a:prstGeom>
          <a:noFill/>
        </p:spPr>
        <p:txBody>
          <a:bodyPr wrap="square" anchor="t">
            <a:spAutoFit/>
          </a:bodyPr>
          <a:lstStyle/>
          <a:p>
            <a:pPr algn="l"/>
            <a:r>
              <a:rPr sz="1700" b="1">
                <a:solidFill>
                  <a:srgbClr val="123668"/>
                </a:solidFill>
                <a:latin typeface="Aptos"/>
              </a:rPr>
              <a:t>PRIMÄRVÅRD</a:t>
            </a:r>
          </a:p>
        </p:txBody>
      </p:sp>
      <p:sp>
        <p:nvSpPr>
          <p:cNvPr id="9" name="TextBox 8"/>
          <p:cNvSpPr txBox="1"/>
          <p:nvPr/>
        </p:nvSpPr>
        <p:spPr>
          <a:xfrm>
            <a:off x="1106425" y="2669604"/>
            <a:ext cx="2926080" cy="365760"/>
          </a:xfrm>
          <a:prstGeom prst="rect">
            <a:avLst/>
          </a:prstGeom>
          <a:noFill/>
        </p:spPr>
        <p:txBody>
          <a:bodyPr wrap="square" anchor="t">
            <a:spAutoFit/>
          </a:bodyPr>
          <a:lstStyle/>
          <a:p>
            <a:pPr algn="l"/>
            <a:r>
              <a:rPr sz="1900" b="1">
                <a:solidFill>
                  <a:srgbClr val="123668"/>
                </a:solidFill>
                <a:latin typeface="Aptos"/>
              </a:rPr>
              <a:t>Listad på vårdcentral</a:t>
            </a:r>
          </a:p>
        </p:txBody>
      </p:sp>
      <p:sp>
        <p:nvSpPr>
          <p:cNvPr id="10" name="TextBox 9"/>
          <p:cNvSpPr txBox="1"/>
          <p:nvPr/>
        </p:nvSpPr>
        <p:spPr>
          <a:xfrm>
            <a:off x="1106425" y="2962212"/>
            <a:ext cx="5394960" cy="411480"/>
          </a:xfrm>
          <a:prstGeom prst="rect">
            <a:avLst/>
          </a:prstGeom>
          <a:noFill/>
        </p:spPr>
        <p:txBody>
          <a:bodyPr wrap="square" anchor="t">
            <a:spAutoFit/>
          </a:bodyPr>
          <a:lstStyle/>
          <a:p>
            <a:pPr algn="l"/>
            <a:r>
              <a:rPr lang="sv-SE" sz="1200" b="0" noProof="0" dirty="0">
                <a:solidFill>
                  <a:srgbClr val="1F2B3B"/>
                </a:solidFill>
                <a:latin typeface="Aptos"/>
              </a:rPr>
              <a:t>Alla patienter som är listade hos vald utförare i primärvården.</a:t>
            </a:r>
          </a:p>
        </p:txBody>
      </p:sp>
      <p:sp>
        <p:nvSpPr>
          <p:cNvPr id="11" name="Rounded Rectangle 10"/>
          <p:cNvSpPr/>
          <p:nvPr/>
        </p:nvSpPr>
        <p:spPr>
          <a:xfrm>
            <a:off x="1106425" y="3666300"/>
            <a:ext cx="4617720" cy="1508760"/>
          </a:xfrm>
          <a:prstGeom prst="roundRect">
            <a:avLst/>
          </a:prstGeom>
          <a:solidFill>
            <a:srgbClr val="EDF8F2"/>
          </a:solidFill>
          <a:ln w="2794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p:cNvSpPr txBox="1"/>
          <p:nvPr/>
        </p:nvSpPr>
        <p:spPr>
          <a:xfrm>
            <a:off x="1175005" y="3739452"/>
            <a:ext cx="4069080" cy="347472"/>
          </a:xfrm>
          <a:prstGeom prst="rect">
            <a:avLst/>
          </a:prstGeom>
          <a:noFill/>
        </p:spPr>
        <p:txBody>
          <a:bodyPr wrap="square" anchor="t">
            <a:spAutoFit/>
          </a:bodyPr>
          <a:lstStyle/>
          <a:p>
            <a:pPr algn="l"/>
            <a:r>
              <a:rPr lang="sv-SE" sz="1600" b="1" noProof="0" dirty="0">
                <a:solidFill>
                  <a:srgbClr val="278F69"/>
                </a:solidFill>
                <a:latin typeface="Aptos"/>
              </a:rPr>
              <a:t>Listad / tilldelad namngiven läkare</a:t>
            </a:r>
          </a:p>
        </p:txBody>
      </p:sp>
      <p:sp>
        <p:nvSpPr>
          <p:cNvPr id="13" name="TextBox 12"/>
          <p:cNvSpPr txBox="1"/>
          <p:nvPr/>
        </p:nvSpPr>
        <p:spPr>
          <a:xfrm>
            <a:off x="1175005" y="4000056"/>
            <a:ext cx="4475987" cy="623248"/>
          </a:xfrm>
          <a:prstGeom prst="rect">
            <a:avLst/>
          </a:prstGeom>
          <a:noFill/>
        </p:spPr>
        <p:txBody>
          <a:bodyPr wrap="square" anchor="t">
            <a:spAutoFit/>
          </a:bodyPr>
          <a:lstStyle/>
          <a:p>
            <a:pPr algn="l"/>
            <a:r>
              <a:rPr lang="sv-SE" sz="1150" b="0" noProof="0" dirty="0">
                <a:solidFill>
                  <a:srgbClr val="1F2B3B"/>
                </a:solidFill>
                <a:latin typeface="Aptos"/>
              </a:rPr>
              <a:t>Delmängd av dem som är listade på vårdcentralen.
Detta är en administrativ relation – inte i sig definitionen av fast läkarkontakt.</a:t>
            </a:r>
          </a:p>
        </p:txBody>
      </p:sp>
      <p:sp>
        <p:nvSpPr>
          <p:cNvPr id="14" name="Rounded Rectangle 13"/>
          <p:cNvSpPr/>
          <p:nvPr/>
        </p:nvSpPr>
        <p:spPr>
          <a:xfrm>
            <a:off x="2309065" y="3981610"/>
            <a:ext cx="3863616" cy="1258348"/>
          </a:xfrm>
          <a:prstGeom prst="roundRect">
            <a:avLst/>
          </a:prstGeom>
          <a:solidFill>
            <a:srgbClr val="ECCFE9"/>
          </a:solidFill>
          <a:ln w="2540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874521" y="3983480"/>
            <a:ext cx="2724912" cy="338554"/>
          </a:xfrm>
          <a:prstGeom prst="rect">
            <a:avLst/>
          </a:prstGeom>
          <a:noFill/>
        </p:spPr>
        <p:txBody>
          <a:bodyPr wrap="square" anchor="t">
            <a:spAutoFit/>
          </a:bodyPr>
          <a:lstStyle/>
          <a:p>
            <a:pPr algn="ctr"/>
            <a:r>
              <a:rPr sz="1600" b="1" dirty="0">
                <a:solidFill>
                  <a:srgbClr val="6944AE"/>
                </a:solidFill>
                <a:latin typeface="Aptos"/>
              </a:rPr>
              <a:t>F</a:t>
            </a:r>
            <a:r>
              <a:rPr lang="sv-SE" sz="1600" b="1" dirty="0" err="1">
                <a:solidFill>
                  <a:srgbClr val="6944AE"/>
                </a:solidFill>
                <a:latin typeface="Aptos"/>
              </a:rPr>
              <a:t>ast</a:t>
            </a:r>
            <a:r>
              <a:rPr lang="sv-SE" sz="1600" b="1" dirty="0">
                <a:solidFill>
                  <a:srgbClr val="6944AE"/>
                </a:solidFill>
                <a:latin typeface="Aptos"/>
              </a:rPr>
              <a:t> läkarkontakt</a:t>
            </a:r>
            <a:endParaRPr sz="1600" b="1" dirty="0">
              <a:solidFill>
                <a:srgbClr val="6944AE"/>
              </a:solidFill>
              <a:latin typeface="Aptos"/>
            </a:endParaRPr>
          </a:p>
        </p:txBody>
      </p:sp>
      <p:sp>
        <p:nvSpPr>
          <p:cNvPr id="16" name="Rounded Rectangle 15"/>
          <p:cNvSpPr/>
          <p:nvPr/>
        </p:nvSpPr>
        <p:spPr>
          <a:xfrm>
            <a:off x="7616953" y="2157540"/>
            <a:ext cx="3611880" cy="3611880"/>
          </a:xfrm>
          <a:prstGeom prst="roundRect">
            <a:avLst/>
          </a:prstGeom>
          <a:solidFill>
            <a:srgbClr val="F8F2E8"/>
          </a:solidFill>
          <a:ln w="2286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863840" y="2312988"/>
            <a:ext cx="2743200" cy="353943"/>
          </a:xfrm>
          <a:prstGeom prst="rect">
            <a:avLst/>
          </a:prstGeom>
          <a:noFill/>
        </p:spPr>
        <p:txBody>
          <a:bodyPr wrap="square" anchor="t">
            <a:spAutoFit/>
          </a:bodyPr>
          <a:lstStyle/>
          <a:p>
            <a:pPr algn="l"/>
            <a:r>
              <a:rPr sz="1700" b="1" dirty="0">
                <a:solidFill>
                  <a:srgbClr val="00385C"/>
                </a:solidFill>
                <a:latin typeface="Aptos"/>
              </a:rPr>
              <a:t>SEKUNDÄRVÅRD</a:t>
            </a:r>
          </a:p>
        </p:txBody>
      </p:sp>
      <p:sp>
        <p:nvSpPr>
          <p:cNvPr id="18" name="TextBox 17"/>
          <p:cNvSpPr txBox="1"/>
          <p:nvPr/>
        </p:nvSpPr>
        <p:spPr>
          <a:xfrm>
            <a:off x="7863840" y="2825052"/>
            <a:ext cx="2834640" cy="548640"/>
          </a:xfrm>
          <a:prstGeom prst="rect">
            <a:avLst/>
          </a:prstGeom>
          <a:noFill/>
        </p:spPr>
        <p:txBody>
          <a:bodyPr wrap="square" anchor="t">
            <a:spAutoFit/>
          </a:bodyPr>
          <a:lstStyle/>
          <a:p>
            <a:pPr algn="l"/>
            <a:r>
              <a:rPr sz="1700" b="1">
                <a:solidFill>
                  <a:srgbClr val="123668"/>
                </a:solidFill>
                <a:latin typeface="Aptos"/>
              </a:rPr>
              <a:t>Läkare och övriga legitimerade</a:t>
            </a:r>
          </a:p>
        </p:txBody>
      </p:sp>
      <p:sp>
        <p:nvSpPr>
          <p:cNvPr id="19" name="TextBox 18"/>
          <p:cNvSpPr txBox="1"/>
          <p:nvPr/>
        </p:nvSpPr>
        <p:spPr>
          <a:xfrm>
            <a:off x="7863840" y="3367500"/>
            <a:ext cx="2743200" cy="646331"/>
          </a:xfrm>
          <a:prstGeom prst="rect">
            <a:avLst/>
          </a:prstGeom>
          <a:noFill/>
        </p:spPr>
        <p:txBody>
          <a:bodyPr wrap="square" anchor="t">
            <a:spAutoFit/>
          </a:bodyPr>
          <a:lstStyle/>
          <a:p>
            <a:pPr algn="l"/>
            <a:r>
              <a:rPr lang="sv-SE" sz="1200" b="0" noProof="0" dirty="0">
                <a:solidFill>
                  <a:srgbClr val="1F2B3B"/>
                </a:solidFill>
                <a:latin typeface="Aptos"/>
              </a:rPr>
              <a:t>Fast vårdkontakt kan </a:t>
            </a:r>
            <a:r>
              <a:rPr lang="sv-SE" sz="1200" noProof="0" dirty="0">
                <a:solidFill>
                  <a:srgbClr val="1F2B3B"/>
                </a:solidFill>
                <a:latin typeface="Aptos"/>
              </a:rPr>
              <a:t>utses </a:t>
            </a:r>
            <a:r>
              <a:rPr lang="sv-SE" sz="1200" dirty="0">
                <a:solidFill>
                  <a:srgbClr val="1F2B3B"/>
                </a:solidFill>
                <a:latin typeface="Aptos"/>
              </a:rPr>
              <a:t>och kan vara läkare eller annan legitimerad profession</a:t>
            </a:r>
            <a:endParaRPr sz="1200" b="0" dirty="0">
              <a:solidFill>
                <a:srgbClr val="1F2B3B"/>
              </a:solidFill>
              <a:latin typeface="Aptos"/>
            </a:endParaRPr>
          </a:p>
        </p:txBody>
      </p:sp>
      <p:sp>
        <p:nvSpPr>
          <p:cNvPr id="22" name="TextBox 21"/>
          <p:cNvSpPr txBox="1"/>
          <p:nvPr/>
        </p:nvSpPr>
        <p:spPr>
          <a:xfrm>
            <a:off x="3886200" y="1482360"/>
            <a:ext cx="7301992" cy="269304"/>
          </a:xfrm>
          <a:prstGeom prst="rect">
            <a:avLst/>
          </a:prstGeom>
          <a:noFill/>
        </p:spPr>
        <p:txBody>
          <a:bodyPr wrap="square" anchor="t">
            <a:spAutoFit/>
          </a:bodyPr>
          <a:lstStyle/>
          <a:p>
            <a:pPr algn="l"/>
            <a:r>
              <a:rPr lang="sv-SE" sz="1150" b="0" noProof="0" dirty="0">
                <a:solidFill>
                  <a:srgbClr val="1F2B3B"/>
                </a:solidFill>
                <a:latin typeface="Aptos"/>
              </a:rPr>
              <a:t>Kan utses när patienten begär det eller när det behövs för trygghet, kontinuitet, samordning och säkerhet.</a:t>
            </a:r>
          </a:p>
        </p:txBody>
      </p:sp>
      <p:sp>
        <p:nvSpPr>
          <p:cNvPr id="23" name="TextBox 22"/>
          <p:cNvSpPr txBox="1"/>
          <p:nvPr/>
        </p:nvSpPr>
        <p:spPr>
          <a:xfrm>
            <a:off x="502920" y="6519672"/>
            <a:ext cx="11064240" cy="201168"/>
          </a:xfrm>
          <a:prstGeom prst="rect">
            <a:avLst/>
          </a:prstGeom>
          <a:noFill/>
        </p:spPr>
        <p:txBody>
          <a:bodyPr wrap="square" anchor="t">
            <a:spAutoFit/>
          </a:bodyPr>
          <a:lstStyle/>
          <a:p>
            <a:pPr algn="l"/>
            <a:r>
              <a:rPr sz="850" b="0">
                <a:solidFill>
                  <a:srgbClr val="687484"/>
                </a:solidFill>
                <a:latin typeface="Aptos"/>
              </a:rPr>
              <a:t>Källor: Patientlagen (2014:821) 6 kap.; HSL (2017:30) 7 kap.; Socialstyrelsen; 1177.</a:t>
            </a:r>
          </a:p>
        </p:txBody>
      </p:sp>
      <p:sp>
        <p:nvSpPr>
          <p:cNvPr id="26" name="TextBox 12">
            <a:extLst>
              <a:ext uri="{FF2B5EF4-FFF2-40B4-BE49-F238E27FC236}">
                <a16:creationId xmlns:a16="http://schemas.microsoft.com/office/drawing/2014/main" id="{632B3456-9B54-F1E3-CFA6-E11630B21054}"/>
              </a:ext>
            </a:extLst>
          </p:cNvPr>
          <p:cNvSpPr txBox="1"/>
          <p:nvPr/>
        </p:nvSpPr>
        <p:spPr>
          <a:xfrm>
            <a:off x="2381502" y="4276151"/>
            <a:ext cx="4475987" cy="623248"/>
          </a:xfrm>
          <a:prstGeom prst="rect">
            <a:avLst/>
          </a:prstGeom>
          <a:noFill/>
        </p:spPr>
        <p:txBody>
          <a:bodyPr wrap="square" anchor="t">
            <a:spAutoFit/>
          </a:bodyPr>
          <a:lstStyle/>
          <a:p>
            <a:pPr algn="l"/>
            <a:r>
              <a:rPr lang="sv-SE" sz="1150" noProof="0" dirty="0">
                <a:solidFill>
                  <a:srgbClr val="1F2B3B"/>
                </a:solidFill>
                <a:latin typeface="Aptos"/>
              </a:rPr>
              <a:t>Regleras </a:t>
            </a:r>
            <a:r>
              <a:rPr lang="sv-SE" sz="1150" noProof="0" dirty="0" err="1">
                <a:solidFill>
                  <a:srgbClr val="1F2B3B"/>
                </a:solidFill>
                <a:latin typeface="Aptos"/>
              </a:rPr>
              <a:t>enl</a:t>
            </a:r>
            <a:r>
              <a:rPr lang="sv-SE" sz="1150" noProof="0" dirty="0">
                <a:solidFill>
                  <a:srgbClr val="1F2B3B"/>
                </a:solidFill>
                <a:latin typeface="Aptos"/>
              </a:rPr>
              <a:t> Patientlagen och är ett ansvarsförhållande</a:t>
            </a:r>
          </a:p>
          <a:p>
            <a:pPr algn="l"/>
            <a:r>
              <a:rPr lang="sv-SE" sz="1150" noProof="0" dirty="0">
                <a:solidFill>
                  <a:srgbClr val="1F2B3B"/>
                </a:solidFill>
                <a:latin typeface="Aptos"/>
              </a:rPr>
              <a:t>1/1100 patienter per läkare</a:t>
            </a:r>
          </a:p>
          <a:p>
            <a:pPr algn="l"/>
            <a:r>
              <a:rPr lang="sv-SE" sz="1150" noProof="0" dirty="0">
                <a:solidFill>
                  <a:srgbClr val="1F2B3B"/>
                </a:solidFill>
                <a:latin typeface="Aptos"/>
              </a:rPr>
              <a:t>Skapar förutsättningar för kontinuitet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animBg="1"/>
      <p:bldP spid="15" grpId="0"/>
      <p:bldP spid="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56032"/>
            <a:ext cx="11155680" cy="553998"/>
          </a:xfrm>
          <a:prstGeom prst="rect">
            <a:avLst/>
          </a:prstGeom>
          <a:noFill/>
        </p:spPr>
        <p:txBody>
          <a:bodyPr wrap="square" anchor="t">
            <a:spAutoFit/>
          </a:bodyPr>
          <a:lstStyle/>
          <a:p>
            <a:pPr algn="l"/>
            <a:r>
              <a:rPr lang="sv-SE" sz="3000" b="1" dirty="0">
                <a:latin typeface="+mj-lt"/>
                <a:ea typeface="+mj-ea"/>
                <a:cs typeface="+mj-cs"/>
              </a:rPr>
              <a:t>Juridisk grund</a:t>
            </a:r>
          </a:p>
        </p:txBody>
      </p:sp>
      <p:sp>
        <p:nvSpPr>
          <p:cNvPr id="3" name="TextBox 2"/>
          <p:cNvSpPr txBox="1"/>
          <p:nvPr/>
        </p:nvSpPr>
        <p:spPr>
          <a:xfrm>
            <a:off x="530352" y="749808"/>
            <a:ext cx="10972800" cy="384048"/>
          </a:xfrm>
          <a:prstGeom prst="rect">
            <a:avLst/>
          </a:prstGeom>
          <a:noFill/>
        </p:spPr>
        <p:txBody>
          <a:bodyPr wrap="square" anchor="t">
            <a:spAutoFit/>
          </a:bodyPr>
          <a:lstStyle/>
          <a:p>
            <a:pPr algn="l"/>
            <a:r>
              <a:rPr sz="1300" b="0">
                <a:solidFill>
                  <a:srgbClr val="687484"/>
                </a:solidFill>
                <a:latin typeface="Aptos"/>
              </a:rPr>
              <a:t>De centrala bestämmelserna som skiljer funktionerna åt</a:t>
            </a:r>
          </a:p>
        </p:txBody>
      </p:sp>
      <p:grpSp>
        <p:nvGrpSpPr>
          <p:cNvPr id="14" name="Grupp 13">
            <a:extLst>
              <a:ext uri="{FF2B5EF4-FFF2-40B4-BE49-F238E27FC236}">
                <a16:creationId xmlns:a16="http://schemas.microsoft.com/office/drawing/2014/main" id="{86FDAE54-A860-0E6C-0ADA-D6B2B2C0D776}"/>
              </a:ext>
            </a:extLst>
          </p:cNvPr>
          <p:cNvGrpSpPr/>
          <p:nvPr/>
        </p:nvGrpSpPr>
        <p:grpSpPr>
          <a:xfrm>
            <a:off x="493777" y="1458856"/>
            <a:ext cx="11009375" cy="4647442"/>
            <a:chOff x="594360" y="1143000"/>
            <a:chExt cx="11009375" cy="4480560"/>
          </a:xfrm>
          <a:solidFill>
            <a:srgbClr val="DBF0F6"/>
          </a:solidFill>
        </p:grpSpPr>
        <p:sp>
          <p:nvSpPr>
            <p:cNvPr id="4" name="Rounded Rectangle 3"/>
            <p:cNvSpPr/>
            <p:nvPr/>
          </p:nvSpPr>
          <p:spPr>
            <a:xfrm>
              <a:off x="594360" y="1143000"/>
              <a:ext cx="3611880" cy="4480560"/>
            </a:xfrm>
            <a:prstGeom prst="roundRect">
              <a:avLst/>
            </a:prstGeom>
            <a:grpFill/>
            <a:ln w="1651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822960" y="1307592"/>
              <a:ext cx="3154680" cy="353943"/>
            </a:xfrm>
            <a:prstGeom prst="rect">
              <a:avLst/>
            </a:prstGeom>
            <a:grpFill/>
          </p:spPr>
          <p:txBody>
            <a:bodyPr wrap="square" anchor="t">
              <a:spAutoFit/>
            </a:bodyPr>
            <a:lstStyle/>
            <a:p>
              <a:pPr algn="l"/>
              <a:r>
                <a:rPr sz="1700" b="1" dirty="0" err="1">
                  <a:solidFill>
                    <a:srgbClr val="00385C"/>
                  </a:solidFill>
                  <a:latin typeface="Aptos"/>
                </a:rPr>
                <a:t>Patientlagen</a:t>
              </a:r>
              <a:r>
                <a:rPr sz="1700" b="1" dirty="0">
                  <a:solidFill>
                    <a:srgbClr val="00385C"/>
                  </a:solidFill>
                  <a:latin typeface="Aptos"/>
                </a:rPr>
                <a:t> 6 </a:t>
              </a:r>
              <a:r>
                <a:rPr sz="1700" b="1" dirty="0" err="1">
                  <a:solidFill>
                    <a:srgbClr val="00385C"/>
                  </a:solidFill>
                  <a:latin typeface="Aptos"/>
                </a:rPr>
                <a:t>kap</a:t>
              </a:r>
              <a:r>
                <a:rPr sz="1700" b="1" dirty="0">
                  <a:solidFill>
                    <a:srgbClr val="00385C"/>
                  </a:solidFill>
                  <a:latin typeface="Aptos"/>
                </a:rPr>
                <a:t>.</a:t>
              </a:r>
            </a:p>
          </p:txBody>
        </p:sp>
        <p:sp>
          <p:nvSpPr>
            <p:cNvPr id="6" name="TextBox 5"/>
            <p:cNvSpPr txBox="1"/>
            <p:nvPr/>
          </p:nvSpPr>
          <p:spPr>
            <a:xfrm>
              <a:off x="789431" y="1749740"/>
              <a:ext cx="3154680" cy="3785616"/>
            </a:xfrm>
            <a:prstGeom prst="rect">
              <a:avLst/>
            </a:prstGeom>
            <a:grpFill/>
          </p:spPr>
          <p:txBody>
            <a:bodyPr wrap="square">
              <a:spAutoFit/>
            </a:bodyPr>
            <a:lstStyle/>
            <a:p>
              <a:pPr>
                <a:spcAft>
                  <a:spcPts val="700"/>
                </a:spcAft>
                <a:defRPr sz="1250">
                  <a:solidFill>
                    <a:srgbClr val="1F2B3B"/>
                  </a:solidFill>
                  <a:latin typeface="Aptos"/>
                </a:defRPr>
              </a:pPr>
              <a:r>
                <a:rPr lang="sv-SE" noProof="0" dirty="0"/>
                <a:t>• 6 kap. 1 §: patientens behov av trygghet, kontinuitet och säkerhet ska tillgodoses och insatser samordnas.</a:t>
              </a:r>
            </a:p>
            <a:p>
              <a:pPr>
                <a:spcAft>
                  <a:spcPts val="700"/>
                </a:spcAft>
                <a:defRPr sz="1250">
                  <a:solidFill>
                    <a:srgbClr val="1F2B3B"/>
                  </a:solidFill>
                  <a:latin typeface="Aptos"/>
                </a:defRPr>
              </a:pPr>
              <a:r>
                <a:rPr lang="sv-SE" noProof="0" dirty="0"/>
                <a:t>• 6 kap. 2 §: fast vårdkontakt ska utses på patientens begäran eller när det är nödvändigt för behoven.</a:t>
              </a:r>
            </a:p>
            <a:p>
              <a:pPr>
                <a:spcAft>
                  <a:spcPts val="700"/>
                </a:spcAft>
                <a:defRPr sz="1250">
                  <a:solidFill>
                    <a:srgbClr val="1F2B3B"/>
                  </a:solidFill>
                  <a:latin typeface="Aptos"/>
                </a:defRPr>
              </a:pPr>
              <a:r>
                <a:rPr lang="sv-SE" noProof="0" dirty="0"/>
                <a:t>• 6 kap. 3 §: patienten ska få möjlighet att välja och få tillgång till fast läkarkontakt hos vald utförare i primärvården.</a:t>
              </a:r>
            </a:p>
          </p:txBody>
        </p:sp>
        <p:sp>
          <p:nvSpPr>
            <p:cNvPr id="7" name="Rounded Rectangle 6"/>
            <p:cNvSpPr/>
            <p:nvPr/>
          </p:nvSpPr>
          <p:spPr>
            <a:xfrm>
              <a:off x="4315968" y="1143000"/>
              <a:ext cx="3611880" cy="4480560"/>
            </a:xfrm>
            <a:prstGeom prst="roundRect">
              <a:avLst/>
            </a:prstGeom>
            <a:grpFill/>
            <a:ln w="1651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4544568" y="1307592"/>
              <a:ext cx="3154680" cy="353943"/>
            </a:xfrm>
            <a:prstGeom prst="rect">
              <a:avLst/>
            </a:prstGeom>
            <a:grpFill/>
          </p:spPr>
          <p:txBody>
            <a:bodyPr wrap="square" anchor="t">
              <a:spAutoFit/>
            </a:bodyPr>
            <a:lstStyle/>
            <a:p>
              <a:pPr algn="l"/>
              <a:r>
                <a:rPr sz="1700" b="1" dirty="0" err="1">
                  <a:solidFill>
                    <a:srgbClr val="00385C"/>
                  </a:solidFill>
                  <a:latin typeface="Aptos"/>
                </a:rPr>
                <a:t>Hälso</a:t>
              </a:r>
              <a:r>
                <a:rPr sz="1700" b="1" dirty="0">
                  <a:solidFill>
                    <a:srgbClr val="00385C"/>
                  </a:solidFill>
                  <a:latin typeface="Aptos"/>
                </a:rPr>
                <a:t>- och </a:t>
              </a:r>
              <a:r>
                <a:rPr sz="1700" b="1" dirty="0" err="1">
                  <a:solidFill>
                    <a:srgbClr val="00385C"/>
                  </a:solidFill>
                  <a:latin typeface="Aptos"/>
                </a:rPr>
                <a:t>sjukvårdslagen</a:t>
              </a:r>
              <a:endParaRPr sz="1700" b="1" dirty="0">
                <a:solidFill>
                  <a:srgbClr val="00385C"/>
                </a:solidFill>
                <a:latin typeface="Aptos"/>
              </a:endParaRPr>
            </a:p>
          </p:txBody>
        </p:sp>
        <p:sp>
          <p:nvSpPr>
            <p:cNvPr id="9" name="TextBox 8"/>
            <p:cNvSpPr txBox="1"/>
            <p:nvPr/>
          </p:nvSpPr>
          <p:spPr>
            <a:xfrm>
              <a:off x="4558283" y="1675118"/>
              <a:ext cx="3154680" cy="3785616"/>
            </a:xfrm>
            <a:prstGeom prst="rect">
              <a:avLst/>
            </a:prstGeom>
            <a:grpFill/>
          </p:spPr>
          <p:txBody>
            <a:bodyPr wrap="square">
              <a:spAutoFit/>
            </a:bodyPr>
            <a:lstStyle/>
            <a:p>
              <a:pPr>
                <a:spcAft>
                  <a:spcPts val="700"/>
                </a:spcAft>
                <a:defRPr sz="1250">
                  <a:solidFill>
                    <a:srgbClr val="1F2B3B"/>
                  </a:solidFill>
                  <a:latin typeface="Aptos"/>
                </a:defRPr>
              </a:pPr>
              <a:r>
                <a:rPr lang="sv-SE" noProof="0" dirty="0"/>
                <a:t>• 7 kap. 3 §: regionen ska organisera primärvården så att enskilda kan välja och få tillgång till fast läkarkontakt.</a:t>
              </a:r>
            </a:p>
            <a:p>
              <a:pPr>
                <a:spcAft>
                  <a:spcPts val="700"/>
                </a:spcAft>
                <a:defRPr sz="1250">
                  <a:solidFill>
                    <a:srgbClr val="1F2B3B"/>
                  </a:solidFill>
                  <a:latin typeface="Aptos"/>
                </a:defRPr>
              </a:pPr>
              <a:r>
                <a:rPr lang="sv-SE" noProof="0" dirty="0"/>
                <a:t>• 7 kap. 3 a §: listning avser val av utförare inom vårdvalssystemet i primärvården.</a:t>
              </a:r>
            </a:p>
            <a:p>
              <a:pPr>
                <a:spcAft>
                  <a:spcPts val="700"/>
                </a:spcAft>
                <a:defRPr sz="1250">
                  <a:solidFill>
                    <a:srgbClr val="1F2B3B"/>
                  </a:solidFill>
                  <a:latin typeface="Aptos"/>
                </a:defRPr>
              </a:pPr>
              <a:r>
                <a:rPr lang="sv-SE" noProof="0" dirty="0"/>
                <a:t>• Listning och fast läkarkontakt är därför näraliggande men inte samma juridiska begrepp.</a:t>
              </a:r>
            </a:p>
          </p:txBody>
        </p:sp>
        <p:sp>
          <p:nvSpPr>
            <p:cNvPr id="10" name="Rounded Rectangle 9"/>
            <p:cNvSpPr/>
            <p:nvPr/>
          </p:nvSpPr>
          <p:spPr>
            <a:xfrm>
              <a:off x="8037575" y="1143000"/>
              <a:ext cx="3566160" cy="4480560"/>
            </a:xfrm>
            <a:prstGeom prst="roundRect">
              <a:avLst/>
            </a:prstGeom>
            <a:grpFill/>
            <a:ln w="1651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266175" y="1307592"/>
              <a:ext cx="3108960" cy="615553"/>
            </a:xfrm>
            <a:prstGeom prst="rect">
              <a:avLst/>
            </a:prstGeom>
            <a:grpFill/>
          </p:spPr>
          <p:txBody>
            <a:bodyPr wrap="square" anchor="t">
              <a:spAutoFit/>
            </a:bodyPr>
            <a:lstStyle/>
            <a:p>
              <a:pPr algn="l"/>
              <a:r>
                <a:rPr sz="1700" b="1" dirty="0" err="1">
                  <a:solidFill>
                    <a:srgbClr val="00385C"/>
                  </a:solidFill>
                  <a:latin typeface="Aptos"/>
                </a:rPr>
                <a:t>Socialstyrelsens</a:t>
              </a:r>
              <a:r>
                <a:rPr sz="1700" b="1" dirty="0">
                  <a:solidFill>
                    <a:srgbClr val="00385C"/>
                  </a:solidFill>
                  <a:latin typeface="Aptos"/>
                </a:rPr>
                <a:t> och 1177:s </a:t>
              </a:r>
              <a:r>
                <a:rPr sz="1700" b="1" dirty="0" err="1">
                  <a:solidFill>
                    <a:srgbClr val="00385C"/>
                  </a:solidFill>
                  <a:latin typeface="Aptos"/>
                </a:rPr>
                <a:t>beskrivning</a:t>
              </a:r>
              <a:endParaRPr sz="1700" b="1" dirty="0">
                <a:solidFill>
                  <a:srgbClr val="00385C"/>
                </a:solidFill>
                <a:latin typeface="Aptos"/>
              </a:endParaRPr>
            </a:p>
          </p:txBody>
        </p:sp>
        <p:sp>
          <p:nvSpPr>
            <p:cNvPr id="12" name="TextBox 11"/>
            <p:cNvSpPr txBox="1"/>
            <p:nvPr/>
          </p:nvSpPr>
          <p:spPr>
            <a:xfrm>
              <a:off x="8284463" y="1913128"/>
              <a:ext cx="2939749" cy="2116637"/>
            </a:xfrm>
            <a:prstGeom prst="rect">
              <a:avLst/>
            </a:prstGeom>
            <a:grpFill/>
          </p:spPr>
          <p:txBody>
            <a:bodyPr wrap="square">
              <a:spAutoFit/>
            </a:bodyPr>
            <a:lstStyle/>
            <a:p>
              <a:pPr>
                <a:spcAft>
                  <a:spcPts val="700"/>
                </a:spcAft>
                <a:defRPr sz="1250">
                  <a:solidFill>
                    <a:srgbClr val="1F2B3B"/>
                  </a:solidFill>
                  <a:latin typeface="Aptos"/>
                </a:defRPr>
              </a:pPr>
              <a:r>
                <a:rPr dirty="0"/>
                <a:t>• </a:t>
              </a:r>
              <a:r>
                <a:rPr lang="sv-SE" noProof="0" dirty="0"/>
                <a:t>Fast läkarkontakt är en namngiven läkare på den vårdcentral/motsvarande vårdenhet som invånaren valt genom listning.</a:t>
              </a:r>
            </a:p>
            <a:p>
              <a:pPr>
                <a:spcAft>
                  <a:spcPts val="700"/>
                </a:spcAft>
                <a:defRPr sz="1250">
                  <a:solidFill>
                    <a:srgbClr val="1F2B3B"/>
                  </a:solidFill>
                  <a:latin typeface="Aptos"/>
                </a:defRPr>
              </a:pPr>
              <a:r>
                <a:rPr lang="sv-SE" noProof="0" dirty="0"/>
                <a:t>• Fast läkarkontakt ska kunna skapa trygghet och kontinuitet och kan samordna vården.</a:t>
              </a:r>
            </a:p>
            <a:p>
              <a:pPr>
                <a:spcAft>
                  <a:spcPts val="700"/>
                </a:spcAft>
                <a:defRPr sz="1250">
                  <a:solidFill>
                    <a:srgbClr val="1F2B3B"/>
                  </a:solidFill>
                  <a:latin typeface="Aptos"/>
                </a:defRPr>
              </a:pPr>
              <a:r>
                <a:rPr lang="sv-SE" noProof="0" dirty="0"/>
                <a:t>• Fast vårdkontakt kan finnas i flera delar av vården och patienten kan ha flera fasta vårdkontakter.</a:t>
              </a:r>
            </a:p>
          </p:txBody>
        </p:sp>
      </p:grpSp>
      <p:sp>
        <p:nvSpPr>
          <p:cNvPr id="13" name="TextBox 12"/>
          <p:cNvSpPr txBox="1"/>
          <p:nvPr/>
        </p:nvSpPr>
        <p:spPr>
          <a:xfrm>
            <a:off x="502920" y="6519672"/>
            <a:ext cx="11064240" cy="201168"/>
          </a:xfrm>
          <a:prstGeom prst="rect">
            <a:avLst/>
          </a:prstGeom>
          <a:noFill/>
        </p:spPr>
        <p:txBody>
          <a:bodyPr wrap="square" anchor="t">
            <a:spAutoFit/>
          </a:bodyPr>
          <a:lstStyle/>
          <a:p>
            <a:pPr algn="l"/>
            <a:r>
              <a:rPr sz="850" b="0">
                <a:solidFill>
                  <a:srgbClr val="687484"/>
                </a:solidFill>
                <a:latin typeface="Aptos"/>
              </a:rPr>
              <a:t>Källor: Patientlagen 6 kap. 1–3 §§; HSL 7 kap. 3–3 a §§; Socialstyrelsen 2025–2026; 1177.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56032"/>
            <a:ext cx="11155680" cy="553998"/>
          </a:xfrm>
          <a:prstGeom prst="rect">
            <a:avLst/>
          </a:prstGeom>
          <a:noFill/>
        </p:spPr>
        <p:txBody>
          <a:bodyPr wrap="square" anchor="t">
            <a:spAutoFit/>
          </a:bodyPr>
          <a:lstStyle/>
          <a:p>
            <a:pPr algn="l"/>
            <a:r>
              <a:rPr sz="3000" b="1" dirty="0">
                <a:latin typeface="+mj-lt"/>
                <a:ea typeface="+mj-ea"/>
                <a:cs typeface="+mj-cs"/>
              </a:rPr>
              <a:t>Fast </a:t>
            </a:r>
            <a:r>
              <a:rPr sz="3000" b="1" dirty="0" err="1">
                <a:latin typeface="+mj-lt"/>
                <a:ea typeface="+mj-ea"/>
                <a:cs typeface="+mj-cs"/>
              </a:rPr>
              <a:t>vårdkontakt</a:t>
            </a:r>
            <a:endParaRPr sz="3000" b="1" dirty="0">
              <a:latin typeface="+mj-lt"/>
              <a:ea typeface="+mj-ea"/>
              <a:cs typeface="+mj-cs"/>
            </a:endParaRPr>
          </a:p>
        </p:txBody>
      </p:sp>
      <p:sp>
        <p:nvSpPr>
          <p:cNvPr id="3" name="TextBox 2"/>
          <p:cNvSpPr txBox="1"/>
          <p:nvPr/>
        </p:nvSpPr>
        <p:spPr>
          <a:xfrm>
            <a:off x="530352" y="749808"/>
            <a:ext cx="10972800" cy="384048"/>
          </a:xfrm>
          <a:prstGeom prst="rect">
            <a:avLst/>
          </a:prstGeom>
          <a:noFill/>
        </p:spPr>
        <p:txBody>
          <a:bodyPr wrap="square" anchor="t">
            <a:spAutoFit/>
          </a:bodyPr>
          <a:lstStyle/>
          <a:p>
            <a:pPr algn="l"/>
            <a:r>
              <a:rPr sz="1300" b="0">
                <a:solidFill>
                  <a:srgbClr val="687484"/>
                </a:solidFill>
                <a:latin typeface="Aptos"/>
              </a:rPr>
              <a:t>En funktion – inte en listningskategori</a:t>
            </a:r>
          </a:p>
        </p:txBody>
      </p:sp>
      <p:sp>
        <p:nvSpPr>
          <p:cNvPr id="4" name="Rounded Rectangle 3"/>
          <p:cNvSpPr/>
          <p:nvPr/>
        </p:nvSpPr>
        <p:spPr>
          <a:xfrm>
            <a:off x="685800" y="1234440"/>
            <a:ext cx="10835640" cy="4526280"/>
          </a:xfrm>
          <a:prstGeom prst="roundRect">
            <a:avLst/>
          </a:prstGeom>
          <a:solidFill>
            <a:srgbClr val="EBFAFC"/>
          </a:solidFill>
          <a:ln w="3175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508760"/>
            <a:ext cx="3474720" cy="461665"/>
          </a:xfrm>
          <a:prstGeom prst="rect">
            <a:avLst/>
          </a:prstGeom>
          <a:noFill/>
        </p:spPr>
        <p:txBody>
          <a:bodyPr wrap="square" anchor="t">
            <a:spAutoFit/>
          </a:bodyPr>
          <a:lstStyle/>
          <a:p>
            <a:pPr algn="l"/>
            <a:r>
              <a:rPr sz="2400" b="1" dirty="0">
                <a:solidFill>
                  <a:srgbClr val="00385C"/>
                </a:solidFill>
                <a:latin typeface="Aptos"/>
              </a:rPr>
              <a:t>F</a:t>
            </a:r>
            <a:r>
              <a:rPr lang="sv-SE" sz="2400" b="1" dirty="0" err="1">
                <a:solidFill>
                  <a:srgbClr val="00385C"/>
                </a:solidFill>
                <a:latin typeface="Aptos"/>
              </a:rPr>
              <a:t>ast</a:t>
            </a:r>
            <a:r>
              <a:rPr lang="sv-SE" sz="2400" b="1" dirty="0">
                <a:solidFill>
                  <a:srgbClr val="00385C"/>
                </a:solidFill>
                <a:latin typeface="Aptos"/>
              </a:rPr>
              <a:t> vårdkontakt</a:t>
            </a:r>
            <a:endParaRPr sz="2400" b="1" dirty="0">
              <a:solidFill>
                <a:srgbClr val="00385C"/>
              </a:solidFill>
              <a:latin typeface="Aptos"/>
            </a:endParaRPr>
          </a:p>
        </p:txBody>
      </p:sp>
      <p:sp>
        <p:nvSpPr>
          <p:cNvPr id="6" name="TextBox 5"/>
          <p:cNvSpPr txBox="1"/>
          <p:nvPr/>
        </p:nvSpPr>
        <p:spPr>
          <a:xfrm>
            <a:off x="1005840" y="1901952"/>
            <a:ext cx="5943600" cy="320040"/>
          </a:xfrm>
          <a:prstGeom prst="rect">
            <a:avLst/>
          </a:prstGeom>
          <a:noFill/>
        </p:spPr>
        <p:txBody>
          <a:bodyPr wrap="square" anchor="t">
            <a:spAutoFit/>
          </a:bodyPr>
          <a:lstStyle/>
          <a:p>
            <a:pPr algn="l"/>
            <a:r>
              <a:rPr sz="1500" b="1">
                <a:solidFill>
                  <a:srgbClr val="123668"/>
                </a:solidFill>
                <a:latin typeface="Aptos"/>
              </a:rPr>
              <a:t>Patientens fasta kontakt för kontinuitet och samordning</a:t>
            </a:r>
          </a:p>
        </p:txBody>
      </p:sp>
      <p:sp>
        <p:nvSpPr>
          <p:cNvPr id="7" name="Rounded Rectangle 6"/>
          <p:cNvSpPr/>
          <p:nvPr/>
        </p:nvSpPr>
        <p:spPr>
          <a:xfrm>
            <a:off x="960120" y="2487168"/>
            <a:ext cx="3154680" cy="2423160"/>
          </a:xfrm>
          <a:prstGeom prst="roundRect">
            <a:avLst/>
          </a:prstGeom>
          <a:solidFill>
            <a:srgbClr val="FFFFFF"/>
          </a:solidFill>
          <a:ln w="1651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88720" y="2651760"/>
            <a:ext cx="2697480" cy="353943"/>
          </a:xfrm>
          <a:prstGeom prst="rect">
            <a:avLst/>
          </a:prstGeom>
          <a:noFill/>
        </p:spPr>
        <p:txBody>
          <a:bodyPr wrap="square" anchor="t">
            <a:spAutoFit/>
          </a:bodyPr>
          <a:lstStyle/>
          <a:p>
            <a:pPr algn="l"/>
            <a:r>
              <a:rPr sz="1700" b="1" dirty="0" err="1">
                <a:solidFill>
                  <a:srgbClr val="00385C"/>
                </a:solidFill>
                <a:latin typeface="Aptos"/>
              </a:rPr>
              <a:t>När</a:t>
            </a:r>
            <a:r>
              <a:rPr sz="1700" b="1" dirty="0">
                <a:solidFill>
                  <a:srgbClr val="00385C"/>
                </a:solidFill>
                <a:latin typeface="Aptos"/>
              </a:rPr>
              <a:t>?</a:t>
            </a:r>
          </a:p>
        </p:txBody>
      </p:sp>
      <p:sp>
        <p:nvSpPr>
          <p:cNvPr id="9" name="TextBox 8"/>
          <p:cNvSpPr txBox="1"/>
          <p:nvPr/>
        </p:nvSpPr>
        <p:spPr>
          <a:xfrm>
            <a:off x="1207008" y="3054096"/>
            <a:ext cx="2697480" cy="951543"/>
          </a:xfrm>
          <a:prstGeom prst="rect">
            <a:avLst/>
          </a:prstGeom>
          <a:noFill/>
        </p:spPr>
        <p:txBody>
          <a:bodyPr wrap="square">
            <a:spAutoFit/>
          </a:bodyPr>
          <a:lstStyle/>
          <a:p>
            <a:pPr>
              <a:spcAft>
                <a:spcPts val="700"/>
              </a:spcAft>
              <a:defRPr sz="1250">
                <a:solidFill>
                  <a:srgbClr val="1F2B3B"/>
                </a:solidFill>
                <a:latin typeface="Aptos"/>
              </a:defRPr>
            </a:pPr>
            <a:r>
              <a:rPr lang="sv-SE" noProof="0" dirty="0"/>
              <a:t>• På patientens begäran, eller</a:t>
            </a:r>
          </a:p>
          <a:p>
            <a:pPr>
              <a:spcAft>
                <a:spcPts val="700"/>
              </a:spcAft>
              <a:defRPr sz="1250">
                <a:solidFill>
                  <a:srgbClr val="1F2B3B"/>
                </a:solidFill>
                <a:latin typeface="Aptos"/>
              </a:defRPr>
            </a:pPr>
            <a:r>
              <a:rPr lang="sv-SE" noProof="0" dirty="0"/>
              <a:t>• </a:t>
            </a:r>
            <a:r>
              <a:rPr lang="sv-SE" dirty="0"/>
              <a:t>n</a:t>
            </a:r>
            <a:r>
              <a:rPr lang="sv-SE" noProof="0" dirty="0"/>
              <a:t>är det är nödvändigt för trygghet, kontinuitet, samordning och säkerhet.</a:t>
            </a:r>
          </a:p>
        </p:txBody>
      </p:sp>
      <p:sp>
        <p:nvSpPr>
          <p:cNvPr id="10" name="Rounded Rectangle 9"/>
          <p:cNvSpPr/>
          <p:nvPr/>
        </p:nvSpPr>
        <p:spPr>
          <a:xfrm>
            <a:off x="4507992" y="2487168"/>
            <a:ext cx="3154680" cy="2423160"/>
          </a:xfrm>
          <a:prstGeom prst="roundRect">
            <a:avLst/>
          </a:prstGeom>
          <a:solidFill>
            <a:srgbClr val="FFFFFF"/>
          </a:solidFill>
          <a:ln w="1651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36592" y="2651760"/>
            <a:ext cx="2697480" cy="353943"/>
          </a:xfrm>
          <a:prstGeom prst="rect">
            <a:avLst/>
          </a:prstGeom>
          <a:noFill/>
        </p:spPr>
        <p:txBody>
          <a:bodyPr wrap="square" anchor="t">
            <a:spAutoFit/>
          </a:bodyPr>
          <a:lstStyle/>
          <a:p>
            <a:pPr algn="l"/>
            <a:r>
              <a:rPr sz="1700" b="1" dirty="0">
                <a:solidFill>
                  <a:srgbClr val="00385C"/>
                </a:solidFill>
                <a:latin typeface="Aptos"/>
              </a:rPr>
              <a:t>Var?</a:t>
            </a:r>
          </a:p>
        </p:txBody>
      </p:sp>
      <p:sp>
        <p:nvSpPr>
          <p:cNvPr id="12" name="TextBox 11"/>
          <p:cNvSpPr txBox="1"/>
          <p:nvPr/>
        </p:nvSpPr>
        <p:spPr>
          <a:xfrm>
            <a:off x="4754879" y="3054096"/>
            <a:ext cx="2697480" cy="1728216"/>
          </a:xfrm>
          <a:prstGeom prst="rect">
            <a:avLst/>
          </a:prstGeom>
          <a:noFill/>
        </p:spPr>
        <p:txBody>
          <a:bodyPr wrap="square">
            <a:spAutoFit/>
          </a:bodyPr>
          <a:lstStyle/>
          <a:p>
            <a:pPr>
              <a:spcAft>
                <a:spcPts val="700"/>
              </a:spcAft>
              <a:defRPr sz="1250">
                <a:solidFill>
                  <a:srgbClr val="1F2B3B"/>
                </a:solidFill>
                <a:latin typeface="Aptos"/>
              </a:defRPr>
            </a:pPr>
            <a:r>
              <a:t>• Kan finnas i primärvård.</a:t>
            </a:r>
          </a:p>
          <a:p>
            <a:pPr>
              <a:spcAft>
                <a:spcPts val="700"/>
              </a:spcAft>
              <a:defRPr sz="1250">
                <a:solidFill>
                  <a:srgbClr val="1F2B3B"/>
                </a:solidFill>
                <a:latin typeface="Aptos"/>
              </a:defRPr>
            </a:pPr>
            <a:r>
              <a:t>• Kan finnas i sekundärvård/sjukhusvård.</a:t>
            </a:r>
          </a:p>
          <a:p>
            <a:pPr>
              <a:spcAft>
                <a:spcPts val="700"/>
              </a:spcAft>
              <a:defRPr sz="1250">
                <a:solidFill>
                  <a:srgbClr val="1F2B3B"/>
                </a:solidFill>
                <a:latin typeface="Aptos"/>
              </a:defRPr>
            </a:pPr>
            <a:r>
              <a:t>• Kan även finnas i kommunal hälso- och sjukvård.</a:t>
            </a:r>
          </a:p>
        </p:txBody>
      </p:sp>
      <p:sp>
        <p:nvSpPr>
          <p:cNvPr id="13" name="Rounded Rectangle 12"/>
          <p:cNvSpPr/>
          <p:nvPr/>
        </p:nvSpPr>
        <p:spPr>
          <a:xfrm>
            <a:off x="8055864" y="2487168"/>
            <a:ext cx="3154680" cy="2423160"/>
          </a:xfrm>
          <a:prstGeom prst="roundRect">
            <a:avLst/>
          </a:prstGeom>
          <a:solidFill>
            <a:srgbClr val="FFFFFF"/>
          </a:solidFill>
          <a:ln w="1651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84464" y="2651760"/>
            <a:ext cx="2697480" cy="353943"/>
          </a:xfrm>
          <a:prstGeom prst="rect">
            <a:avLst/>
          </a:prstGeom>
          <a:noFill/>
        </p:spPr>
        <p:txBody>
          <a:bodyPr wrap="square" anchor="t">
            <a:spAutoFit/>
          </a:bodyPr>
          <a:lstStyle/>
          <a:p>
            <a:pPr algn="l"/>
            <a:r>
              <a:rPr sz="1700" b="1" dirty="0">
                <a:solidFill>
                  <a:srgbClr val="00385C"/>
                </a:solidFill>
                <a:latin typeface="Aptos"/>
              </a:rPr>
              <a:t>Vem?</a:t>
            </a:r>
          </a:p>
        </p:txBody>
      </p:sp>
      <p:sp>
        <p:nvSpPr>
          <p:cNvPr id="15" name="TextBox 14"/>
          <p:cNvSpPr txBox="1"/>
          <p:nvPr/>
        </p:nvSpPr>
        <p:spPr>
          <a:xfrm>
            <a:off x="8302752" y="3054096"/>
            <a:ext cx="2697480" cy="1728216"/>
          </a:xfrm>
          <a:prstGeom prst="rect">
            <a:avLst/>
          </a:prstGeom>
          <a:noFill/>
        </p:spPr>
        <p:txBody>
          <a:bodyPr wrap="square">
            <a:spAutoFit/>
          </a:bodyPr>
          <a:lstStyle/>
          <a:p>
            <a:pPr>
              <a:spcAft>
                <a:spcPts val="700"/>
              </a:spcAft>
              <a:defRPr sz="1250">
                <a:solidFill>
                  <a:srgbClr val="1F2B3B"/>
                </a:solidFill>
                <a:latin typeface="Aptos"/>
              </a:defRPr>
            </a:pPr>
            <a:r>
              <a:t>• Inte begränsad till läkare.</a:t>
            </a:r>
          </a:p>
          <a:p>
            <a:pPr>
              <a:spcAft>
                <a:spcPts val="700"/>
              </a:spcAft>
              <a:defRPr sz="1250">
                <a:solidFill>
                  <a:srgbClr val="1F2B3B"/>
                </a:solidFill>
                <a:latin typeface="Aptos"/>
              </a:defRPr>
            </a:pPr>
            <a:r>
              <a:t>• Den som utses är en fast vårdkontakt; kompetenskrav och uppgifter kan variera med vårdform.</a:t>
            </a:r>
          </a:p>
        </p:txBody>
      </p:sp>
      <p:sp>
        <p:nvSpPr>
          <p:cNvPr id="16" name="TextBox 15"/>
          <p:cNvSpPr txBox="1"/>
          <p:nvPr/>
        </p:nvSpPr>
        <p:spPr>
          <a:xfrm>
            <a:off x="266192" y="5257800"/>
            <a:ext cx="10058400" cy="292388"/>
          </a:xfrm>
          <a:prstGeom prst="rect">
            <a:avLst/>
          </a:prstGeom>
          <a:noFill/>
        </p:spPr>
        <p:txBody>
          <a:bodyPr wrap="square" anchor="t">
            <a:spAutoFit/>
          </a:bodyPr>
          <a:lstStyle/>
          <a:p>
            <a:pPr algn="ctr"/>
            <a:r>
              <a:rPr lang="sv-SE" sz="1300" b="1" noProof="0" dirty="0">
                <a:solidFill>
                  <a:srgbClr val="00385C"/>
                </a:solidFill>
                <a:latin typeface="Aptos"/>
              </a:rPr>
              <a:t>Viktig poäng: Fast vårdkontakt är en kontaktfunktion som kan löpa tvärs över vårdens organisatoriska delar.</a:t>
            </a:r>
          </a:p>
        </p:txBody>
      </p:sp>
      <p:sp>
        <p:nvSpPr>
          <p:cNvPr id="17" name="TextBox 16"/>
          <p:cNvSpPr txBox="1"/>
          <p:nvPr/>
        </p:nvSpPr>
        <p:spPr>
          <a:xfrm>
            <a:off x="502920" y="6519672"/>
            <a:ext cx="11064240" cy="201168"/>
          </a:xfrm>
          <a:prstGeom prst="rect">
            <a:avLst/>
          </a:prstGeom>
          <a:noFill/>
        </p:spPr>
        <p:txBody>
          <a:bodyPr wrap="square" anchor="t">
            <a:spAutoFit/>
          </a:bodyPr>
          <a:lstStyle/>
          <a:p>
            <a:pPr algn="l"/>
            <a:r>
              <a:rPr sz="850" b="0">
                <a:solidFill>
                  <a:srgbClr val="687484"/>
                </a:solidFill>
                <a:latin typeface="Aptos"/>
              </a:rPr>
              <a:t>Källor: Patientlagen (2014:821) 6 kap.; HSL (2017:30) 7 kap.; Socialstyrelsen; 1177.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20" y="256032"/>
            <a:ext cx="11155680" cy="553998"/>
          </a:xfrm>
          <a:prstGeom prst="rect">
            <a:avLst/>
          </a:prstGeom>
          <a:noFill/>
        </p:spPr>
        <p:txBody>
          <a:bodyPr wrap="square" anchor="t">
            <a:spAutoFit/>
          </a:bodyPr>
          <a:lstStyle/>
          <a:p>
            <a:pPr algn="l"/>
            <a:r>
              <a:rPr lang="sv-SE" sz="3000" b="1" dirty="0">
                <a:latin typeface="+mj-lt"/>
                <a:ea typeface="+mj-ea"/>
                <a:cs typeface="+mj-cs"/>
              </a:rPr>
              <a:t>Fast läkarkontakt</a:t>
            </a:r>
          </a:p>
        </p:txBody>
      </p:sp>
      <p:sp>
        <p:nvSpPr>
          <p:cNvPr id="3" name="TextBox 2"/>
          <p:cNvSpPr txBox="1"/>
          <p:nvPr/>
        </p:nvSpPr>
        <p:spPr>
          <a:xfrm>
            <a:off x="530352" y="749808"/>
            <a:ext cx="10972800" cy="384048"/>
          </a:xfrm>
          <a:prstGeom prst="rect">
            <a:avLst/>
          </a:prstGeom>
          <a:noFill/>
        </p:spPr>
        <p:txBody>
          <a:bodyPr wrap="square" anchor="t">
            <a:spAutoFit/>
          </a:bodyPr>
          <a:lstStyle/>
          <a:p>
            <a:pPr algn="l"/>
            <a:r>
              <a:rPr sz="1300" b="0">
                <a:solidFill>
                  <a:srgbClr val="687484"/>
                </a:solidFill>
                <a:latin typeface="Aptos"/>
              </a:rPr>
              <a:t>En lagreglerad kontinuitetsfunktion i primärvården</a:t>
            </a:r>
          </a:p>
        </p:txBody>
      </p:sp>
      <p:sp>
        <p:nvSpPr>
          <p:cNvPr id="4" name="Rounded Rectangle 3"/>
          <p:cNvSpPr/>
          <p:nvPr/>
        </p:nvSpPr>
        <p:spPr>
          <a:xfrm>
            <a:off x="685800" y="1234440"/>
            <a:ext cx="10835640" cy="4526280"/>
          </a:xfrm>
          <a:prstGeom prst="roundRect">
            <a:avLst/>
          </a:prstGeom>
          <a:solidFill>
            <a:srgbClr val="ECCFE9"/>
          </a:solidFill>
          <a:ln w="3175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05840" y="1508760"/>
            <a:ext cx="3657600" cy="461665"/>
          </a:xfrm>
          <a:prstGeom prst="rect">
            <a:avLst/>
          </a:prstGeom>
          <a:noFill/>
        </p:spPr>
        <p:txBody>
          <a:bodyPr wrap="square" anchor="t">
            <a:spAutoFit/>
          </a:bodyPr>
          <a:lstStyle/>
          <a:p>
            <a:pPr algn="l"/>
            <a:r>
              <a:rPr sz="2400" b="1" dirty="0">
                <a:solidFill>
                  <a:srgbClr val="00385C"/>
                </a:solidFill>
                <a:latin typeface="Aptos"/>
              </a:rPr>
              <a:t>F</a:t>
            </a:r>
            <a:r>
              <a:rPr lang="sv-SE" sz="2400" b="1" dirty="0" err="1">
                <a:solidFill>
                  <a:srgbClr val="00385C"/>
                </a:solidFill>
                <a:latin typeface="Aptos"/>
              </a:rPr>
              <a:t>ast</a:t>
            </a:r>
            <a:r>
              <a:rPr lang="sv-SE" sz="2400" b="1" dirty="0">
                <a:solidFill>
                  <a:srgbClr val="00385C"/>
                </a:solidFill>
                <a:latin typeface="Aptos"/>
              </a:rPr>
              <a:t> läkarkontakt</a:t>
            </a:r>
            <a:endParaRPr sz="2400" b="1" dirty="0">
              <a:solidFill>
                <a:srgbClr val="00385C"/>
              </a:solidFill>
              <a:latin typeface="Aptos"/>
            </a:endParaRPr>
          </a:p>
        </p:txBody>
      </p:sp>
      <p:sp>
        <p:nvSpPr>
          <p:cNvPr id="6" name="TextBox 5"/>
          <p:cNvSpPr txBox="1"/>
          <p:nvPr/>
        </p:nvSpPr>
        <p:spPr>
          <a:xfrm>
            <a:off x="1005840" y="1901952"/>
            <a:ext cx="8961120" cy="502920"/>
          </a:xfrm>
          <a:prstGeom prst="rect">
            <a:avLst/>
          </a:prstGeom>
          <a:noFill/>
        </p:spPr>
        <p:txBody>
          <a:bodyPr wrap="square" anchor="t">
            <a:spAutoFit/>
          </a:bodyPr>
          <a:lstStyle/>
          <a:p>
            <a:pPr algn="l"/>
            <a:r>
              <a:rPr sz="1500" b="1">
                <a:solidFill>
                  <a:srgbClr val="123668"/>
                </a:solidFill>
                <a:latin typeface="Aptos"/>
              </a:rPr>
              <a:t>Namngiven läkare hos den utförare i primärvården som patienten valt genom listning</a:t>
            </a:r>
          </a:p>
        </p:txBody>
      </p:sp>
      <p:sp>
        <p:nvSpPr>
          <p:cNvPr id="7" name="Rounded Rectangle 6"/>
          <p:cNvSpPr/>
          <p:nvPr/>
        </p:nvSpPr>
        <p:spPr>
          <a:xfrm>
            <a:off x="960120" y="2487168"/>
            <a:ext cx="3154680" cy="2423160"/>
          </a:xfrm>
          <a:prstGeom prst="roundRect">
            <a:avLst/>
          </a:prstGeom>
          <a:solidFill>
            <a:srgbClr val="FFFFFF"/>
          </a:solidFill>
          <a:ln w="1651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88720" y="2651760"/>
            <a:ext cx="2697480" cy="353943"/>
          </a:xfrm>
          <a:prstGeom prst="rect">
            <a:avLst/>
          </a:prstGeom>
          <a:noFill/>
        </p:spPr>
        <p:txBody>
          <a:bodyPr wrap="square" anchor="t">
            <a:spAutoFit/>
          </a:bodyPr>
          <a:lstStyle/>
          <a:p>
            <a:pPr algn="l"/>
            <a:r>
              <a:rPr sz="1700" b="1">
                <a:solidFill>
                  <a:srgbClr val="00385C"/>
                </a:solidFill>
                <a:latin typeface="Aptos"/>
              </a:rPr>
              <a:t>Var?</a:t>
            </a:r>
          </a:p>
        </p:txBody>
      </p:sp>
      <p:sp>
        <p:nvSpPr>
          <p:cNvPr id="9" name="TextBox 8"/>
          <p:cNvSpPr txBox="1"/>
          <p:nvPr/>
        </p:nvSpPr>
        <p:spPr>
          <a:xfrm>
            <a:off x="1207008" y="3054096"/>
            <a:ext cx="2697480" cy="951543"/>
          </a:xfrm>
          <a:prstGeom prst="rect">
            <a:avLst/>
          </a:prstGeom>
          <a:noFill/>
        </p:spPr>
        <p:txBody>
          <a:bodyPr wrap="square">
            <a:spAutoFit/>
          </a:bodyPr>
          <a:lstStyle/>
          <a:p>
            <a:pPr>
              <a:spcAft>
                <a:spcPts val="700"/>
              </a:spcAft>
              <a:defRPr sz="1250">
                <a:solidFill>
                  <a:srgbClr val="1F2B3B"/>
                </a:solidFill>
                <a:latin typeface="Aptos"/>
              </a:defRPr>
            </a:pPr>
            <a:r>
              <a:rPr dirty="0"/>
              <a:t>• Hos den </a:t>
            </a:r>
            <a:r>
              <a:rPr dirty="0" err="1"/>
              <a:t>utförare</a:t>
            </a:r>
            <a:r>
              <a:rPr dirty="0"/>
              <a:t> i </a:t>
            </a:r>
            <a:r>
              <a:rPr dirty="0" err="1"/>
              <a:t>primärvården</a:t>
            </a:r>
            <a:r>
              <a:rPr dirty="0"/>
              <a:t> </a:t>
            </a:r>
            <a:r>
              <a:rPr dirty="0" err="1"/>
              <a:t>som</a:t>
            </a:r>
            <a:r>
              <a:rPr dirty="0"/>
              <a:t> </a:t>
            </a:r>
            <a:r>
              <a:rPr dirty="0" err="1"/>
              <a:t>patienten</a:t>
            </a:r>
            <a:r>
              <a:rPr dirty="0"/>
              <a:t> </a:t>
            </a:r>
            <a:r>
              <a:rPr dirty="0" err="1"/>
              <a:t>valt</a:t>
            </a:r>
            <a:r>
              <a:rPr dirty="0"/>
              <a:t> </a:t>
            </a:r>
            <a:r>
              <a:rPr dirty="0" err="1"/>
              <a:t>genom</a:t>
            </a:r>
            <a:r>
              <a:rPr dirty="0"/>
              <a:t> </a:t>
            </a:r>
            <a:r>
              <a:rPr dirty="0" err="1"/>
              <a:t>listning</a:t>
            </a:r>
            <a:r>
              <a:rPr dirty="0"/>
              <a:t>.</a:t>
            </a:r>
          </a:p>
          <a:p>
            <a:pPr>
              <a:spcAft>
                <a:spcPts val="700"/>
              </a:spcAft>
              <a:defRPr sz="1250">
                <a:solidFill>
                  <a:srgbClr val="1F2B3B"/>
                </a:solidFill>
                <a:latin typeface="Aptos"/>
              </a:defRPr>
            </a:pPr>
            <a:r>
              <a:rPr dirty="0"/>
              <a:t>• Inte </a:t>
            </a:r>
            <a:r>
              <a:rPr dirty="0" err="1"/>
              <a:t>en</a:t>
            </a:r>
            <a:r>
              <a:rPr dirty="0"/>
              <a:t> </a:t>
            </a:r>
            <a:r>
              <a:rPr dirty="0" err="1"/>
              <a:t>funktion</a:t>
            </a:r>
            <a:r>
              <a:rPr dirty="0"/>
              <a:t> </a:t>
            </a:r>
            <a:r>
              <a:rPr dirty="0" err="1"/>
              <a:t>som</a:t>
            </a:r>
            <a:r>
              <a:rPr dirty="0"/>
              <a:t> </a:t>
            </a:r>
            <a:r>
              <a:rPr dirty="0" err="1"/>
              <a:t>är</a:t>
            </a:r>
            <a:r>
              <a:rPr dirty="0"/>
              <a:t> </a:t>
            </a:r>
            <a:r>
              <a:rPr dirty="0" err="1"/>
              <a:t>knuten</a:t>
            </a:r>
            <a:r>
              <a:rPr dirty="0"/>
              <a:t> till </a:t>
            </a:r>
            <a:r>
              <a:rPr dirty="0" err="1"/>
              <a:t>sekundärvård</a:t>
            </a:r>
            <a:endParaRPr dirty="0"/>
          </a:p>
        </p:txBody>
      </p:sp>
      <p:sp>
        <p:nvSpPr>
          <p:cNvPr id="10" name="Rounded Rectangle 9"/>
          <p:cNvSpPr/>
          <p:nvPr/>
        </p:nvSpPr>
        <p:spPr>
          <a:xfrm>
            <a:off x="4507992" y="2487168"/>
            <a:ext cx="3154680" cy="2423160"/>
          </a:xfrm>
          <a:prstGeom prst="roundRect">
            <a:avLst/>
          </a:prstGeom>
          <a:solidFill>
            <a:srgbClr val="FFFFFF"/>
          </a:solidFill>
          <a:ln w="1651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736592" y="2651760"/>
            <a:ext cx="2697480" cy="353943"/>
          </a:xfrm>
          <a:prstGeom prst="rect">
            <a:avLst/>
          </a:prstGeom>
          <a:noFill/>
        </p:spPr>
        <p:txBody>
          <a:bodyPr wrap="square" anchor="t">
            <a:spAutoFit/>
          </a:bodyPr>
          <a:lstStyle/>
          <a:p>
            <a:pPr algn="l"/>
            <a:r>
              <a:rPr sz="1700" b="1" dirty="0">
                <a:solidFill>
                  <a:srgbClr val="00385C"/>
                </a:solidFill>
                <a:latin typeface="Aptos"/>
              </a:rPr>
              <a:t>Vad?</a:t>
            </a:r>
          </a:p>
        </p:txBody>
      </p:sp>
      <p:sp>
        <p:nvSpPr>
          <p:cNvPr id="12" name="TextBox 11"/>
          <p:cNvSpPr txBox="1"/>
          <p:nvPr/>
        </p:nvSpPr>
        <p:spPr>
          <a:xfrm>
            <a:off x="4754879" y="3054096"/>
            <a:ext cx="2697480" cy="1143903"/>
          </a:xfrm>
          <a:prstGeom prst="rect">
            <a:avLst/>
          </a:prstGeom>
          <a:noFill/>
        </p:spPr>
        <p:txBody>
          <a:bodyPr wrap="square">
            <a:spAutoFit/>
          </a:bodyPr>
          <a:lstStyle/>
          <a:p>
            <a:pPr>
              <a:spcAft>
                <a:spcPts val="700"/>
              </a:spcAft>
              <a:defRPr sz="1250">
                <a:solidFill>
                  <a:srgbClr val="1F2B3B"/>
                </a:solidFill>
                <a:latin typeface="Aptos"/>
              </a:defRPr>
            </a:pPr>
            <a:r>
              <a:rPr dirty="0"/>
              <a:t>• </a:t>
            </a:r>
            <a:r>
              <a:rPr dirty="0" err="1"/>
              <a:t>Skapar</a:t>
            </a:r>
            <a:r>
              <a:rPr dirty="0"/>
              <a:t> </a:t>
            </a:r>
            <a:r>
              <a:rPr dirty="0" err="1"/>
              <a:t>förutsättningar</a:t>
            </a:r>
            <a:r>
              <a:rPr dirty="0"/>
              <a:t> för </a:t>
            </a:r>
            <a:r>
              <a:rPr dirty="0" err="1"/>
              <a:t>kontinuitet</a:t>
            </a:r>
            <a:r>
              <a:rPr dirty="0"/>
              <a:t> och </a:t>
            </a:r>
            <a:r>
              <a:rPr dirty="0" err="1"/>
              <a:t>en</a:t>
            </a:r>
            <a:r>
              <a:rPr dirty="0"/>
              <a:t> </a:t>
            </a:r>
            <a:r>
              <a:rPr dirty="0" err="1"/>
              <a:t>förtroende</a:t>
            </a:r>
            <a:r>
              <a:rPr lang="sv-SE" dirty="0"/>
              <a:t> och ansvars</a:t>
            </a:r>
            <a:r>
              <a:rPr dirty="0"/>
              <a:t> relation.</a:t>
            </a:r>
          </a:p>
          <a:p>
            <a:pPr>
              <a:spcAft>
                <a:spcPts val="700"/>
              </a:spcAft>
              <a:defRPr sz="1250">
                <a:solidFill>
                  <a:srgbClr val="1F2B3B"/>
                </a:solidFill>
                <a:latin typeface="Aptos"/>
              </a:defRPr>
            </a:pPr>
            <a:r>
              <a:rPr dirty="0"/>
              <a:t>• Kan </a:t>
            </a:r>
            <a:r>
              <a:rPr dirty="0" err="1"/>
              <a:t>planera</a:t>
            </a:r>
            <a:r>
              <a:rPr dirty="0"/>
              <a:t>, </a:t>
            </a:r>
            <a:r>
              <a:rPr dirty="0" err="1"/>
              <a:t>följa</a:t>
            </a:r>
            <a:r>
              <a:rPr dirty="0"/>
              <a:t> </a:t>
            </a:r>
            <a:r>
              <a:rPr dirty="0" err="1"/>
              <a:t>upp</a:t>
            </a:r>
            <a:r>
              <a:rPr dirty="0"/>
              <a:t> och </a:t>
            </a:r>
            <a:r>
              <a:rPr dirty="0" err="1"/>
              <a:t>samordna</a:t>
            </a:r>
            <a:r>
              <a:rPr dirty="0"/>
              <a:t> </a:t>
            </a:r>
            <a:r>
              <a:rPr dirty="0" err="1"/>
              <a:t>vård</a:t>
            </a:r>
            <a:r>
              <a:rPr dirty="0"/>
              <a:t>.</a:t>
            </a:r>
          </a:p>
        </p:txBody>
      </p:sp>
      <p:sp>
        <p:nvSpPr>
          <p:cNvPr id="13" name="Rounded Rectangle 12"/>
          <p:cNvSpPr/>
          <p:nvPr/>
        </p:nvSpPr>
        <p:spPr>
          <a:xfrm>
            <a:off x="8055864" y="2487168"/>
            <a:ext cx="3154680" cy="2423160"/>
          </a:xfrm>
          <a:prstGeom prst="roundRect">
            <a:avLst/>
          </a:prstGeom>
          <a:solidFill>
            <a:srgbClr val="FFFFFF"/>
          </a:solidFill>
          <a:ln w="1651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284464" y="2651760"/>
            <a:ext cx="2697480" cy="353943"/>
          </a:xfrm>
          <a:prstGeom prst="rect">
            <a:avLst/>
          </a:prstGeom>
          <a:noFill/>
        </p:spPr>
        <p:txBody>
          <a:bodyPr wrap="square" anchor="t">
            <a:spAutoFit/>
          </a:bodyPr>
          <a:lstStyle/>
          <a:p>
            <a:pPr algn="l"/>
            <a:r>
              <a:rPr sz="1700" b="1" dirty="0" err="1">
                <a:solidFill>
                  <a:srgbClr val="00385C"/>
                </a:solidFill>
                <a:latin typeface="Aptos"/>
              </a:rPr>
              <a:t>Patientens</a:t>
            </a:r>
            <a:r>
              <a:rPr sz="1700" b="1" dirty="0">
                <a:solidFill>
                  <a:srgbClr val="00385C"/>
                </a:solidFill>
                <a:latin typeface="Aptos"/>
              </a:rPr>
              <a:t> </a:t>
            </a:r>
            <a:r>
              <a:rPr sz="1700" b="1" dirty="0" err="1">
                <a:solidFill>
                  <a:srgbClr val="00385C"/>
                </a:solidFill>
                <a:latin typeface="Aptos"/>
              </a:rPr>
              <a:t>val</a:t>
            </a:r>
            <a:endParaRPr sz="1700" b="1" dirty="0">
              <a:solidFill>
                <a:srgbClr val="00385C"/>
              </a:solidFill>
              <a:latin typeface="Aptos"/>
            </a:endParaRPr>
          </a:p>
        </p:txBody>
      </p:sp>
      <p:sp>
        <p:nvSpPr>
          <p:cNvPr id="15" name="TextBox 14"/>
          <p:cNvSpPr txBox="1"/>
          <p:nvPr/>
        </p:nvSpPr>
        <p:spPr>
          <a:xfrm>
            <a:off x="8302752" y="3054096"/>
            <a:ext cx="2697480" cy="1728216"/>
          </a:xfrm>
          <a:prstGeom prst="rect">
            <a:avLst/>
          </a:prstGeom>
          <a:noFill/>
        </p:spPr>
        <p:txBody>
          <a:bodyPr wrap="square">
            <a:spAutoFit/>
          </a:bodyPr>
          <a:lstStyle/>
          <a:p>
            <a:pPr>
              <a:spcAft>
                <a:spcPts val="700"/>
              </a:spcAft>
              <a:defRPr sz="1250">
                <a:solidFill>
                  <a:srgbClr val="1F2B3B"/>
                </a:solidFill>
                <a:latin typeface="Aptos"/>
              </a:defRPr>
            </a:pPr>
            <a:r>
              <a:t>• Patienten ska få möjlighet att välja och få tillgång till en fast läkarkontakt.</a:t>
            </a:r>
          </a:p>
          <a:p>
            <a:pPr>
              <a:spcAft>
                <a:spcPts val="700"/>
              </a:spcAft>
              <a:defRPr sz="1250">
                <a:solidFill>
                  <a:srgbClr val="1F2B3B"/>
                </a:solidFill>
                <a:latin typeface="Aptos"/>
              </a:defRPr>
            </a:pPr>
            <a:r>
              <a:t>• Byte av fast läkarkontakt ska vara möjligt.</a:t>
            </a:r>
          </a:p>
        </p:txBody>
      </p:sp>
      <p:sp>
        <p:nvSpPr>
          <p:cNvPr id="16" name="TextBox 15"/>
          <p:cNvSpPr txBox="1"/>
          <p:nvPr/>
        </p:nvSpPr>
        <p:spPr>
          <a:xfrm>
            <a:off x="296672" y="5203046"/>
            <a:ext cx="10058400" cy="292388"/>
          </a:xfrm>
          <a:prstGeom prst="rect">
            <a:avLst/>
          </a:prstGeom>
          <a:noFill/>
        </p:spPr>
        <p:txBody>
          <a:bodyPr wrap="square" anchor="t">
            <a:spAutoFit/>
          </a:bodyPr>
          <a:lstStyle/>
          <a:p>
            <a:pPr algn="ctr"/>
            <a:r>
              <a:rPr lang="sv-SE" sz="1300" b="1" noProof="0" dirty="0">
                <a:solidFill>
                  <a:srgbClr val="00385C"/>
                </a:solidFill>
                <a:latin typeface="Aptos"/>
              </a:rPr>
              <a:t>Viktig poäng: Fast läkarkontakt är inte synonymt med ”den läkare som råkar stå registrerad i ett listningssystem”.</a:t>
            </a:r>
          </a:p>
        </p:txBody>
      </p:sp>
      <p:sp>
        <p:nvSpPr>
          <p:cNvPr id="17" name="TextBox 16"/>
          <p:cNvSpPr txBox="1"/>
          <p:nvPr/>
        </p:nvSpPr>
        <p:spPr>
          <a:xfrm>
            <a:off x="502920" y="6519672"/>
            <a:ext cx="11064240" cy="201168"/>
          </a:xfrm>
          <a:prstGeom prst="rect">
            <a:avLst/>
          </a:prstGeom>
          <a:noFill/>
        </p:spPr>
        <p:txBody>
          <a:bodyPr wrap="square" anchor="t">
            <a:spAutoFit/>
          </a:bodyPr>
          <a:lstStyle/>
          <a:p>
            <a:pPr algn="l"/>
            <a:r>
              <a:rPr sz="850" b="0">
                <a:solidFill>
                  <a:srgbClr val="687484"/>
                </a:solidFill>
                <a:latin typeface="Aptos"/>
              </a:rPr>
              <a:t>Källor: Patientlagen (2014:821) 6 kap.; HSL (2017:30) 7 kap.; Socialstyrelsen; 1177.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919" y="256032"/>
            <a:ext cx="11931035" cy="553998"/>
          </a:xfrm>
          <a:prstGeom prst="rect">
            <a:avLst/>
          </a:prstGeom>
          <a:noFill/>
        </p:spPr>
        <p:txBody>
          <a:bodyPr wrap="square" anchor="t">
            <a:spAutoFit/>
          </a:bodyPr>
          <a:lstStyle/>
          <a:p>
            <a:r>
              <a:rPr lang="sv-SE" sz="3000" b="1" dirty="0">
                <a:latin typeface="+mj-lt"/>
                <a:ea typeface="+mj-ea"/>
                <a:cs typeface="+mj-cs"/>
              </a:rPr>
              <a:t>Listad på läkare är inte samma sak som fast läkarkontakt</a:t>
            </a:r>
          </a:p>
        </p:txBody>
      </p:sp>
      <p:sp>
        <p:nvSpPr>
          <p:cNvPr id="3" name="TextBox 2"/>
          <p:cNvSpPr txBox="1"/>
          <p:nvPr/>
        </p:nvSpPr>
        <p:spPr>
          <a:xfrm>
            <a:off x="530352" y="749808"/>
            <a:ext cx="10972800" cy="384048"/>
          </a:xfrm>
          <a:prstGeom prst="rect">
            <a:avLst/>
          </a:prstGeom>
          <a:noFill/>
        </p:spPr>
        <p:txBody>
          <a:bodyPr wrap="square" anchor="t">
            <a:spAutoFit/>
          </a:bodyPr>
          <a:lstStyle/>
          <a:p>
            <a:pPr algn="l"/>
            <a:r>
              <a:rPr sz="1300" b="0">
                <a:solidFill>
                  <a:srgbClr val="687484"/>
                </a:solidFill>
                <a:latin typeface="Aptos"/>
              </a:rPr>
              <a:t>Den centrala begreppsskillnaden</a:t>
            </a:r>
          </a:p>
        </p:txBody>
      </p:sp>
      <p:sp>
        <p:nvSpPr>
          <p:cNvPr id="4" name="Rounded Rectangle 3"/>
          <p:cNvSpPr/>
          <p:nvPr/>
        </p:nvSpPr>
        <p:spPr>
          <a:xfrm>
            <a:off x="640080" y="1234440"/>
            <a:ext cx="5212080" cy="4526280"/>
          </a:xfrm>
          <a:prstGeom prst="roundRect">
            <a:avLst/>
          </a:prstGeom>
          <a:solidFill>
            <a:srgbClr val="79D3C2"/>
          </a:solidFill>
          <a:ln w="29209">
            <a:solidFill>
              <a:srgbClr val="278F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914400" y="1554480"/>
            <a:ext cx="4389120" cy="415498"/>
          </a:xfrm>
          <a:prstGeom prst="rect">
            <a:avLst/>
          </a:prstGeom>
          <a:noFill/>
        </p:spPr>
        <p:txBody>
          <a:bodyPr wrap="square" anchor="t">
            <a:spAutoFit/>
          </a:bodyPr>
          <a:lstStyle/>
          <a:p>
            <a:pPr algn="l"/>
            <a:r>
              <a:rPr sz="2100" b="1" dirty="0">
                <a:solidFill>
                  <a:srgbClr val="00385C"/>
                </a:solidFill>
                <a:latin typeface="Aptos"/>
              </a:rPr>
              <a:t>LISTAD PÅ VÅRDCENTRAL</a:t>
            </a:r>
          </a:p>
        </p:txBody>
      </p:sp>
      <p:sp>
        <p:nvSpPr>
          <p:cNvPr id="6" name="TextBox 5"/>
          <p:cNvSpPr txBox="1"/>
          <p:nvPr/>
        </p:nvSpPr>
        <p:spPr>
          <a:xfrm>
            <a:off x="914400" y="1993392"/>
            <a:ext cx="4480560" cy="411480"/>
          </a:xfrm>
          <a:prstGeom prst="rect">
            <a:avLst/>
          </a:prstGeom>
          <a:noFill/>
        </p:spPr>
        <p:txBody>
          <a:bodyPr wrap="square" anchor="t">
            <a:spAutoFit/>
          </a:bodyPr>
          <a:lstStyle/>
          <a:p>
            <a:pPr algn="l"/>
            <a:r>
              <a:rPr sz="1300" b="0" dirty="0">
                <a:solidFill>
                  <a:srgbClr val="1F2B3B"/>
                </a:solidFill>
                <a:latin typeface="Aptos"/>
              </a:rPr>
              <a:t>En patient </a:t>
            </a:r>
            <a:r>
              <a:rPr sz="1300" b="0" dirty="0" err="1">
                <a:solidFill>
                  <a:srgbClr val="1F2B3B"/>
                </a:solidFill>
                <a:latin typeface="Aptos"/>
              </a:rPr>
              <a:t>är</a:t>
            </a:r>
            <a:r>
              <a:rPr sz="1300" b="0" dirty="0">
                <a:solidFill>
                  <a:srgbClr val="1F2B3B"/>
                </a:solidFill>
                <a:latin typeface="Aptos"/>
              </a:rPr>
              <a:t> </a:t>
            </a:r>
            <a:r>
              <a:rPr sz="1300" b="0" dirty="0" err="1">
                <a:solidFill>
                  <a:srgbClr val="1F2B3B"/>
                </a:solidFill>
                <a:latin typeface="Aptos"/>
              </a:rPr>
              <a:t>listad</a:t>
            </a:r>
            <a:r>
              <a:rPr sz="1300" b="0" dirty="0">
                <a:solidFill>
                  <a:srgbClr val="1F2B3B"/>
                </a:solidFill>
                <a:latin typeface="Aptos"/>
              </a:rPr>
              <a:t> hos </a:t>
            </a:r>
            <a:r>
              <a:rPr sz="1300" b="0" dirty="0" err="1">
                <a:solidFill>
                  <a:srgbClr val="1F2B3B"/>
                </a:solidFill>
                <a:latin typeface="Aptos"/>
              </a:rPr>
              <a:t>en</a:t>
            </a:r>
            <a:r>
              <a:rPr sz="1300" b="0" dirty="0">
                <a:solidFill>
                  <a:srgbClr val="1F2B3B"/>
                </a:solidFill>
                <a:latin typeface="Aptos"/>
              </a:rPr>
              <a:t> </a:t>
            </a:r>
            <a:r>
              <a:rPr sz="1300" b="0" dirty="0" err="1">
                <a:solidFill>
                  <a:srgbClr val="1F2B3B"/>
                </a:solidFill>
                <a:latin typeface="Aptos"/>
              </a:rPr>
              <a:t>vald</a:t>
            </a:r>
            <a:r>
              <a:rPr sz="1300" b="0" dirty="0">
                <a:solidFill>
                  <a:srgbClr val="1F2B3B"/>
                </a:solidFill>
                <a:latin typeface="Aptos"/>
              </a:rPr>
              <a:t> </a:t>
            </a:r>
            <a:r>
              <a:rPr sz="1300" b="0" dirty="0" err="1">
                <a:solidFill>
                  <a:srgbClr val="1F2B3B"/>
                </a:solidFill>
                <a:latin typeface="Aptos"/>
              </a:rPr>
              <a:t>utförare</a:t>
            </a:r>
            <a:r>
              <a:rPr sz="1300" b="0" dirty="0">
                <a:solidFill>
                  <a:srgbClr val="1F2B3B"/>
                </a:solidFill>
                <a:latin typeface="Aptos"/>
              </a:rPr>
              <a:t> i </a:t>
            </a:r>
            <a:r>
              <a:rPr sz="1300" b="0" dirty="0" err="1">
                <a:solidFill>
                  <a:srgbClr val="1F2B3B"/>
                </a:solidFill>
                <a:latin typeface="Aptos"/>
              </a:rPr>
              <a:t>primärvården</a:t>
            </a:r>
            <a:r>
              <a:rPr sz="1300" b="0" dirty="0">
                <a:solidFill>
                  <a:srgbClr val="1F2B3B"/>
                </a:solidFill>
                <a:latin typeface="Aptos"/>
              </a:rPr>
              <a:t>.</a:t>
            </a:r>
          </a:p>
        </p:txBody>
      </p:sp>
      <p:sp>
        <p:nvSpPr>
          <p:cNvPr id="7" name="Rounded Rectangle 6"/>
          <p:cNvSpPr/>
          <p:nvPr/>
        </p:nvSpPr>
        <p:spPr>
          <a:xfrm>
            <a:off x="1234440" y="2743200"/>
            <a:ext cx="4023360" cy="2148840"/>
          </a:xfrm>
          <a:prstGeom prst="roundRect">
            <a:avLst/>
          </a:prstGeom>
          <a:solidFill>
            <a:srgbClr val="FFFFFF"/>
          </a:solidFill>
          <a:ln w="2540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508760" y="2999232"/>
            <a:ext cx="3474720" cy="615553"/>
          </a:xfrm>
          <a:prstGeom prst="rect">
            <a:avLst/>
          </a:prstGeom>
          <a:noFill/>
        </p:spPr>
        <p:txBody>
          <a:bodyPr wrap="square" anchor="t">
            <a:spAutoFit/>
          </a:bodyPr>
          <a:lstStyle/>
          <a:p>
            <a:pPr algn="ctr"/>
            <a:r>
              <a:rPr sz="1700" b="1" dirty="0">
                <a:solidFill>
                  <a:srgbClr val="00385C"/>
                </a:solidFill>
                <a:latin typeface="Aptos"/>
              </a:rPr>
              <a:t>LISTAD / TILLDELAD NAMNGIVEN LÄKARE</a:t>
            </a:r>
          </a:p>
        </p:txBody>
      </p:sp>
      <p:sp>
        <p:nvSpPr>
          <p:cNvPr id="9" name="TextBox 8"/>
          <p:cNvSpPr txBox="1"/>
          <p:nvPr/>
        </p:nvSpPr>
        <p:spPr>
          <a:xfrm>
            <a:off x="1508760" y="3675887"/>
            <a:ext cx="3474720" cy="914400"/>
          </a:xfrm>
          <a:prstGeom prst="rect">
            <a:avLst/>
          </a:prstGeom>
          <a:noFill/>
        </p:spPr>
        <p:txBody>
          <a:bodyPr wrap="square" anchor="t">
            <a:spAutoFit/>
          </a:bodyPr>
          <a:lstStyle/>
          <a:p>
            <a:pPr algn="ctr"/>
            <a:r>
              <a:rPr sz="1200" b="0" dirty="0">
                <a:solidFill>
                  <a:srgbClr val="1F2B3B"/>
                </a:solidFill>
                <a:latin typeface="Aptos"/>
              </a:rPr>
              <a:t>En </a:t>
            </a:r>
            <a:r>
              <a:rPr sz="1200" b="0" dirty="0" err="1">
                <a:solidFill>
                  <a:srgbClr val="1F2B3B"/>
                </a:solidFill>
                <a:latin typeface="Aptos"/>
              </a:rPr>
              <a:t>delmängd</a:t>
            </a:r>
            <a:r>
              <a:rPr sz="1200" b="0" dirty="0">
                <a:solidFill>
                  <a:srgbClr val="1F2B3B"/>
                </a:solidFill>
                <a:latin typeface="Aptos"/>
              </a:rPr>
              <a:t> av de </a:t>
            </a:r>
            <a:r>
              <a:rPr sz="1200" b="0" dirty="0" err="1">
                <a:solidFill>
                  <a:srgbClr val="1F2B3B"/>
                </a:solidFill>
                <a:latin typeface="Aptos"/>
              </a:rPr>
              <a:t>listade</a:t>
            </a:r>
            <a:r>
              <a:rPr sz="1200" b="0" dirty="0">
                <a:solidFill>
                  <a:srgbClr val="1F2B3B"/>
                </a:solidFill>
                <a:latin typeface="Aptos"/>
              </a:rPr>
              <a:t> </a:t>
            </a:r>
            <a:r>
              <a:rPr sz="1200" b="0" dirty="0" err="1">
                <a:solidFill>
                  <a:srgbClr val="1F2B3B"/>
                </a:solidFill>
                <a:latin typeface="Aptos"/>
              </a:rPr>
              <a:t>på</a:t>
            </a:r>
            <a:r>
              <a:rPr sz="1200" b="0" dirty="0">
                <a:solidFill>
                  <a:srgbClr val="1F2B3B"/>
                </a:solidFill>
                <a:latin typeface="Aptos"/>
              </a:rPr>
              <a:t> </a:t>
            </a:r>
            <a:r>
              <a:rPr sz="1200" b="0" dirty="0" err="1">
                <a:solidFill>
                  <a:srgbClr val="1F2B3B"/>
                </a:solidFill>
                <a:latin typeface="Aptos"/>
              </a:rPr>
              <a:t>vårdcentralen</a:t>
            </a:r>
            <a:r>
              <a:rPr sz="1200" b="0" dirty="0">
                <a:solidFill>
                  <a:srgbClr val="1F2B3B"/>
                </a:solidFill>
                <a:latin typeface="Aptos"/>
              </a:rPr>
              <a:t>.
Det </a:t>
            </a:r>
            <a:r>
              <a:rPr sz="1200" b="0" dirty="0" err="1">
                <a:solidFill>
                  <a:srgbClr val="1F2B3B"/>
                </a:solidFill>
                <a:latin typeface="Aptos"/>
              </a:rPr>
              <a:t>kan</a:t>
            </a:r>
            <a:r>
              <a:rPr sz="1200" b="0" dirty="0">
                <a:solidFill>
                  <a:srgbClr val="1F2B3B"/>
                </a:solidFill>
                <a:latin typeface="Aptos"/>
              </a:rPr>
              <a:t> </a:t>
            </a:r>
            <a:r>
              <a:rPr sz="1200" b="0" dirty="0" err="1">
                <a:solidFill>
                  <a:srgbClr val="1F2B3B"/>
                </a:solidFill>
                <a:latin typeface="Aptos"/>
              </a:rPr>
              <a:t>finnas</a:t>
            </a:r>
            <a:r>
              <a:rPr sz="1200" b="0" dirty="0">
                <a:solidFill>
                  <a:srgbClr val="1F2B3B"/>
                </a:solidFill>
                <a:latin typeface="Aptos"/>
              </a:rPr>
              <a:t> </a:t>
            </a:r>
            <a:r>
              <a:rPr sz="1200" b="0" dirty="0" err="1">
                <a:solidFill>
                  <a:srgbClr val="1F2B3B"/>
                </a:solidFill>
                <a:latin typeface="Aptos"/>
              </a:rPr>
              <a:t>regionala</a:t>
            </a:r>
            <a:r>
              <a:rPr sz="1200" b="0" dirty="0">
                <a:solidFill>
                  <a:srgbClr val="1F2B3B"/>
                </a:solidFill>
                <a:latin typeface="Aptos"/>
              </a:rPr>
              <a:t>/</a:t>
            </a:r>
            <a:r>
              <a:rPr sz="1200" b="0" dirty="0" err="1">
                <a:solidFill>
                  <a:srgbClr val="1F2B3B"/>
                </a:solidFill>
                <a:latin typeface="Aptos"/>
              </a:rPr>
              <a:t>administrativa</a:t>
            </a:r>
            <a:r>
              <a:rPr sz="1200" b="0" dirty="0">
                <a:solidFill>
                  <a:srgbClr val="1F2B3B"/>
                </a:solidFill>
                <a:latin typeface="Aptos"/>
              </a:rPr>
              <a:t> </a:t>
            </a:r>
            <a:r>
              <a:rPr sz="1200" b="0" dirty="0" err="1">
                <a:solidFill>
                  <a:srgbClr val="1F2B3B"/>
                </a:solidFill>
                <a:latin typeface="Aptos"/>
              </a:rPr>
              <a:t>modeller</a:t>
            </a:r>
            <a:r>
              <a:rPr sz="1200" b="0" dirty="0">
                <a:solidFill>
                  <a:srgbClr val="1F2B3B"/>
                </a:solidFill>
                <a:latin typeface="Aptos"/>
              </a:rPr>
              <a:t> för </a:t>
            </a:r>
            <a:r>
              <a:rPr sz="1200" b="0" dirty="0" err="1">
                <a:solidFill>
                  <a:srgbClr val="1F2B3B"/>
                </a:solidFill>
                <a:latin typeface="Aptos"/>
              </a:rPr>
              <a:t>hur</a:t>
            </a:r>
            <a:r>
              <a:rPr sz="1200" b="0" dirty="0">
                <a:solidFill>
                  <a:srgbClr val="1F2B3B"/>
                </a:solidFill>
                <a:latin typeface="Aptos"/>
              </a:rPr>
              <a:t> </a:t>
            </a:r>
            <a:r>
              <a:rPr sz="1200" b="0" dirty="0" err="1">
                <a:solidFill>
                  <a:srgbClr val="1F2B3B"/>
                </a:solidFill>
                <a:latin typeface="Aptos"/>
              </a:rPr>
              <a:t>detta</a:t>
            </a:r>
            <a:r>
              <a:rPr sz="1200" b="0" dirty="0">
                <a:solidFill>
                  <a:srgbClr val="1F2B3B"/>
                </a:solidFill>
                <a:latin typeface="Aptos"/>
              </a:rPr>
              <a:t> </a:t>
            </a:r>
            <a:r>
              <a:rPr sz="1200" b="0" dirty="0" err="1">
                <a:solidFill>
                  <a:srgbClr val="1F2B3B"/>
                </a:solidFill>
                <a:latin typeface="Aptos"/>
              </a:rPr>
              <a:t>registreras</a:t>
            </a:r>
            <a:r>
              <a:rPr sz="1200" b="0" dirty="0">
                <a:solidFill>
                  <a:srgbClr val="1F2B3B"/>
                </a:solidFill>
                <a:latin typeface="Aptos"/>
              </a:rPr>
              <a:t>.</a:t>
            </a:r>
          </a:p>
        </p:txBody>
      </p:sp>
      <p:sp>
        <p:nvSpPr>
          <p:cNvPr id="10" name="Rounded Rectangle 9"/>
          <p:cNvSpPr/>
          <p:nvPr/>
        </p:nvSpPr>
        <p:spPr>
          <a:xfrm>
            <a:off x="6355080" y="1234440"/>
            <a:ext cx="5212080" cy="4526280"/>
          </a:xfrm>
          <a:prstGeom prst="roundRect">
            <a:avLst/>
          </a:prstGeom>
          <a:solidFill>
            <a:srgbClr val="ECCFE9"/>
          </a:solidFill>
          <a:ln w="29209">
            <a:solidFill>
              <a:srgbClr val="6944A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629400" y="1554480"/>
            <a:ext cx="4389120" cy="415498"/>
          </a:xfrm>
          <a:prstGeom prst="rect">
            <a:avLst/>
          </a:prstGeom>
          <a:noFill/>
        </p:spPr>
        <p:txBody>
          <a:bodyPr wrap="square" anchor="t">
            <a:spAutoFit/>
          </a:bodyPr>
          <a:lstStyle/>
          <a:p>
            <a:pPr algn="l"/>
            <a:r>
              <a:rPr sz="2100" b="1" dirty="0">
                <a:solidFill>
                  <a:srgbClr val="00385C"/>
                </a:solidFill>
                <a:latin typeface="Aptos"/>
              </a:rPr>
              <a:t>FAST LÄKARKONTAKT</a:t>
            </a:r>
          </a:p>
        </p:txBody>
      </p:sp>
      <p:sp>
        <p:nvSpPr>
          <p:cNvPr id="12" name="TextBox 11"/>
          <p:cNvSpPr txBox="1"/>
          <p:nvPr/>
        </p:nvSpPr>
        <p:spPr>
          <a:xfrm>
            <a:off x="6629400" y="1993392"/>
            <a:ext cx="4480560" cy="658368"/>
          </a:xfrm>
          <a:prstGeom prst="rect">
            <a:avLst/>
          </a:prstGeom>
          <a:noFill/>
        </p:spPr>
        <p:txBody>
          <a:bodyPr wrap="square" anchor="t">
            <a:spAutoFit/>
          </a:bodyPr>
          <a:lstStyle/>
          <a:p>
            <a:pPr algn="l"/>
            <a:r>
              <a:rPr sz="1300" b="0">
                <a:solidFill>
                  <a:srgbClr val="1F2B3B"/>
                </a:solidFill>
                <a:latin typeface="Aptos"/>
              </a:rPr>
              <a:t>En namngiven läkare som patienten ska kunna välja och få tillgång till hos sin listade primärvårdsutförare.</a:t>
            </a:r>
          </a:p>
        </p:txBody>
      </p:sp>
      <p:sp>
        <p:nvSpPr>
          <p:cNvPr id="13" name="Rounded Rectangle 12"/>
          <p:cNvSpPr/>
          <p:nvPr/>
        </p:nvSpPr>
        <p:spPr>
          <a:xfrm>
            <a:off x="6903720" y="2880360"/>
            <a:ext cx="4114800" cy="1417320"/>
          </a:xfrm>
          <a:prstGeom prst="roundRect">
            <a:avLst/>
          </a:prstGeom>
          <a:solidFill>
            <a:srgbClr val="FFFFFF"/>
          </a:solidFill>
          <a:ln w="25400">
            <a:solidFill>
              <a:srgbClr val="00385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132320" y="3200400"/>
            <a:ext cx="3657600" cy="365760"/>
          </a:xfrm>
          <a:prstGeom prst="rect">
            <a:avLst/>
          </a:prstGeom>
          <a:noFill/>
        </p:spPr>
        <p:txBody>
          <a:bodyPr wrap="square" anchor="t">
            <a:spAutoFit/>
          </a:bodyPr>
          <a:lstStyle/>
          <a:p>
            <a:pPr algn="ctr"/>
            <a:r>
              <a:rPr sz="1700" b="1" dirty="0">
                <a:solidFill>
                  <a:srgbClr val="00385C"/>
                </a:solidFill>
                <a:latin typeface="Aptos"/>
              </a:rPr>
              <a:t>KONTINUITET + SAMORDNING</a:t>
            </a:r>
          </a:p>
        </p:txBody>
      </p:sp>
      <p:sp>
        <p:nvSpPr>
          <p:cNvPr id="15" name="TextBox 14"/>
          <p:cNvSpPr txBox="1"/>
          <p:nvPr/>
        </p:nvSpPr>
        <p:spPr>
          <a:xfrm>
            <a:off x="7132320" y="3675887"/>
            <a:ext cx="3657600" cy="384048"/>
          </a:xfrm>
          <a:prstGeom prst="rect">
            <a:avLst/>
          </a:prstGeom>
          <a:noFill/>
        </p:spPr>
        <p:txBody>
          <a:bodyPr wrap="square" anchor="t">
            <a:spAutoFit/>
          </a:bodyPr>
          <a:lstStyle/>
          <a:p>
            <a:pPr algn="ctr"/>
            <a:r>
              <a:rPr sz="1200" b="0">
                <a:solidFill>
                  <a:srgbClr val="1F2B3B"/>
                </a:solidFill>
                <a:latin typeface="Aptos"/>
              </a:rPr>
              <a:t>En lagreglerad funktion – inte bara en administrativ koppling.</a:t>
            </a:r>
          </a:p>
        </p:txBody>
      </p:sp>
      <p:sp>
        <p:nvSpPr>
          <p:cNvPr id="18" name="TextBox 17"/>
          <p:cNvSpPr txBox="1"/>
          <p:nvPr/>
        </p:nvSpPr>
        <p:spPr>
          <a:xfrm>
            <a:off x="502920" y="6519672"/>
            <a:ext cx="11064240" cy="201168"/>
          </a:xfrm>
          <a:prstGeom prst="rect">
            <a:avLst/>
          </a:prstGeom>
          <a:noFill/>
        </p:spPr>
        <p:txBody>
          <a:bodyPr wrap="square" anchor="t">
            <a:spAutoFit/>
          </a:bodyPr>
          <a:lstStyle/>
          <a:p>
            <a:pPr algn="l"/>
            <a:r>
              <a:rPr sz="850" b="0">
                <a:solidFill>
                  <a:srgbClr val="687484"/>
                </a:solidFill>
                <a:latin typeface="Aptos"/>
              </a:rPr>
              <a:t>Källor: Patientlagen (2014:821) 6 kap.; HSL (2017:30) 7 kap.; Socialstyrelsen; 1177.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5800" y="1005840"/>
            <a:ext cx="10515600" cy="256032"/>
          </a:xfrm>
          <a:prstGeom prst="rect">
            <a:avLst/>
          </a:prstGeom>
          <a:noFill/>
        </p:spPr>
        <p:txBody>
          <a:bodyPr wrap="square" lIns="45720" rIns="45720" anchor="t">
            <a:spAutoFit/>
          </a:bodyPr>
          <a:lstStyle/>
          <a:p>
            <a:pPr>
              <a:defRPr sz="1000" b="1">
                <a:solidFill>
                  <a:srgbClr val="007E84"/>
                </a:solidFill>
                <a:latin typeface="Aptos"/>
              </a:defRPr>
            </a:pPr>
            <a:r>
              <a:rPr dirty="0">
                <a:solidFill>
                  <a:srgbClr val="00385C"/>
                </a:solidFill>
              </a:rPr>
              <a:t>ÖVERBLICK</a:t>
            </a:r>
          </a:p>
        </p:txBody>
      </p:sp>
      <p:sp>
        <p:nvSpPr>
          <p:cNvPr id="3" name="TextBox 2"/>
          <p:cNvSpPr txBox="1"/>
          <p:nvPr/>
        </p:nvSpPr>
        <p:spPr>
          <a:xfrm>
            <a:off x="685800" y="451842"/>
            <a:ext cx="10881360" cy="553998"/>
          </a:xfrm>
          <a:prstGeom prst="rect">
            <a:avLst/>
          </a:prstGeom>
          <a:noFill/>
        </p:spPr>
        <p:txBody>
          <a:bodyPr wrap="square" lIns="45720" rIns="45720" anchor="t">
            <a:spAutoFit/>
          </a:bodyPr>
          <a:lstStyle/>
          <a:p>
            <a:pPr>
              <a:defRPr sz="2700" b="1">
                <a:solidFill>
                  <a:srgbClr val="19344D"/>
                </a:solidFill>
                <a:latin typeface="Aptos"/>
              </a:defRPr>
            </a:pPr>
            <a:r>
              <a:rPr sz="3000" b="1" dirty="0" err="1">
                <a:solidFill>
                  <a:srgbClr val="19344D"/>
                </a:solidFill>
                <a:latin typeface="+mj-lt"/>
                <a:ea typeface="+mj-ea"/>
                <a:cs typeface="+mj-cs"/>
              </a:rPr>
              <a:t>Jämförelse</a:t>
            </a:r>
            <a:r>
              <a:rPr sz="3000" b="1" dirty="0">
                <a:solidFill>
                  <a:srgbClr val="19344D"/>
                </a:solidFill>
                <a:latin typeface="+mj-lt"/>
                <a:ea typeface="+mj-ea"/>
                <a:cs typeface="+mj-cs"/>
              </a:rPr>
              <a:t> i </a:t>
            </a:r>
            <a:r>
              <a:rPr sz="3000" b="1" dirty="0" err="1">
                <a:solidFill>
                  <a:srgbClr val="19344D"/>
                </a:solidFill>
                <a:latin typeface="+mj-lt"/>
                <a:ea typeface="+mj-ea"/>
                <a:cs typeface="+mj-cs"/>
              </a:rPr>
              <a:t>korthet</a:t>
            </a:r>
            <a:endParaRPr sz="3000" b="1" dirty="0">
              <a:solidFill>
                <a:srgbClr val="19344D"/>
              </a:solidFill>
              <a:latin typeface="+mj-lt"/>
              <a:ea typeface="+mj-ea"/>
              <a:cs typeface="+mj-cs"/>
            </a:endParaRPr>
          </a:p>
        </p:txBody>
      </p:sp>
      <p:sp>
        <p:nvSpPr>
          <p:cNvPr id="5" name="TextBox 4"/>
          <p:cNvSpPr txBox="1"/>
          <p:nvPr/>
        </p:nvSpPr>
        <p:spPr>
          <a:xfrm>
            <a:off x="11064240" y="6473952"/>
            <a:ext cx="502920" cy="201168"/>
          </a:xfrm>
          <a:prstGeom prst="rect">
            <a:avLst/>
          </a:prstGeom>
          <a:noFill/>
        </p:spPr>
        <p:txBody>
          <a:bodyPr wrap="square" lIns="45720" rIns="45720" anchor="t">
            <a:spAutoFit/>
          </a:bodyPr>
          <a:lstStyle/>
          <a:p>
            <a:pPr algn="r">
              <a:defRPr sz="1000" b="1">
                <a:solidFill>
                  <a:srgbClr val="5D6F7D"/>
                </a:solidFill>
                <a:latin typeface="Aptos"/>
              </a:defRPr>
            </a:pPr>
            <a:r>
              <a:t>05</a:t>
            </a:r>
          </a:p>
        </p:txBody>
      </p:sp>
      <p:graphicFrame>
        <p:nvGraphicFramePr>
          <p:cNvPr id="6" name="Table 5"/>
          <p:cNvGraphicFramePr>
            <a:graphicFrameLocks noGrp="1"/>
          </p:cNvGraphicFramePr>
          <p:nvPr>
            <p:extLst>
              <p:ext uri="{D42A27DB-BD31-4B8C-83A1-F6EECF244321}">
                <p14:modId xmlns:p14="http://schemas.microsoft.com/office/powerpoint/2010/main" val="2284213626"/>
              </p:ext>
            </p:extLst>
          </p:nvPr>
        </p:nvGraphicFramePr>
        <p:xfrm>
          <a:off x="731520" y="1783080"/>
          <a:ext cx="10744200" cy="406908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4343400">
                  <a:extLst>
                    <a:ext uri="{9D8B030D-6E8A-4147-A177-3AD203B41FA5}">
                      <a16:colId xmlns:a16="http://schemas.microsoft.com/office/drawing/2014/main" val="20001"/>
                    </a:ext>
                  </a:extLst>
                </a:gridCol>
                <a:gridCol w="4389120">
                  <a:extLst>
                    <a:ext uri="{9D8B030D-6E8A-4147-A177-3AD203B41FA5}">
                      <a16:colId xmlns:a16="http://schemas.microsoft.com/office/drawing/2014/main" val="20002"/>
                    </a:ext>
                  </a:extLst>
                </a:gridCol>
              </a:tblGrid>
              <a:tr h="813816">
                <a:tc>
                  <a:txBody>
                    <a:bodyPr/>
                    <a:lstStyle/>
                    <a:p>
                      <a:pPr>
                        <a:defRPr sz="1400" b="1">
                          <a:solidFill>
                            <a:srgbClr val="FFFFFF"/>
                          </a:solidFill>
                          <a:latin typeface="Aptos"/>
                        </a:defRPr>
                      </a:pPr>
                      <a:r>
                        <a:rPr lang="sv-SE" sz="1600" noProof="0" dirty="0">
                          <a:latin typeface="+mn-lt"/>
                        </a:rPr>
                        <a:t>Aspekt</a:t>
                      </a:r>
                    </a:p>
                  </a:txBody>
                  <a:tcPr marL="109728" marR="109728" marT="73152" anchor="ctr">
                    <a:solidFill>
                      <a:srgbClr val="19344D"/>
                    </a:solidFill>
                  </a:tcPr>
                </a:tc>
                <a:tc>
                  <a:txBody>
                    <a:bodyPr/>
                    <a:lstStyle/>
                    <a:p>
                      <a:pPr>
                        <a:defRPr sz="1400" b="1">
                          <a:solidFill>
                            <a:srgbClr val="FFFFFF"/>
                          </a:solidFill>
                          <a:latin typeface="Aptos"/>
                        </a:defRPr>
                      </a:pPr>
                      <a:r>
                        <a:rPr lang="sv-SE" sz="1600" noProof="0" dirty="0">
                          <a:latin typeface="+mn-lt"/>
                        </a:rPr>
                        <a:t>Listad på namngiven läkare</a:t>
                      </a:r>
                    </a:p>
                  </a:txBody>
                  <a:tcPr marL="109728" marR="109728" marT="73152" anchor="ctr">
                    <a:solidFill>
                      <a:srgbClr val="19344D"/>
                    </a:solidFill>
                  </a:tcPr>
                </a:tc>
                <a:tc>
                  <a:txBody>
                    <a:bodyPr/>
                    <a:lstStyle/>
                    <a:p>
                      <a:pPr>
                        <a:defRPr sz="1400" b="1">
                          <a:solidFill>
                            <a:srgbClr val="FFFFFF"/>
                          </a:solidFill>
                          <a:latin typeface="Aptos"/>
                        </a:defRPr>
                      </a:pPr>
                      <a:r>
                        <a:rPr lang="sv-SE" sz="1600" noProof="0" dirty="0">
                          <a:latin typeface="+mn-lt"/>
                        </a:rPr>
                        <a:t>Fast läkarkontakt</a:t>
                      </a:r>
                    </a:p>
                  </a:txBody>
                  <a:tcPr marL="109728" marR="109728" marT="73152" anchor="ctr">
                    <a:solidFill>
                      <a:srgbClr val="19344D"/>
                    </a:solidFill>
                  </a:tcPr>
                </a:tc>
                <a:extLst>
                  <a:ext uri="{0D108BD9-81ED-4DB2-BD59-A6C34878D82A}">
                    <a16:rowId xmlns:a16="http://schemas.microsoft.com/office/drawing/2014/main" val="10000"/>
                  </a:ext>
                </a:extLst>
              </a:tr>
              <a:tr h="813816">
                <a:tc>
                  <a:txBody>
                    <a:bodyPr/>
                    <a:lstStyle/>
                    <a:p>
                      <a:pPr>
                        <a:defRPr sz="1400" b="1">
                          <a:solidFill>
                            <a:srgbClr val="19344D"/>
                          </a:solidFill>
                          <a:latin typeface="Aptos"/>
                        </a:defRPr>
                      </a:pPr>
                      <a:r>
                        <a:rPr lang="sv-SE" sz="1600" noProof="0" dirty="0">
                          <a:latin typeface="+mn-lt"/>
                        </a:rPr>
                        <a:t>Vad beskriver det?</a:t>
                      </a:r>
                    </a:p>
                  </a:txBody>
                  <a:tcPr marL="109728" marR="109728" marT="73152" anchor="ctr">
                    <a:solidFill>
                      <a:srgbClr val="F3F7F9"/>
                    </a:solidFill>
                  </a:tcPr>
                </a:tc>
                <a:tc>
                  <a:txBody>
                    <a:bodyPr/>
                    <a:lstStyle/>
                    <a:p>
                      <a:pPr>
                        <a:defRPr sz="1400" b="0">
                          <a:solidFill>
                            <a:srgbClr val="26313A"/>
                          </a:solidFill>
                          <a:latin typeface="Aptos"/>
                        </a:defRPr>
                      </a:pPr>
                      <a:r>
                        <a:rPr lang="sv-SE" sz="1600" noProof="0" dirty="0">
                          <a:latin typeface="+mn-lt"/>
                        </a:rPr>
                        <a:t>Registrering eller tilldelning i systemet.</a:t>
                      </a:r>
                    </a:p>
                  </a:txBody>
                  <a:tcPr marL="109728" marR="109728" marT="73152" anchor="ctr">
                    <a:solidFill>
                      <a:schemeClr val="bg1">
                        <a:lumMod val="95000"/>
                      </a:schemeClr>
                    </a:solidFill>
                  </a:tcPr>
                </a:tc>
                <a:tc>
                  <a:txBody>
                    <a:bodyPr/>
                    <a:lstStyle/>
                    <a:p>
                      <a:pPr>
                        <a:defRPr sz="1400" b="0">
                          <a:solidFill>
                            <a:srgbClr val="26313A"/>
                          </a:solidFill>
                          <a:latin typeface="Aptos"/>
                        </a:defRPr>
                      </a:pPr>
                      <a:r>
                        <a:rPr lang="sv-SE" sz="1600" noProof="0" dirty="0">
                          <a:latin typeface="+mn-lt"/>
                        </a:rPr>
                        <a:t>En patientvald funktion som ska vara tillgänglig i primärvården.</a:t>
                      </a:r>
                    </a:p>
                  </a:txBody>
                  <a:tcPr marL="109728" marR="109728" marT="73152" anchor="ctr">
                    <a:solidFill>
                      <a:srgbClr val="E0F2EF"/>
                    </a:solidFill>
                  </a:tcPr>
                </a:tc>
                <a:extLst>
                  <a:ext uri="{0D108BD9-81ED-4DB2-BD59-A6C34878D82A}">
                    <a16:rowId xmlns:a16="http://schemas.microsoft.com/office/drawing/2014/main" val="10001"/>
                  </a:ext>
                </a:extLst>
              </a:tr>
              <a:tr h="813816">
                <a:tc>
                  <a:txBody>
                    <a:bodyPr/>
                    <a:lstStyle/>
                    <a:p>
                      <a:pPr>
                        <a:defRPr sz="1400" b="1">
                          <a:solidFill>
                            <a:srgbClr val="19344D"/>
                          </a:solidFill>
                          <a:latin typeface="Aptos"/>
                        </a:defRPr>
                      </a:pPr>
                      <a:r>
                        <a:rPr lang="sv-SE" sz="1600" noProof="0" dirty="0">
                          <a:latin typeface="+mn-lt"/>
                        </a:rPr>
                        <a:t>Patientens val</a:t>
                      </a:r>
                    </a:p>
                  </a:txBody>
                  <a:tcPr marL="109728" marR="109728" marT="73152" anchor="ctr">
                    <a:solidFill>
                      <a:srgbClr val="FFFFFF"/>
                    </a:solidFill>
                  </a:tcPr>
                </a:tc>
                <a:tc>
                  <a:txBody>
                    <a:bodyPr/>
                    <a:lstStyle/>
                    <a:p>
                      <a:pPr>
                        <a:defRPr sz="1400" b="0">
                          <a:solidFill>
                            <a:srgbClr val="26313A"/>
                          </a:solidFill>
                          <a:latin typeface="Aptos"/>
                        </a:defRPr>
                      </a:pPr>
                      <a:r>
                        <a:rPr lang="sv-SE" sz="1600" noProof="0" dirty="0">
                          <a:latin typeface="+mn-lt"/>
                        </a:rPr>
                        <a:t>Tilldelning behöver inte i sig visa att patienten aktivt valt läkaren.</a:t>
                      </a:r>
                    </a:p>
                  </a:txBody>
                  <a:tcPr marL="109728" marR="109728" marT="73152" anchor="ctr">
                    <a:solidFill>
                      <a:schemeClr val="bg1">
                        <a:lumMod val="95000"/>
                      </a:schemeClr>
                    </a:solidFill>
                  </a:tcPr>
                </a:tc>
                <a:tc>
                  <a:txBody>
                    <a:bodyPr/>
                    <a:lstStyle/>
                    <a:p>
                      <a:pPr>
                        <a:defRPr sz="1400" b="0">
                          <a:solidFill>
                            <a:srgbClr val="26313A"/>
                          </a:solidFill>
                          <a:latin typeface="Aptos"/>
                        </a:defRPr>
                      </a:pPr>
                      <a:r>
                        <a:rPr lang="sv-SE" sz="1600" noProof="0" dirty="0">
                          <a:latin typeface="+mn-lt"/>
                        </a:rPr>
                        <a:t>Patienten ska få möjlighet att välja och få tillgång till en fast läkarkontakt.</a:t>
                      </a:r>
                    </a:p>
                  </a:txBody>
                  <a:tcPr marL="109728" marR="109728" marT="73152" anchor="ctr">
                    <a:solidFill>
                      <a:srgbClr val="E0F2EF"/>
                    </a:solidFill>
                  </a:tcPr>
                </a:tc>
                <a:extLst>
                  <a:ext uri="{0D108BD9-81ED-4DB2-BD59-A6C34878D82A}">
                    <a16:rowId xmlns:a16="http://schemas.microsoft.com/office/drawing/2014/main" val="10002"/>
                  </a:ext>
                </a:extLst>
              </a:tr>
              <a:tr h="813816">
                <a:tc>
                  <a:txBody>
                    <a:bodyPr/>
                    <a:lstStyle/>
                    <a:p>
                      <a:pPr>
                        <a:defRPr sz="1400" b="1">
                          <a:solidFill>
                            <a:srgbClr val="19344D"/>
                          </a:solidFill>
                          <a:latin typeface="Aptos"/>
                        </a:defRPr>
                      </a:pPr>
                      <a:r>
                        <a:rPr lang="sv-SE" sz="1600" noProof="0" dirty="0">
                          <a:latin typeface="+mn-lt"/>
                        </a:rPr>
                        <a:t>Kontinuitet</a:t>
                      </a:r>
                    </a:p>
                  </a:txBody>
                  <a:tcPr marL="109728" marR="109728" marT="73152" anchor="ctr">
                    <a:solidFill>
                      <a:srgbClr val="F3F7F9"/>
                    </a:solidFill>
                  </a:tcPr>
                </a:tc>
                <a:tc>
                  <a:txBody>
                    <a:bodyPr/>
                    <a:lstStyle/>
                    <a:p>
                      <a:pPr>
                        <a:defRPr sz="1400" b="0">
                          <a:solidFill>
                            <a:srgbClr val="26313A"/>
                          </a:solidFill>
                          <a:latin typeface="Aptos"/>
                        </a:defRPr>
                      </a:pPr>
                      <a:r>
                        <a:rPr lang="sv-SE" sz="1600" noProof="0" dirty="0">
                          <a:latin typeface="+mn-lt"/>
                        </a:rPr>
                        <a:t>Listningen ensam visar inte hur kontakten fungerar över tid.</a:t>
                      </a:r>
                    </a:p>
                  </a:txBody>
                  <a:tcPr marL="109728" marR="109728" marT="73152" anchor="ctr">
                    <a:solidFill>
                      <a:schemeClr val="bg1">
                        <a:lumMod val="95000"/>
                      </a:schemeClr>
                    </a:solidFill>
                  </a:tcPr>
                </a:tc>
                <a:tc>
                  <a:txBody>
                    <a:bodyPr/>
                    <a:lstStyle/>
                    <a:p>
                      <a:pPr>
                        <a:defRPr sz="1400" b="0">
                          <a:solidFill>
                            <a:srgbClr val="26313A"/>
                          </a:solidFill>
                          <a:latin typeface="Aptos"/>
                        </a:defRPr>
                      </a:pPr>
                      <a:r>
                        <a:rPr lang="sv-SE" sz="1600" noProof="0" dirty="0">
                          <a:latin typeface="+mn-lt"/>
                        </a:rPr>
                        <a:t>Syftet är att bidra till kontinuitet, trygghet och samordning.</a:t>
                      </a:r>
                    </a:p>
                  </a:txBody>
                  <a:tcPr marL="109728" marR="109728" marT="73152" anchor="ctr">
                    <a:solidFill>
                      <a:srgbClr val="E0F2EF"/>
                    </a:solidFill>
                  </a:tcPr>
                </a:tc>
                <a:extLst>
                  <a:ext uri="{0D108BD9-81ED-4DB2-BD59-A6C34878D82A}">
                    <a16:rowId xmlns:a16="http://schemas.microsoft.com/office/drawing/2014/main" val="10003"/>
                  </a:ext>
                </a:extLst>
              </a:tr>
              <a:tr h="813816">
                <a:tc>
                  <a:txBody>
                    <a:bodyPr/>
                    <a:lstStyle/>
                    <a:p>
                      <a:pPr>
                        <a:defRPr sz="1400" b="1">
                          <a:solidFill>
                            <a:srgbClr val="19344D"/>
                          </a:solidFill>
                          <a:latin typeface="Aptos"/>
                        </a:defRPr>
                      </a:pPr>
                      <a:r>
                        <a:rPr lang="sv-SE" sz="1600" noProof="0" dirty="0">
                          <a:latin typeface="+mn-lt"/>
                        </a:rPr>
                        <a:t>Vad behöver följas upp?</a:t>
                      </a:r>
                    </a:p>
                  </a:txBody>
                  <a:tcPr marL="109728" marR="109728" marT="73152" anchor="ctr">
                    <a:solidFill>
                      <a:srgbClr val="FFFFFF"/>
                    </a:solidFill>
                  </a:tcPr>
                </a:tc>
                <a:tc>
                  <a:txBody>
                    <a:bodyPr/>
                    <a:lstStyle/>
                    <a:p>
                      <a:pPr>
                        <a:defRPr sz="1400" b="0">
                          <a:solidFill>
                            <a:srgbClr val="26313A"/>
                          </a:solidFill>
                          <a:latin typeface="Aptos"/>
                        </a:defRPr>
                      </a:pPr>
                      <a:r>
                        <a:rPr lang="sv-SE" sz="1600" noProof="0" dirty="0">
                          <a:latin typeface="+mn-lt"/>
                        </a:rPr>
                        <a:t>Att registrering och lokala rutiner speglar verkligheten.</a:t>
                      </a:r>
                    </a:p>
                  </a:txBody>
                  <a:tcPr marL="109728" marR="109728" marT="73152" anchor="ctr">
                    <a:solidFill>
                      <a:schemeClr val="bg1">
                        <a:lumMod val="95000"/>
                      </a:schemeClr>
                    </a:solidFill>
                  </a:tcPr>
                </a:tc>
                <a:tc>
                  <a:txBody>
                    <a:bodyPr/>
                    <a:lstStyle/>
                    <a:p>
                      <a:pPr>
                        <a:defRPr sz="1400" b="0">
                          <a:solidFill>
                            <a:srgbClr val="26313A"/>
                          </a:solidFill>
                          <a:latin typeface="Aptos"/>
                        </a:defRPr>
                      </a:pPr>
                      <a:r>
                        <a:rPr lang="sv-SE" sz="1600" noProof="0" dirty="0">
                          <a:latin typeface="+mn-lt"/>
                        </a:rPr>
                        <a:t>Att patienten vet vem läkaren är och att arbetssättet ger reell kontinuitet.</a:t>
                      </a:r>
                    </a:p>
                  </a:txBody>
                  <a:tcPr marL="109728" marR="109728" marT="73152" anchor="ctr">
                    <a:solidFill>
                      <a:srgbClr val="E0F2EF"/>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Läkares kvinna kontur">
            <a:extLst>
              <a:ext uri="{FF2B5EF4-FFF2-40B4-BE49-F238E27FC236}">
                <a16:creationId xmlns:a16="http://schemas.microsoft.com/office/drawing/2014/main" id="{BA595480-68E9-1C4A-BEBF-4A3FD8E99ECF}"/>
              </a:ext>
            </a:extLst>
          </p:cNvPr>
          <p:cNvPicPr>
            <a:picLocks noGrp="1" noChangeAspect="1"/>
          </p:cNvPicPr>
          <p:nvPr>
            <p:ph type="pic" sz="quarter" idx="14"/>
          </p:nvPr>
        </p:nvPicPr>
        <p:blipFill>
          <a:blip>
            <a:extLst>
              <a:ext uri="{96DAC541-7B7A-43D3-8B79-37D633B846F1}">
                <asvg:svgBlip xmlns:asvg="http://schemas.microsoft.com/office/drawing/2016/SVG/main" r:embed="rId3"/>
              </a:ext>
            </a:extLst>
          </a:blip>
          <a:srcRect l="20000" r="20000"/>
          <a:stretch/>
        </p:blipFill>
        <p:spPr>
          <a:xfrm>
            <a:off x="8588134" y="540000"/>
            <a:ext cx="3311636" cy="5519394"/>
          </a:xfrm>
        </p:spPr>
      </p:pic>
      <p:sp>
        <p:nvSpPr>
          <p:cNvPr id="3" name="Rubrik 2">
            <a:extLst>
              <a:ext uri="{FF2B5EF4-FFF2-40B4-BE49-F238E27FC236}">
                <a16:creationId xmlns:a16="http://schemas.microsoft.com/office/drawing/2014/main" id="{8E47416F-3FD4-C36D-A277-37D30EA0963D}"/>
              </a:ext>
            </a:extLst>
          </p:cNvPr>
          <p:cNvSpPr>
            <a:spLocks noGrp="1"/>
          </p:cNvSpPr>
          <p:nvPr>
            <p:ph type="title"/>
          </p:nvPr>
        </p:nvSpPr>
        <p:spPr>
          <a:xfrm>
            <a:off x="484487" y="497106"/>
            <a:ext cx="10364487" cy="603000"/>
          </a:xfrm>
        </p:spPr>
        <p:txBody>
          <a:bodyPr anchor="t">
            <a:normAutofit fontScale="90000"/>
          </a:bodyPr>
          <a:lstStyle/>
          <a:p>
            <a:r>
              <a:rPr lang="sv-SE" dirty="0"/>
              <a:t>Socialstyrelsen arbete uppföljning av fast läkarkontakt</a:t>
            </a:r>
          </a:p>
        </p:txBody>
      </p:sp>
      <p:sp>
        <p:nvSpPr>
          <p:cNvPr id="11" name="Text Placeholder 3">
            <a:extLst>
              <a:ext uri="{FF2B5EF4-FFF2-40B4-BE49-F238E27FC236}">
                <a16:creationId xmlns:a16="http://schemas.microsoft.com/office/drawing/2014/main" id="{B41802C0-362A-3049-0883-FBDA7F0082DA}"/>
              </a:ext>
            </a:extLst>
          </p:cNvPr>
          <p:cNvSpPr>
            <a:spLocks noGrp="1"/>
          </p:cNvSpPr>
          <p:nvPr>
            <p:ph type="body" sz="quarter" idx="13"/>
          </p:nvPr>
        </p:nvSpPr>
        <p:spPr>
          <a:xfrm>
            <a:off x="484487" y="1386750"/>
            <a:ext cx="7506675" cy="4582800"/>
          </a:xfrm>
        </p:spPr>
        <p:txBody>
          <a:bodyPr/>
          <a:lstStyle/>
          <a:p>
            <a:pPr marL="342900" indent="-342900">
              <a:buFont typeface="Arial" panose="020B0604020202020204" pitchFamily="34" charset="0"/>
              <a:buChar char="•"/>
            </a:pPr>
            <a:r>
              <a:rPr lang="sv-SE" noProof="0" dirty="0"/>
              <a:t>Årlig nationell uppföljning</a:t>
            </a:r>
            <a:endParaRPr lang="sv-SE" dirty="0"/>
          </a:p>
          <a:p>
            <a:pPr marL="800100" lvl="1" indent="-342900">
              <a:buFont typeface="Arial" panose="020B0604020202020204" pitchFamily="34" charset="0"/>
              <a:buChar char="•"/>
            </a:pPr>
            <a:r>
              <a:rPr lang="sv-SE" dirty="0"/>
              <a:t>Enkäter till regioner och kommuner</a:t>
            </a:r>
          </a:p>
          <a:p>
            <a:pPr marL="800100" lvl="1" indent="-342900">
              <a:buFont typeface="Arial" panose="020B0604020202020204" pitchFamily="34" charset="0"/>
              <a:buChar char="•"/>
            </a:pPr>
            <a:r>
              <a:rPr lang="sv-SE" dirty="0"/>
              <a:t>Fördjupande intervjuer</a:t>
            </a:r>
          </a:p>
          <a:p>
            <a:pPr marL="342900" indent="-342900">
              <a:buFont typeface="Arial" panose="020B0604020202020204" pitchFamily="34" charset="0"/>
              <a:buChar char="•"/>
            </a:pPr>
            <a:r>
              <a:rPr lang="sv-SE" noProof="0" dirty="0"/>
              <a:t>Punktvis uppföljning </a:t>
            </a:r>
          </a:p>
          <a:p>
            <a:pPr marL="800100" lvl="1" indent="-342900">
              <a:buFont typeface="Arial" panose="020B0604020202020204" pitchFamily="34" charset="0"/>
              <a:buChar char="•"/>
            </a:pPr>
            <a:r>
              <a:rPr lang="sv-SE" dirty="0"/>
              <a:t>Andra </a:t>
            </a:r>
            <a:r>
              <a:rPr lang="sv-SE"/>
              <a:t>relaterade uppdrag</a:t>
            </a:r>
            <a:endParaRPr lang="sv-SE" dirty="0"/>
          </a:p>
          <a:p>
            <a:pPr marL="800100" lvl="1" indent="-342900">
              <a:buFont typeface="Arial" panose="020B0604020202020204" pitchFamily="34" charset="0"/>
              <a:buChar char="•"/>
            </a:pPr>
            <a:r>
              <a:rPr lang="sv-SE" noProof="0" dirty="0"/>
              <a:t>Verksamhetsbesök</a:t>
            </a:r>
          </a:p>
          <a:p>
            <a:pPr marL="800100" lvl="1" indent="-342900">
              <a:buFont typeface="Arial" panose="020B0604020202020204" pitchFamily="34" charset="0"/>
              <a:buChar char="•"/>
            </a:pPr>
            <a:r>
              <a:rPr lang="sv-SE" dirty="0"/>
              <a:t>Planerad skrivbordsuppföljning handlingsplaner</a:t>
            </a:r>
          </a:p>
          <a:p>
            <a:pPr marL="342900" indent="-342900">
              <a:buFont typeface="Arial" panose="020B0604020202020204" pitchFamily="34" charset="0"/>
              <a:buChar char="•"/>
            </a:pPr>
            <a:r>
              <a:rPr lang="sv-SE" noProof="0" dirty="0"/>
              <a:t>Statsbidrag</a:t>
            </a:r>
          </a:p>
          <a:p>
            <a:pPr marL="800100" lvl="1" indent="-342900">
              <a:buFont typeface="Arial" panose="020B0604020202020204" pitchFamily="34" charset="0"/>
              <a:buChar char="•"/>
            </a:pPr>
            <a:r>
              <a:rPr lang="sv-SE" dirty="0"/>
              <a:t>Inrapporterade aktiviteter som beviljats statsbidrag</a:t>
            </a:r>
            <a:endParaRPr lang="sv-SE" noProof="0" dirty="0"/>
          </a:p>
          <a:p>
            <a:pPr marL="342900" indent="-342900">
              <a:buFont typeface="Arial" panose="020B0604020202020204" pitchFamily="34" charset="0"/>
              <a:buChar char="•"/>
            </a:pPr>
            <a:r>
              <a:rPr lang="sv-SE" noProof="0" dirty="0"/>
              <a:t>Andra myndigheter</a:t>
            </a:r>
          </a:p>
          <a:p>
            <a:pPr marL="800100" lvl="1" indent="-342900">
              <a:buFont typeface="Arial" panose="020B0604020202020204" pitchFamily="34" charset="0"/>
              <a:buChar char="•"/>
            </a:pPr>
            <a:r>
              <a:rPr lang="sv-SE" dirty="0"/>
              <a:t>Myndigheten för vårdanalys – Fast läkarkontakt 2027</a:t>
            </a:r>
            <a:endParaRPr lang="sv-SE" noProof="0" dirty="0"/>
          </a:p>
        </p:txBody>
      </p:sp>
    </p:spTree>
    <p:extLst>
      <p:ext uri="{BB962C8B-B14F-4D97-AF65-F5344CB8AC3E}">
        <p14:creationId xmlns:p14="http://schemas.microsoft.com/office/powerpoint/2010/main" val="42157798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414BC-942C-4CA2-4A4C-FE7E9CD4E893}"/>
            </a:ext>
          </a:extLst>
        </p:cNvPr>
        <p:cNvGrpSpPr/>
        <p:nvPr/>
      </p:nvGrpSpPr>
      <p:grpSpPr>
        <a:xfrm>
          <a:off x="0" y="0"/>
          <a:ext cx="0" cy="0"/>
          <a:chOff x="0" y="0"/>
          <a:chExt cx="0" cy="0"/>
        </a:xfrm>
      </p:grpSpPr>
      <p:pic>
        <p:nvPicPr>
          <p:cNvPr id="5" name="Bildobjekt 4">
            <a:extLst>
              <a:ext uri="{FF2B5EF4-FFF2-40B4-BE49-F238E27FC236}">
                <a16:creationId xmlns:a16="http://schemas.microsoft.com/office/drawing/2014/main" id="{77B469ED-8B86-1F6C-302C-03F5F5A90F20}"/>
              </a:ext>
            </a:extLst>
          </p:cNvPr>
          <p:cNvPicPr>
            <a:picLocks noChangeAspect="1"/>
          </p:cNvPicPr>
          <p:nvPr/>
        </p:nvPicPr>
        <p:blipFill>
          <a:blip r:embed="rId3"/>
          <a:srcRect l="7165"/>
          <a:stretch>
            <a:fillRect/>
          </a:stretch>
        </p:blipFill>
        <p:spPr>
          <a:xfrm>
            <a:off x="6096001" y="10"/>
            <a:ext cx="6096000" cy="6857989"/>
          </a:xfrm>
          <a:prstGeom prst="rect">
            <a:avLst/>
          </a:prstGeom>
          <a:noFill/>
        </p:spPr>
      </p:pic>
      <p:sp>
        <p:nvSpPr>
          <p:cNvPr id="10" name="Title 2">
            <a:extLst>
              <a:ext uri="{FF2B5EF4-FFF2-40B4-BE49-F238E27FC236}">
                <a16:creationId xmlns:a16="http://schemas.microsoft.com/office/drawing/2014/main" id="{9A7B580B-8F0A-F0AE-0386-269CBB97F50B}"/>
              </a:ext>
            </a:extLst>
          </p:cNvPr>
          <p:cNvSpPr>
            <a:spLocks noGrp="1"/>
          </p:cNvSpPr>
          <p:nvPr>
            <p:ph type="title"/>
          </p:nvPr>
        </p:nvSpPr>
        <p:spPr>
          <a:xfrm>
            <a:off x="636889" y="540000"/>
            <a:ext cx="5171774" cy="1080000"/>
          </a:xfrm>
        </p:spPr>
        <p:txBody>
          <a:bodyPr/>
          <a:lstStyle/>
          <a:p>
            <a:r>
              <a:rPr lang="en-US" dirty="0" err="1"/>
              <a:t>Stödmaterial</a:t>
            </a:r>
            <a:endParaRPr lang="en-US" dirty="0"/>
          </a:p>
        </p:txBody>
      </p:sp>
      <p:sp>
        <p:nvSpPr>
          <p:cNvPr id="12" name="Text Placeholder 3">
            <a:extLst>
              <a:ext uri="{FF2B5EF4-FFF2-40B4-BE49-F238E27FC236}">
                <a16:creationId xmlns:a16="http://schemas.microsoft.com/office/drawing/2014/main" id="{A53125B5-D6EA-EC4C-8F99-16D38AE24F1C}"/>
              </a:ext>
            </a:extLst>
          </p:cNvPr>
          <p:cNvSpPr>
            <a:spLocks noGrp="1"/>
          </p:cNvSpPr>
          <p:nvPr>
            <p:ph type="body" sz="quarter" idx="13"/>
          </p:nvPr>
        </p:nvSpPr>
        <p:spPr>
          <a:xfrm>
            <a:off x="637200" y="1634400"/>
            <a:ext cx="5171463" cy="4582800"/>
          </a:xfrm>
        </p:spPr>
        <p:txBody>
          <a:bodyPr/>
          <a:lstStyle/>
          <a:p>
            <a:r>
              <a:rPr lang="sv-SE" noProof="0"/>
              <a:t>Vägledning</a:t>
            </a:r>
          </a:p>
          <a:p>
            <a:r>
              <a:rPr lang="sv-SE" noProof="0" dirty="0"/>
              <a:t>Meddelandeblad</a:t>
            </a:r>
          </a:p>
          <a:p>
            <a:r>
              <a:rPr lang="sv-SE" noProof="0" dirty="0"/>
              <a:t>APT – underlag</a:t>
            </a:r>
          </a:p>
          <a:p>
            <a:r>
              <a:rPr lang="sv-SE" noProof="0" dirty="0"/>
              <a:t>Planeringsverktyg</a:t>
            </a:r>
          </a:p>
          <a:p>
            <a:r>
              <a:rPr lang="sv-SE" noProof="0" dirty="0"/>
              <a:t>Kompetensmål för läkare</a:t>
            </a:r>
          </a:p>
          <a:p>
            <a:r>
              <a:rPr lang="sv-SE" noProof="0" dirty="0"/>
              <a:t>Nationellt riktvärde fast läkarkontakt</a:t>
            </a:r>
          </a:p>
        </p:txBody>
      </p:sp>
    </p:spTree>
    <p:extLst>
      <p:ext uri="{BB962C8B-B14F-4D97-AF65-F5344CB8AC3E}">
        <p14:creationId xmlns:p14="http://schemas.microsoft.com/office/powerpoint/2010/main" val="13723426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CDA17-65B3-E086-60B0-C91F72EA9CB5}"/>
            </a:ext>
          </a:extLst>
        </p:cNvPr>
        <p:cNvGrpSpPr/>
        <p:nvPr/>
      </p:nvGrpSpPr>
      <p:grpSpPr>
        <a:xfrm>
          <a:off x="0" y="0"/>
          <a:ext cx="0" cy="0"/>
          <a:chOff x="0" y="0"/>
          <a:chExt cx="0" cy="0"/>
        </a:xfrm>
      </p:grpSpPr>
      <p:graphicFrame>
        <p:nvGraphicFramePr>
          <p:cNvPr id="5" name="Tabell 4">
            <a:extLst>
              <a:ext uri="{FF2B5EF4-FFF2-40B4-BE49-F238E27FC236}">
                <a16:creationId xmlns:a16="http://schemas.microsoft.com/office/drawing/2014/main" id="{64FEBD06-304D-DB84-2CFC-C2082EC0C2F3}"/>
              </a:ext>
            </a:extLst>
          </p:cNvPr>
          <p:cNvGraphicFramePr>
            <a:graphicFrameLocks noGrp="1"/>
          </p:cNvGraphicFramePr>
          <p:nvPr>
            <p:extLst>
              <p:ext uri="{D42A27DB-BD31-4B8C-83A1-F6EECF244321}">
                <p14:modId xmlns:p14="http://schemas.microsoft.com/office/powerpoint/2010/main" val="2759951718"/>
              </p:ext>
            </p:extLst>
          </p:nvPr>
        </p:nvGraphicFramePr>
        <p:xfrm>
          <a:off x="352990" y="599233"/>
          <a:ext cx="11269563" cy="5943600"/>
        </p:xfrm>
        <a:graphic>
          <a:graphicData uri="http://schemas.openxmlformats.org/drawingml/2006/table">
            <a:tbl>
              <a:tblPr firstRow="1" bandRow="1">
                <a:tableStyleId>{FABFCF23-3B69-468F-B69F-88F6DE6A72F2}</a:tableStyleId>
              </a:tblPr>
              <a:tblGrid>
                <a:gridCol w="3756521">
                  <a:extLst>
                    <a:ext uri="{9D8B030D-6E8A-4147-A177-3AD203B41FA5}">
                      <a16:colId xmlns:a16="http://schemas.microsoft.com/office/drawing/2014/main" val="777444865"/>
                    </a:ext>
                  </a:extLst>
                </a:gridCol>
                <a:gridCol w="3756521">
                  <a:extLst>
                    <a:ext uri="{9D8B030D-6E8A-4147-A177-3AD203B41FA5}">
                      <a16:colId xmlns:a16="http://schemas.microsoft.com/office/drawing/2014/main" val="1932084234"/>
                    </a:ext>
                  </a:extLst>
                </a:gridCol>
                <a:gridCol w="3756521">
                  <a:extLst>
                    <a:ext uri="{9D8B030D-6E8A-4147-A177-3AD203B41FA5}">
                      <a16:colId xmlns:a16="http://schemas.microsoft.com/office/drawing/2014/main" val="1387796320"/>
                    </a:ext>
                  </a:extLst>
                </a:gridCol>
              </a:tblGrid>
              <a:tr h="370840">
                <a:tc>
                  <a:txBody>
                    <a:bodyPr/>
                    <a:lstStyle/>
                    <a:p>
                      <a:r>
                        <a:rPr lang="sv-SE" sz="2400" dirty="0">
                          <a:solidFill>
                            <a:schemeClr val="tx1"/>
                          </a:solidFill>
                        </a:rPr>
                        <a:t>Socialstyrelsens stöd</a:t>
                      </a:r>
                    </a:p>
                  </a:txBody>
                  <a:tcPr/>
                </a:tc>
                <a:tc>
                  <a:txBody>
                    <a:bodyPr/>
                    <a:lstStyle/>
                    <a:p>
                      <a:r>
                        <a:rPr lang="sv-SE" sz="2400" dirty="0">
                          <a:solidFill>
                            <a:schemeClr val="tx1"/>
                          </a:solidFill>
                        </a:rPr>
                        <a:t>Syftet med stödet</a:t>
                      </a:r>
                    </a:p>
                  </a:txBody>
                  <a:tcPr/>
                </a:tc>
                <a:tc>
                  <a:txBody>
                    <a:bodyPr/>
                    <a:lstStyle/>
                    <a:p>
                      <a:r>
                        <a:rPr lang="sv-SE" sz="2400" dirty="0">
                          <a:solidFill>
                            <a:schemeClr val="tx1"/>
                          </a:solidFill>
                        </a:rPr>
                        <a:t>Exempel på användning</a:t>
                      </a:r>
                    </a:p>
                  </a:txBody>
                  <a:tcPr/>
                </a:tc>
                <a:extLst>
                  <a:ext uri="{0D108BD9-81ED-4DB2-BD59-A6C34878D82A}">
                    <a16:rowId xmlns:a16="http://schemas.microsoft.com/office/drawing/2014/main" val="2074893013"/>
                  </a:ext>
                </a:extLst>
              </a:tr>
              <a:tr h="370840">
                <a:tc>
                  <a:txBody>
                    <a:bodyPr/>
                    <a:lstStyle/>
                    <a:p>
                      <a:r>
                        <a:rPr lang="sv-SE" dirty="0"/>
                        <a:t>Meddelandeblad</a:t>
                      </a:r>
                    </a:p>
                  </a:txBody>
                  <a:tcPr/>
                </a:tc>
                <a:tc>
                  <a:txBody>
                    <a:bodyPr/>
                    <a:lstStyle/>
                    <a:p>
                      <a:r>
                        <a:rPr lang="sv-SE" dirty="0"/>
                        <a:t>Reglerna och syftet med fast läkarkontakt i primärvården.</a:t>
                      </a:r>
                    </a:p>
                  </a:txBody>
                  <a:tcPr/>
                </a:tc>
                <a:tc>
                  <a:txBody>
                    <a:bodyPr/>
                    <a:lstStyle/>
                    <a:p>
                      <a:r>
                        <a:rPr lang="sv-SE" dirty="0"/>
                        <a:t>Djupare förståelse för lagstiftarens avsikter. Gemensam begreppsgrund.</a:t>
                      </a:r>
                    </a:p>
                  </a:txBody>
                  <a:tcPr/>
                </a:tc>
                <a:extLst>
                  <a:ext uri="{0D108BD9-81ED-4DB2-BD59-A6C34878D82A}">
                    <a16:rowId xmlns:a16="http://schemas.microsoft.com/office/drawing/2014/main" val="441767061"/>
                  </a:ext>
                </a:extLst>
              </a:tr>
              <a:tr h="370840">
                <a:tc>
                  <a:txBody>
                    <a:bodyPr/>
                    <a:lstStyle/>
                    <a:p>
                      <a:r>
                        <a:rPr lang="sv-SE" dirty="0"/>
                        <a:t>Vägledning </a:t>
                      </a:r>
                    </a:p>
                  </a:txBody>
                  <a:tcPr/>
                </a:tc>
                <a:tc>
                  <a:txBody>
                    <a:bodyPr/>
                    <a:lstStyle/>
                    <a:p>
                      <a:r>
                        <a:rPr lang="sv-SE" dirty="0"/>
                        <a:t>Öka kunskapen om fast läkarkontakt och bidra till utvecklingen. Patientens behov av kontinuitet och teamets roll</a:t>
                      </a:r>
                    </a:p>
                  </a:txBody>
                  <a:tcPr/>
                </a:tc>
                <a:tc>
                  <a:txBody>
                    <a:bodyPr/>
                    <a:lstStyle/>
                    <a:p>
                      <a:r>
                        <a:rPr lang="sv-SE" dirty="0"/>
                        <a:t>Lokala rutiner för kontinuitet och patientansvar</a:t>
                      </a:r>
                    </a:p>
                  </a:txBody>
                  <a:tcPr/>
                </a:tc>
                <a:extLst>
                  <a:ext uri="{0D108BD9-81ED-4DB2-BD59-A6C34878D82A}">
                    <a16:rowId xmlns:a16="http://schemas.microsoft.com/office/drawing/2014/main" val="2173233038"/>
                  </a:ext>
                </a:extLst>
              </a:tr>
              <a:tr h="370840">
                <a:tc>
                  <a:txBody>
                    <a:bodyPr/>
                    <a:lstStyle/>
                    <a:p>
                      <a:r>
                        <a:rPr lang="sv-SE" dirty="0"/>
                        <a:t>Kompetensmål</a:t>
                      </a:r>
                    </a:p>
                  </a:txBody>
                  <a:tcPr/>
                </a:tc>
                <a:tc>
                  <a:txBody>
                    <a:bodyPr/>
                    <a:lstStyle/>
                    <a:p>
                      <a:r>
                        <a:rPr lang="sv-SE" dirty="0"/>
                        <a:t>Stödja ledningens arbete med kompetens hos fast läkarkontakt</a:t>
                      </a:r>
                    </a:p>
                  </a:txBody>
                  <a:tcPr/>
                </a:tc>
                <a:tc>
                  <a:txBody>
                    <a:bodyPr/>
                    <a:lstStyle/>
                    <a:p>
                      <a:r>
                        <a:rPr lang="sv-SE" dirty="0"/>
                        <a:t>Bedömning och planering av kompetensutveckling</a:t>
                      </a:r>
                    </a:p>
                  </a:txBody>
                  <a:tcPr/>
                </a:tc>
                <a:extLst>
                  <a:ext uri="{0D108BD9-81ED-4DB2-BD59-A6C34878D82A}">
                    <a16:rowId xmlns:a16="http://schemas.microsoft.com/office/drawing/2014/main" val="1350697815"/>
                  </a:ext>
                </a:extLst>
              </a:tr>
              <a:tr h="370840">
                <a:tc>
                  <a:txBody>
                    <a:bodyPr/>
                    <a:lstStyle/>
                    <a:p>
                      <a:r>
                        <a:rPr lang="sv-SE" dirty="0"/>
                        <a:t>Nationellt riktvärde</a:t>
                      </a:r>
                    </a:p>
                  </a:txBody>
                  <a:tcPr/>
                </a:tc>
                <a:tc>
                  <a:txBody>
                    <a:bodyPr/>
                    <a:lstStyle/>
                    <a:p>
                      <a:r>
                        <a:rPr lang="sv-SE" dirty="0"/>
                        <a:t>Utgångspunkt för dimensionering</a:t>
                      </a:r>
                    </a:p>
                  </a:txBody>
                  <a:tcPr/>
                </a:tc>
                <a:tc>
                  <a:txBody>
                    <a:bodyPr/>
                    <a:lstStyle/>
                    <a:p>
                      <a:r>
                        <a:rPr lang="sv-SE" dirty="0"/>
                        <a:t>Stöd för regioner och enskilda vårdcentraler kring planering, resursfördelning och uppföljning</a:t>
                      </a:r>
                    </a:p>
                  </a:txBody>
                  <a:tcPr/>
                </a:tc>
                <a:extLst>
                  <a:ext uri="{0D108BD9-81ED-4DB2-BD59-A6C34878D82A}">
                    <a16:rowId xmlns:a16="http://schemas.microsoft.com/office/drawing/2014/main" val="4231794546"/>
                  </a:ext>
                </a:extLst>
              </a:tr>
              <a:tr h="370840">
                <a:tc>
                  <a:txBody>
                    <a:bodyPr/>
                    <a:lstStyle/>
                    <a:p>
                      <a:r>
                        <a:rPr lang="sv-SE" dirty="0"/>
                        <a:t>Övrigt stöd material</a:t>
                      </a:r>
                    </a:p>
                    <a:p>
                      <a:pPr marL="285750" indent="-285750">
                        <a:buFontTx/>
                        <a:buChar char="-"/>
                      </a:pPr>
                      <a:r>
                        <a:rPr lang="sv-SE" dirty="0"/>
                        <a:t>Reflektionsmaterial</a:t>
                      </a:r>
                    </a:p>
                    <a:p>
                      <a:pPr marL="285750" indent="-285750">
                        <a:buFontTx/>
                        <a:buChar char="-"/>
                      </a:pPr>
                      <a:r>
                        <a:rPr lang="sv-SE" dirty="0"/>
                        <a:t>Planeringsverktyg</a:t>
                      </a:r>
                    </a:p>
                    <a:p>
                      <a:pPr marL="285750" indent="-285750">
                        <a:buFontTx/>
                        <a:buChar char="-"/>
                      </a:pPr>
                      <a:r>
                        <a:rPr lang="sv-SE" dirty="0"/>
                        <a:t>Frågor och svar</a:t>
                      </a:r>
                    </a:p>
                    <a:p>
                      <a:pPr marL="285750" indent="-285750">
                        <a:buFontTx/>
                        <a:buChar char="-"/>
                      </a:pPr>
                      <a:r>
                        <a:rPr lang="sv-SE" dirty="0"/>
                        <a:t>Kunskapsguiden.se</a:t>
                      </a:r>
                    </a:p>
                  </a:txBody>
                  <a:tcPr/>
                </a:tc>
                <a:tc>
                  <a:txBody>
                    <a:bodyPr/>
                    <a:lstStyle/>
                    <a:p>
                      <a:r>
                        <a:rPr lang="sv-SE" dirty="0"/>
                        <a:t>Hur använda övriga stöd</a:t>
                      </a:r>
                    </a:p>
                  </a:txBody>
                  <a:tcPr/>
                </a:tc>
                <a:tc>
                  <a:txBody>
                    <a:bodyPr/>
                    <a:lstStyle/>
                    <a:p>
                      <a:r>
                        <a:rPr lang="sv-SE" dirty="0"/>
                        <a:t>Diskussionsfrågor på vårdcentralen och i ledningsgrupper</a:t>
                      </a:r>
                    </a:p>
                  </a:txBody>
                  <a:tcPr/>
                </a:tc>
                <a:extLst>
                  <a:ext uri="{0D108BD9-81ED-4DB2-BD59-A6C34878D82A}">
                    <a16:rowId xmlns:a16="http://schemas.microsoft.com/office/drawing/2014/main" val="3594575193"/>
                  </a:ext>
                </a:extLst>
              </a:tr>
            </a:tbl>
          </a:graphicData>
        </a:graphic>
      </p:graphicFrame>
    </p:spTree>
    <p:extLst>
      <p:ext uri="{BB962C8B-B14F-4D97-AF65-F5344CB8AC3E}">
        <p14:creationId xmlns:p14="http://schemas.microsoft.com/office/powerpoint/2010/main" val="4023206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39694-0B0A-5D59-E3DB-9A91CA89DEC7}"/>
            </a:ext>
          </a:extLst>
        </p:cNvPr>
        <p:cNvGrpSpPr/>
        <p:nvPr/>
      </p:nvGrpSpPr>
      <p:grpSpPr>
        <a:xfrm>
          <a:off x="0" y="0"/>
          <a:ext cx="0" cy="0"/>
          <a:chOff x="0" y="0"/>
          <a:chExt cx="0" cy="0"/>
        </a:xfrm>
      </p:grpSpPr>
      <p:grpSp>
        <p:nvGrpSpPr>
          <p:cNvPr id="2" name="Grupp 1">
            <a:extLst>
              <a:ext uri="{FF2B5EF4-FFF2-40B4-BE49-F238E27FC236}">
                <a16:creationId xmlns:a16="http://schemas.microsoft.com/office/drawing/2014/main" id="{010A9848-9618-5610-E92F-DA84480EA86C}"/>
              </a:ext>
            </a:extLst>
          </p:cNvPr>
          <p:cNvGrpSpPr/>
          <p:nvPr/>
        </p:nvGrpSpPr>
        <p:grpSpPr>
          <a:xfrm>
            <a:off x="361619" y="443060"/>
            <a:ext cx="4926818" cy="2752347"/>
            <a:chOff x="191936" y="1008668"/>
            <a:chExt cx="4926818" cy="2752347"/>
          </a:xfrm>
        </p:grpSpPr>
        <p:sp>
          <p:nvSpPr>
            <p:cNvPr id="5" name="Pratbubbla: oval 4">
              <a:extLst>
                <a:ext uri="{FF2B5EF4-FFF2-40B4-BE49-F238E27FC236}">
                  <a16:creationId xmlns:a16="http://schemas.microsoft.com/office/drawing/2014/main" id="{A014C9E9-FD4F-6EBE-9E43-67C3BC29D5FA}"/>
                </a:ext>
              </a:extLst>
            </p:cNvPr>
            <p:cNvSpPr/>
            <p:nvPr/>
          </p:nvSpPr>
          <p:spPr>
            <a:xfrm>
              <a:off x="2916752" y="1708242"/>
              <a:ext cx="2202002" cy="1192422"/>
            </a:xfrm>
            <a:prstGeom prst="wedgeEllipseCallou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ratbubbla: oval 5">
              <a:extLst>
                <a:ext uri="{FF2B5EF4-FFF2-40B4-BE49-F238E27FC236}">
                  <a16:creationId xmlns:a16="http://schemas.microsoft.com/office/drawing/2014/main" id="{622624FC-FC53-D4F7-400F-DA219EA0237D}"/>
                </a:ext>
              </a:extLst>
            </p:cNvPr>
            <p:cNvSpPr/>
            <p:nvPr/>
          </p:nvSpPr>
          <p:spPr>
            <a:xfrm>
              <a:off x="191936" y="2021316"/>
              <a:ext cx="3157870" cy="1739699"/>
            </a:xfrm>
            <a:prstGeom prst="wedgeEllipseCallout">
              <a:avLst>
                <a:gd name="adj1" fmla="val 48864"/>
                <a:gd name="adj2" fmla="val 53944"/>
              </a:avLst>
            </a:prstGeom>
            <a:solidFill>
              <a:srgbClr val="ECCFE9"/>
            </a:solidFill>
            <a:ln>
              <a:solidFill>
                <a:srgbClr val="ECCFE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ratbubbla: oval 6">
              <a:extLst>
                <a:ext uri="{FF2B5EF4-FFF2-40B4-BE49-F238E27FC236}">
                  <a16:creationId xmlns:a16="http://schemas.microsoft.com/office/drawing/2014/main" id="{B27DE31F-995D-B3D7-023E-86CB53A6092C}"/>
                </a:ext>
              </a:extLst>
            </p:cNvPr>
            <p:cNvSpPr/>
            <p:nvPr/>
          </p:nvSpPr>
          <p:spPr>
            <a:xfrm>
              <a:off x="1076475" y="1008668"/>
              <a:ext cx="2273331" cy="1399148"/>
            </a:xfrm>
            <a:prstGeom prst="wedgeEllipseCallout">
              <a:avLst>
                <a:gd name="adj1" fmla="val 19908"/>
                <a:gd name="adj2" fmla="val 61890"/>
              </a:avLst>
            </a:prstGeom>
            <a:solidFill>
              <a:srgbClr val="F9E0A7"/>
            </a:solidFill>
            <a:ln>
              <a:solidFill>
                <a:srgbClr val="F9E0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9" name="textruta 8">
            <a:extLst>
              <a:ext uri="{FF2B5EF4-FFF2-40B4-BE49-F238E27FC236}">
                <a16:creationId xmlns:a16="http://schemas.microsoft.com/office/drawing/2014/main" id="{AF02CFE4-68E0-E24F-6D82-C63BF39A13C6}"/>
              </a:ext>
            </a:extLst>
          </p:cNvPr>
          <p:cNvSpPr txBox="1"/>
          <p:nvPr/>
        </p:nvSpPr>
        <p:spPr>
          <a:xfrm>
            <a:off x="4187436" y="3429000"/>
            <a:ext cx="7869446" cy="2308324"/>
          </a:xfrm>
          <a:prstGeom prst="rect">
            <a:avLst/>
          </a:prstGeom>
          <a:noFill/>
        </p:spPr>
        <p:txBody>
          <a:bodyPr wrap="square" rtlCol="0">
            <a:spAutoFit/>
          </a:bodyPr>
          <a:lstStyle/>
          <a:p>
            <a:r>
              <a:rPr lang="sv-SE" sz="2400" dirty="0"/>
              <a:t>Vilka åtgärder skulle ge en ökad kontinuitet?</a:t>
            </a:r>
          </a:p>
          <a:p>
            <a:endParaRPr lang="sv-SE" sz="2400" dirty="0"/>
          </a:p>
          <a:p>
            <a:r>
              <a:rPr lang="sv-SE" sz="2400" dirty="0"/>
              <a:t>Vilka åtgärder skulle påverka arbetsbelastningen positivt?</a:t>
            </a:r>
          </a:p>
          <a:p>
            <a:endParaRPr lang="sv-SE" sz="2400" dirty="0"/>
          </a:p>
          <a:p>
            <a:endParaRPr lang="sv-SE" sz="2400" dirty="0"/>
          </a:p>
        </p:txBody>
      </p:sp>
    </p:spTree>
    <p:extLst>
      <p:ext uri="{BB962C8B-B14F-4D97-AF65-F5344CB8AC3E}">
        <p14:creationId xmlns:p14="http://schemas.microsoft.com/office/powerpoint/2010/main" val="9529720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7960C9D-9863-12F9-6877-608D9F2497F9}"/>
              </a:ext>
            </a:extLst>
          </p:cNvPr>
          <p:cNvSpPr>
            <a:spLocks noGrp="1"/>
          </p:cNvSpPr>
          <p:nvPr>
            <p:ph type="ctrTitle"/>
          </p:nvPr>
        </p:nvSpPr>
        <p:spPr/>
        <p:txBody>
          <a:bodyPr/>
          <a:lstStyle/>
          <a:p>
            <a:r>
              <a:rPr lang="sv-SE" dirty="0"/>
              <a:t>Tack!</a:t>
            </a:r>
          </a:p>
        </p:txBody>
      </p:sp>
      <p:sp>
        <p:nvSpPr>
          <p:cNvPr id="4" name="Underrubrik 3">
            <a:extLst>
              <a:ext uri="{FF2B5EF4-FFF2-40B4-BE49-F238E27FC236}">
                <a16:creationId xmlns:a16="http://schemas.microsoft.com/office/drawing/2014/main" id="{48191B98-BAA9-3EE4-8407-DE16D503F490}"/>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2281161570"/>
      </p:ext>
    </p:extLst>
  </p:cSld>
  <p:clrMapOvr>
    <a:masterClrMapping/>
  </p:clrMapOvr>
</p:sld>
</file>

<file path=ppt/theme/theme1.xml><?xml version="1.0" encoding="utf-8"?>
<a:theme xmlns:a="http://schemas.openxmlformats.org/drawingml/2006/main" name="SoS-tema">
  <a:themeElements>
    <a:clrScheme name="SoS">
      <a:dk1>
        <a:srgbClr val="000000"/>
      </a:dk1>
      <a:lt1>
        <a:srgbClr val="FFFFFF"/>
      </a:lt1>
      <a:dk2>
        <a:srgbClr val="F8F2E8"/>
      </a:dk2>
      <a:lt2>
        <a:srgbClr val="FCFAF7"/>
      </a:lt2>
      <a:accent1>
        <a:srgbClr val="002B45"/>
      </a:accent1>
      <a:accent2>
        <a:srgbClr val="00385C"/>
      </a:accent2>
      <a:accent3>
        <a:srgbClr val="005892"/>
      </a:accent3>
      <a:accent4>
        <a:srgbClr val="017CC1"/>
      </a:accent4>
      <a:accent5>
        <a:srgbClr val="DBF0F6"/>
      </a:accent5>
      <a:accent6>
        <a:srgbClr val="EBFAFC"/>
      </a:accent6>
      <a:hlink>
        <a:srgbClr val="0563C1"/>
      </a:hlink>
      <a:folHlink>
        <a:srgbClr val="954F72"/>
      </a:folHlink>
    </a:clrScheme>
    <a:fontScheme name="PPT SoS">
      <a:majorFont>
        <a:latin typeface="Noto Sans"/>
        <a:ea typeface=""/>
        <a:cs typeface=""/>
      </a:majorFont>
      <a:minorFont>
        <a:latin typeface="No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SoS Mörkblå 1">
      <a:srgbClr val="002B45"/>
    </a:custClr>
    <a:custClr name="SoS Mörkblå 2">
      <a:srgbClr val="00385C"/>
    </a:custClr>
    <a:custClr name="SoS Blå 1">
      <a:srgbClr val="005892"/>
    </a:custClr>
    <a:custClr name="SoS Blå 2">
      <a:srgbClr val="017CC1"/>
    </a:custClr>
    <a:custClr name="SoS Ljusblå 1">
      <a:srgbClr val="DBF0F6"/>
    </a:custClr>
    <a:custClr name="SoS Ljusblå 2">
      <a:srgbClr val="EBFAFC"/>
    </a:custClr>
    <a:custClr name="Vit">
      <a:srgbClr val="FFFFFF"/>
    </a:custClr>
    <a:custClr name="Vit">
      <a:srgbClr val="FFFFFF"/>
    </a:custClr>
    <a:custClr name="SoS Beige 1">
      <a:srgbClr val="F8F2E8"/>
    </a:custClr>
    <a:custClr name="Sos Beige 2">
      <a:srgbClr val="FCFAF5"/>
    </a:custClr>
    <a:custClr name="SoS Gul 1">
      <a:srgbClr val="B27B2A"/>
    </a:custClr>
    <a:custClr name="SoS Gul 2">
      <a:srgbClr val="ECB94F"/>
    </a:custClr>
    <a:custClr name="SoS Gul 3">
      <a:srgbClr val="F9E0A7"/>
    </a:custClr>
    <a:custClr name="SoS Lila 1">
      <a:srgbClr val="9A4392"/>
    </a:custClr>
    <a:custClr name="SoS Lila 2">
      <a:srgbClr val="BE67C0"/>
    </a:custClr>
    <a:custClr name="SoS Lila 3">
      <a:srgbClr val="ECCFE9"/>
    </a:custClr>
    <a:custClr name="Vit">
      <a:srgbClr val="FFFFFF"/>
    </a:custClr>
    <a:custClr name="Vit">
      <a:srgbClr val="FFFFFF"/>
    </a:custClr>
    <a:custClr name="Vit">
      <a:srgbClr val="FFFFFF"/>
    </a:custClr>
    <a:custClr name="Vit">
      <a:srgbClr val="FFFFFF"/>
    </a:custClr>
    <a:custClr name="SoS Grön 1">
      <a:srgbClr val="008276"/>
    </a:custClr>
    <a:custClr name="SoS Grön 2">
      <a:srgbClr val="00A380"/>
    </a:custClr>
    <a:custClr name="SoS Grön 3">
      <a:srgbClr val="79D3C2"/>
    </a:custClr>
    <a:custClr name="SoS Orange 1">
      <a:srgbClr val="C75136"/>
    </a:custClr>
    <a:custClr name="SoS Orange 2">
      <a:srgbClr val="EA805F"/>
    </a:custClr>
    <a:custClr name="SoS Orange 3">
      <a:srgbClr val="F7CAAD"/>
    </a:custClr>
  </a:custClrLst>
  <a:extLst>
    <a:ext uri="{05A4C25C-085E-4340-85A3-A5531E510DB2}">
      <thm15:themeFamily xmlns:thm15="http://schemas.microsoft.com/office/thememl/2012/main" name="Blank 1.potx" id="{9B8A4F3E-DB00-45FE-BF45-1D4BDD58FF77}" vid="{6F384768-62E9-4036-B39A-A842919E8EA1}"/>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Metadata/LabelInfo.xml><?xml version="1.0" encoding="utf-8"?>
<clbl:labelList xmlns:clbl="http://schemas.microsoft.com/office/2020/mipLabelMetadata">
  <clbl:label id="{b4dd077f-61b7-44cd-b0a0-f66f2b88a7c2}" enabled="1" method="Privileged" siteId="{752c1d73-da5d-462c-91b1-ba6725813804}" contentBits="0" removed="0"/>
</clbl:labelList>
</file>

<file path=docProps/app.xml><?xml version="1.0" encoding="utf-8"?>
<Properties xmlns="http://schemas.openxmlformats.org/officeDocument/2006/extended-properties" xmlns:vt="http://schemas.openxmlformats.org/officeDocument/2006/docPropsVTypes">
  <Template>blank</Template>
  <TotalTime>5629</TotalTime>
  <Words>4609</Words>
  <Application>Microsoft Office PowerPoint</Application>
  <PresentationFormat>Bredbild</PresentationFormat>
  <Paragraphs>583</Paragraphs>
  <Slides>41</Slides>
  <Notes>32</Notes>
  <HiddenSlides>2</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41</vt:i4>
      </vt:variant>
    </vt:vector>
  </HeadingPairs>
  <TitlesOfParts>
    <vt:vector size="48" baseType="lpstr">
      <vt:lpstr>Abadi</vt:lpstr>
      <vt:lpstr>Aptos</vt:lpstr>
      <vt:lpstr>Arial</vt:lpstr>
      <vt:lpstr>Calibri</vt:lpstr>
      <vt:lpstr>Century Gothic</vt:lpstr>
      <vt:lpstr>Noto Sans</vt:lpstr>
      <vt:lpstr>SoS-tema</vt:lpstr>
      <vt:lpstr>Socialstyrelsens uppdrag  Omställning till en god och nära vård</vt:lpstr>
      <vt:lpstr>Agenda</vt:lpstr>
      <vt:lpstr>Bakgrund</vt:lpstr>
      <vt:lpstr>Regeringens mål med omställningen</vt:lpstr>
      <vt:lpstr>Omställningen – en verksamhetsutveckling över lång tid</vt:lpstr>
      <vt:lpstr>Socialstyrelsen – drivande aktören för  Omställningen till god och nära vård  </vt:lpstr>
      <vt:lpstr>PowerPoint-presentation</vt:lpstr>
      <vt:lpstr>PowerPoint-presentation</vt:lpstr>
      <vt:lpstr>PowerPoint-presentation</vt:lpstr>
      <vt:lpstr>Vilka är utmaningarna i omställningsarbetet till en god och nära vård som ni möter i vardagen? 1-3 ord.  </vt:lpstr>
      <vt:lpstr>PowerPoint-presentation</vt:lpstr>
      <vt:lpstr>Myndighetens analys</vt:lpstr>
      <vt:lpstr>Uppföljning och status av omställningen</vt:lpstr>
      <vt:lpstr>Kärnindikatorer Resultat i jämförelse med 2017. </vt:lpstr>
      <vt:lpstr>Resultat från uppföljningen</vt:lpstr>
      <vt:lpstr>Resultat från uppföljningen  </vt:lpstr>
      <vt:lpstr>Socialstyrelsens aktuella regeringsuppdrag  - med ett uttalat fokus på god och nära vård</vt:lpstr>
      <vt:lpstr>Flera perspektiv samverkar kring god och nära vård</vt:lpstr>
      <vt:lpstr>PowerPoint-presentation</vt:lpstr>
      <vt:lpstr>Andel primärvård av regionernas hälso- och sjukvårdskostnader</vt:lpstr>
      <vt:lpstr>Kontinuitet Fast läkarkontakt Team</vt:lpstr>
      <vt:lpstr>Kontinuitet Från uppföljningsrapporten 2026  </vt:lpstr>
      <vt:lpstr>Samverkan och samordning Från uppföljningsrapporten 2026 </vt:lpstr>
      <vt:lpstr>Kontinuitet</vt:lpstr>
      <vt:lpstr>SNS Analys</vt:lpstr>
      <vt:lpstr>Rekommendationer SNS Analys</vt:lpstr>
      <vt:lpstr>Vad skulle få fler allmän läkare att stanna längre?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Socialstyrelsen arbete uppföljning av fast läkarkontakt</vt:lpstr>
      <vt:lpstr>Stödmaterial</vt:lpstr>
      <vt:lpstr>PowerPoint-presentation</vt:lpstr>
      <vt:lpstr>PowerPoint-presentation</vt:lpstr>
      <vt:lpstr>Tack!</vt:lpstr>
    </vt:vector>
  </TitlesOfParts>
  <Company>Socialstyrelsen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Areblad, Maria</dc:creator>
  <cp:lastModifiedBy>Edvinsson, Joakim</cp:lastModifiedBy>
  <cp:revision>518</cp:revision>
  <cp:lastPrinted>2026-01-21T12:19:12Z</cp:lastPrinted>
  <dcterms:created xsi:type="dcterms:W3CDTF">2025-11-11T15:54:00Z</dcterms:created>
  <dcterms:modified xsi:type="dcterms:W3CDTF">2026-10-16T11:24:49Z</dcterms:modified>
</cp:coreProperties>
</file>