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31"/>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1" r:id="rId14"/>
    <p:sldId id="270" r:id="rId15"/>
    <p:sldId id="262" r:id="rId16"/>
    <p:sldId id="272" r:id="rId17"/>
    <p:sldId id="273" r:id="rId18"/>
    <p:sldId id="274" r:id="rId19"/>
    <p:sldId id="275" r:id="rId20"/>
    <p:sldId id="276" r:id="rId21"/>
    <p:sldId id="277" r:id="rId22"/>
    <p:sldId id="278" r:id="rId23"/>
    <p:sldId id="279" r:id="rId24"/>
    <p:sldId id="280" r:id="rId25"/>
    <p:sldId id="281" r:id="rId26"/>
    <p:sldId id="282" r:id="rId27"/>
    <p:sldId id="285"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p:cViewPr varScale="1">
        <p:scale>
          <a:sx n="79" d="100"/>
          <a:sy n="79" d="100"/>
        </p:scale>
        <p:origin x="13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2024-06-04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Det</a:t>
            </a:r>
            <a:r>
              <a:rPr lang="en-GB" baseline="0" dirty="0"/>
              <a:t> </a:t>
            </a:r>
            <a:r>
              <a:rPr lang="en-GB" baseline="0" dirty="0" err="1"/>
              <a:t>finns</a:t>
            </a:r>
            <a:r>
              <a:rPr lang="en-GB" baseline="0" dirty="0"/>
              <a:t> </a:t>
            </a:r>
            <a:r>
              <a:rPr lang="en-GB" baseline="0" dirty="0" err="1"/>
              <a:t>egentligen</a:t>
            </a:r>
            <a:r>
              <a:rPr lang="en-GB" baseline="0" dirty="0"/>
              <a:t> </a:t>
            </a:r>
            <a:r>
              <a:rPr lang="en-GB" baseline="0" dirty="0" err="1"/>
              <a:t>ingen</a:t>
            </a:r>
            <a:r>
              <a:rPr lang="en-GB" baseline="0" dirty="0"/>
              <a:t> </a:t>
            </a:r>
            <a:r>
              <a:rPr lang="en-GB" baseline="0" dirty="0" err="1"/>
              <a:t>heltäckande</a:t>
            </a:r>
            <a:r>
              <a:rPr lang="en-GB" baseline="0" dirty="0"/>
              <a:t> lag </a:t>
            </a:r>
            <a:r>
              <a:rPr lang="en-GB" baseline="0" dirty="0" err="1"/>
              <a:t>eller</a:t>
            </a:r>
            <a:r>
              <a:rPr lang="en-GB" baseline="0" dirty="0"/>
              <a:t> </a:t>
            </a:r>
            <a:r>
              <a:rPr lang="en-GB" baseline="0" dirty="0" err="1"/>
              <a:t>förordning</a:t>
            </a:r>
            <a:r>
              <a:rPr lang="en-GB" baseline="0" dirty="0"/>
              <a:t> </a:t>
            </a:r>
            <a:r>
              <a:rPr lang="en-GB" baseline="0" dirty="0" err="1"/>
              <a:t>som</a:t>
            </a:r>
            <a:r>
              <a:rPr lang="en-GB" baseline="0" dirty="0"/>
              <a:t> </a:t>
            </a:r>
            <a:r>
              <a:rPr lang="en-GB" baseline="0" dirty="0" err="1"/>
              <a:t>slår</a:t>
            </a:r>
            <a:r>
              <a:rPr lang="en-GB" baseline="0" dirty="0"/>
              <a:t> fast </a:t>
            </a:r>
            <a:r>
              <a:rPr lang="en-GB" baseline="0" dirty="0" err="1"/>
              <a:t>regelverket</a:t>
            </a:r>
            <a:r>
              <a:rPr lang="en-GB" baseline="0" dirty="0"/>
              <a:t> </a:t>
            </a:r>
            <a:r>
              <a:rPr lang="en-GB" baseline="0" dirty="0" err="1"/>
              <a:t>i</a:t>
            </a:r>
            <a:r>
              <a:rPr lang="en-GB" baseline="0" dirty="0"/>
              <a:t> sin </a:t>
            </a:r>
            <a:r>
              <a:rPr lang="en-GB" baseline="0" dirty="0" err="1"/>
              <a:t>helhet</a:t>
            </a:r>
            <a:r>
              <a:rPr lang="en-GB" baseline="0" dirty="0"/>
              <a:t> – </a:t>
            </a:r>
            <a:r>
              <a:rPr lang="en-GB" baseline="0" dirty="0" err="1"/>
              <a:t>olika</a:t>
            </a:r>
            <a:r>
              <a:rPr lang="en-GB" baseline="0" dirty="0"/>
              <a:t> </a:t>
            </a:r>
            <a:r>
              <a:rPr lang="en-GB" baseline="0" dirty="0" err="1"/>
              <a:t>regler</a:t>
            </a:r>
            <a:r>
              <a:rPr lang="en-GB" baseline="0" dirty="0"/>
              <a:t> </a:t>
            </a:r>
            <a:r>
              <a:rPr lang="en-GB" baseline="0" dirty="0" err="1"/>
              <a:t>är</a:t>
            </a:r>
            <a:r>
              <a:rPr lang="en-GB" baseline="0" dirty="0"/>
              <a:t> </a:t>
            </a:r>
            <a:r>
              <a:rPr lang="en-GB" baseline="0" dirty="0" err="1"/>
              <a:t>reglerade</a:t>
            </a:r>
            <a:r>
              <a:rPr lang="en-GB" baseline="0" dirty="0"/>
              <a:t> </a:t>
            </a:r>
            <a:r>
              <a:rPr lang="en-GB" baseline="0" dirty="0" err="1"/>
              <a:t>på</a:t>
            </a:r>
            <a:r>
              <a:rPr lang="en-GB" baseline="0" dirty="0"/>
              <a:t> </a:t>
            </a:r>
            <a:r>
              <a:rPr lang="en-GB" baseline="0" dirty="0" err="1"/>
              <a:t>olika</a:t>
            </a:r>
            <a:r>
              <a:rPr lang="en-GB" baseline="0" dirty="0"/>
              <a:t> </a:t>
            </a:r>
            <a:r>
              <a:rPr lang="en-GB" baseline="0" dirty="0" err="1"/>
              <a:t>håll</a:t>
            </a:r>
            <a:r>
              <a:rPr lang="en-GB" baseline="0" dirty="0"/>
              <a:t>. Till </a:t>
            </a:r>
            <a:r>
              <a:rPr lang="en-GB" baseline="0" dirty="0" err="1"/>
              <a:t>att</a:t>
            </a:r>
            <a:r>
              <a:rPr lang="en-GB" baseline="0" dirty="0"/>
              <a:t> </a:t>
            </a:r>
            <a:r>
              <a:rPr lang="en-GB" baseline="0" dirty="0" err="1"/>
              <a:t>börja</a:t>
            </a:r>
            <a:r>
              <a:rPr lang="en-GB" baseline="0" dirty="0"/>
              <a:t> med </a:t>
            </a:r>
            <a:r>
              <a:rPr lang="en-GB" baseline="0" dirty="0" err="1"/>
              <a:t>är</a:t>
            </a:r>
            <a:r>
              <a:rPr lang="en-GB" baseline="0" dirty="0"/>
              <a:t> </a:t>
            </a:r>
            <a:r>
              <a:rPr lang="en-GB" baseline="0" dirty="0" err="1"/>
              <a:t>det</a:t>
            </a:r>
            <a:r>
              <a:rPr lang="en-GB" baseline="0" dirty="0"/>
              <a:t> bra </a:t>
            </a:r>
            <a:r>
              <a:rPr lang="en-GB" baseline="0" dirty="0" err="1"/>
              <a:t>att</a:t>
            </a:r>
            <a:r>
              <a:rPr lang="en-GB" baseline="0" dirty="0"/>
              <a:t> </a:t>
            </a:r>
            <a:r>
              <a:rPr lang="en-GB" baseline="0" dirty="0" err="1"/>
              <a:t>skilja</a:t>
            </a:r>
            <a:r>
              <a:rPr lang="en-GB" baseline="0" dirty="0"/>
              <a:t> </a:t>
            </a:r>
            <a:r>
              <a:rPr lang="en-GB" baseline="0" dirty="0" err="1"/>
              <a:t>på</a:t>
            </a:r>
            <a:r>
              <a:rPr lang="en-GB" baseline="0" dirty="0"/>
              <a:t> </a:t>
            </a:r>
            <a:r>
              <a:rPr lang="en-GB" baseline="0" dirty="0" err="1"/>
              <a:t>två</a:t>
            </a:r>
            <a:r>
              <a:rPr lang="en-GB" baseline="0" dirty="0"/>
              <a:t> </a:t>
            </a:r>
            <a:r>
              <a:rPr lang="en-GB" baseline="0" dirty="0" err="1"/>
              <a:t>saker</a:t>
            </a:r>
            <a:r>
              <a:rPr lang="en-GB" baseline="0" dirty="0"/>
              <a:t>:</a:t>
            </a:r>
          </a:p>
          <a:p>
            <a:endParaRPr lang="en-GB" baseline="0" dirty="0"/>
          </a:p>
          <a:p>
            <a:r>
              <a:rPr lang="en-GB" baseline="0" dirty="0" err="1"/>
              <a:t>Rätt</a:t>
            </a:r>
            <a:r>
              <a:rPr lang="en-GB" baseline="0" dirty="0"/>
              <a:t> till LEDIGHET </a:t>
            </a:r>
            <a:r>
              <a:rPr lang="en-GB" baseline="0" dirty="0" err="1"/>
              <a:t>och</a:t>
            </a:r>
            <a:r>
              <a:rPr lang="en-GB" baseline="0" dirty="0"/>
              <a:t> </a:t>
            </a:r>
            <a:r>
              <a:rPr lang="en-GB" baseline="0" dirty="0" err="1"/>
              <a:t>rätt</a:t>
            </a:r>
            <a:r>
              <a:rPr lang="en-GB" baseline="0" dirty="0"/>
              <a:t> till ERSÄTTNING</a:t>
            </a:r>
          </a:p>
          <a:p>
            <a:r>
              <a:rPr lang="en-GB" dirty="0"/>
              <a:t>Vi </a:t>
            </a:r>
            <a:r>
              <a:rPr lang="en-GB" dirty="0" err="1"/>
              <a:t>börjar</a:t>
            </a:r>
            <a:r>
              <a:rPr lang="en-GB" dirty="0"/>
              <a:t> med LEDIGHET </a:t>
            </a:r>
            <a:r>
              <a:rPr lang="en-GB" dirty="0" err="1"/>
              <a:t>vilken</a:t>
            </a:r>
            <a:r>
              <a:rPr lang="en-GB" dirty="0"/>
              <a:t> </a:t>
            </a:r>
            <a:r>
              <a:rPr lang="en-GB" dirty="0" err="1"/>
              <a:t>regleras</a:t>
            </a:r>
            <a:r>
              <a:rPr lang="en-GB" dirty="0"/>
              <a:t> I </a:t>
            </a:r>
            <a:r>
              <a:rPr lang="en-GB" dirty="0" err="1"/>
              <a:t>Föräldraledighetslagen</a:t>
            </a:r>
            <a:endParaRPr lang="en-GB" dirty="0"/>
          </a:p>
          <a:p>
            <a:r>
              <a:rPr lang="sv-SE" sz="1200" b="1" i="0" u="none" strike="noStrike" kern="1200" dirty="0">
                <a:solidFill>
                  <a:schemeClr val="tx1"/>
                </a:solidFill>
                <a:effectLst/>
                <a:latin typeface="+mn-lt"/>
                <a:ea typeface="+mn-ea"/>
                <a:cs typeface="+mn-cs"/>
              </a:rPr>
              <a:t>’3 §</a:t>
            </a:r>
            <a:r>
              <a:rPr lang="sv-SE" sz="1200" b="0" i="0" kern="1200" dirty="0">
                <a:solidFill>
                  <a:schemeClr val="tx1"/>
                </a:solidFill>
                <a:effectLst/>
                <a:latin typeface="+mn-lt"/>
                <a:ea typeface="+mn-ea"/>
                <a:cs typeface="+mn-cs"/>
              </a:rPr>
              <a:t>   Det finns följande sex former av föräldraledighet för vård av barn m.m.:</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1. Hel ledighet för en kvinnlig arbetstagare i samband med hennes barns födelse och för amning (mammaledighet, 4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2. Hel ledighet för en förälder tills barnet blivit 18 månader eller, under förutsättning att föräldern då har hel föräldrapenning, för tid därefter (hel ledighet med eller utan föräldrapenning, 5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3. Ledighet för en förälder i form av förkortning av normal arbetstid med tre fjärdedelar, hälften, en fjärdedel eller en åttondel medan föräldern har tre fjärdedels, halv, en fjärdedels respektive en åttondels föräldrapenning (delledighet med föräldrapenning, 6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4. Ledighet för en förälder i form av förkortning av normal arbetstid med upp till en fjärdedel tills, i huvudfallet, barnet fyllt åtta år (delledighet utan föräldrapenning, 7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5. Ledighet för en arbetstagares tillfälliga vård av barn (ledighet med tillfällig föräldrapenning m.m., 8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6. Ledighet för en förälder i form av förkortning av normal arbetstid med upp till en fjärdedel om det för barnet lämnas omvårdnadsbidrag (ledighet med omvårdnadsbidrag, 9 §).</a:t>
            </a:r>
          </a:p>
          <a:p>
            <a:r>
              <a:rPr lang="sv-SE" sz="1200" b="0" i="0" kern="1200" dirty="0">
                <a:solidFill>
                  <a:schemeClr val="tx1"/>
                </a:solidFill>
                <a:effectLst/>
                <a:latin typeface="+mn-lt"/>
                <a:ea typeface="+mn-ea"/>
                <a:cs typeface="+mn-cs"/>
              </a:rPr>
              <a:t>Särskilda bestämmelser om ledighet och omplacering för kvinnliga arbetstagare som väntar barn, nyligen fött barn eller som ammar finns i 18-21 §§. </a:t>
            </a:r>
            <a:r>
              <a:rPr lang="sv-SE" sz="1200" b="0" i="1" kern="1200" dirty="0">
                <a:solidFill>
                  <a:schemeClr val="tx1"/>
                </a:solidFill>
                <a:effectLst/>
                <a:latin typeface="+mn-lt"/>
                <a:ea typeface="+mn-ea"/>
                <a:cs typeface="+mn-cs"/>
              </a:rPr>
              <a:t>Lag (2018:1266)</a:t>
            </a:r>
            <a:r>
              <a:rPr lang="sv-SE" sz="1200" b="0" i="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6048704B-E6AF-4C66-88B6-B76772BB7469}" type="slidenum">
              <a:rPr lang="sv-SE" smtClean="0"/>
              <a:t>2</a:t>
            </a:fld>
            <a:endParaRPr lang="sv-SE"/>
          </a:p>
        </p:txBody>
      </p:sp>
    </p:spTree>
    <p:extLst>
      <p:ext uri="{BB962C8B-B14F-4D97-AF65-F5344CB8AC3E}">
        <p14:creationId xmlns:p14="http://schemas.microsoft.com/office/powerpoint/2010/main" val="341458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En mamma har rätt till ledighet</a:t>
            </a:r>
            <a:r>
              <a:rPr lang="sv-SE" sz="1200" b="1" i="0" u="none" strike="noStrike" kern="1200" baseline="0" dirty="0">
                <a:solidFill>
                  <a:schemeClr val="tx1"/>
                </a:solidFill>
                <a:effectLst/>
                <a:latin typeface="+mn-lt"/>
                <a:ea typeface="+mn-ea"/>
                <a:cs typeface="+mn-cs"/>
              </a:rPr>
              <a:t> 7 veckor före och 7 veckor efter planerad förlossning, eller så länge barnet ammas (utan tidsbegränsning, kräver inte att man tar ut föräldradagar)</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4 §</a:t>
            </a:r>
            <a:r>
              <a:rPr lang="sv-SE" sz="1200" b="0" i="0" kern="1200" dirty="0">
                <a:solidFill>
                  <a:schemeClr val="tx1"/>
                </a:solidFill>
                <a:effectLst/>
                <a:latin typeface="+mn-lt"/>
                <a:ea typeface="+mn-ea"/>
                <a:cs typeface="+mn-cs"/>
              </a:rPr>
              <a:t>   En kvinnlig arbetstagare har rätt till hel ledighet i samband med sitt barns födelse under en sammanhängande tid av minst sju veckor före den beräknade tidpunkten för förlossningen och sju veckor efter förlossningen. Om hon inte är ledig på annan grund skall två veckor av denna mammaledighet vara obligatoriska under tiden före eller efter förlossningen.</a:t>
            </a:r>
          </a:p>
          <a:p>
            <a:r>
              <a:rPr lang="sv-SE" sz="1200" b="0" i="0" kern="1200" dirty="0">
                <a:solidFill>
                  <a:schemeClr val="tx1"/>
                </a:solidFill>
                <a:effectLst/>
                <a:latin typeface="+mn-lt"/>
                <a:ea typeface="+mn-ea"/>
                <a:cs typeface="+mn-cs"/>
              </a:rPr>
              <a:t>Arbetstagaren har också rätt att vara ledig för att amma barnet.</a:t>
            </a:r>
          </a:p>
          <a:p>
            <a:r>
              <a:rPr lang="sv-SE" sz="1200" b="0" i="0" kern="1200" dirty="0">
                <a:solidFill>
                  <a:schemeClr val="tx1"/>
                </a:solidFill>
                <a:effectLst/>
                <a:latin typeface="+mn-lt"/>
                <a:ea typeface="+mn-ea"/>
                <a:cs typeface="+mn-cs"/>
              </a:rPr>
              <a:t>Mammaledighet behöver inte vara förenad med att </a:t>
            </a:r>
            <a:r>
              <a:rPr lang="sv-SE" sz="1200" b="0" i="0" kern="1200" dirty="0" err="1">
                <a:solidFill>
                  <a:schemeClr val="tx1"/>
                </a:solidFill>
                <a:effectLst/>
                <a:latin typeface="+mn-lt"/>
                <a:ea typeface="+mn-ea"/>
                <a:cs typeface="+mn-cs"/>
              </a:rPr>
              <a:t>föräldrapennning</a:t>
            </a:r>
            <a:r>
              <a:rPr lang="sv-SE" sz="1200" b="0" i="0" kern="1200" dirty="0">
                <a:solidFill>
                  <a:schemeClr val="tx1"/>
                </a:solidFill>
                <a:effectLst/>
                <a:latin typeface="+mn-lt"/>
                <a:ea typeface="+mn-ea"/>
                <a:cs typeface="+mn-cs"/>
              </a:rPr>
              <a:t> betalas ut. Vid ledighet för att amma barnet gäller inte 10-15 §§. </a:t>
            </a:r>
            <a:r>
              <a:rPr lang="sv-SE" sz="1200" b="0" i="1" kern="1200" dirty="0">
                <a:solidFill>
                  <a:schemeClr val="tx1"/>
                </a:solidFill>
                <a:effectLst/>
                <a:latin typeface="+mn-lt"/>
                <a:ea typeface="+mn-ea"/>
                <a:cs typeface="+mn-cs"/>
              </a:rPr>
              <a:t>Lag (2000:580)</a:t>
            </a:r>
            <a:r>
              <a:rPr lang="sv-SE" sz="1200" b="0" i="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11</a:t>
            </a:fld>
            <a:endParaRPr lang="sv-SE"/>
          </a:p>
        </p:txBody>
      </p:sp>
    </p:spTree>
    <p:extLst>
      <p:ext uri="{BB962C8B-B14F-4D97-AF65-F5344CB8AC3E}">
        <p14:creationId xmlns:p14="http://schemas.microsoft.com/office/powerpoint/2010/main" val="38267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10 §</a:t>
            </a:r>
            <a:r>
              <a:rPr lang="sv-SE" sz="1200" b="0" i="0" kern="1200" dirty="0">
                <a:solidFill>
                  <a:schemeClr val="tx1"/>
                </a:solidFill>
                <a:effectLst/>
                <a:latin typeface="+mn-lt"/>
                <a:ea typeface="+mn-ea"/>
                <a:cs typeface="+mn-cs"/>
              </a:rPr>
              <a:t>   Ledigheten får delas upp på högst tre perioder för varje kalenderår. Om en ledighetsperiod löper över ett årsskifte, ska den anses höra till det kalenderår då ledigheten påbörjades.</a:t>
            </a:r>
          </a:p>
          <a:p>
            <a:r>
              <a:rPr lang="sv-SE" sz="1200" b="0" i="0" kern="1200" dirty="0">
                <a:solidFill>
                  <a:schemeClr val="tx1"/>
                </a:solidFill>
                <a:effectLst/>
                <a:latin typeface="+mn-lt"/>
                <a:ea typeface="+mn-ea"/>
                <a:cs typeface="+mn-cs"/>
              </a:rPr>
              <a:t>Man har</a:t>
            </a:r>
            <a:r>
              <a:rPr lang="sv-SE" sz="1200" b="0" i="0" kern="1200" baseline="0" dirty="0">
                <a:solidFill>
                  <a:schemeClr val="tx1"/>
                </a:solidFill>
                <a:effectLst/>
                <a:latin typeface="+mn-lt"/>
                <a:ea typeface="+mn-ea"/>
                <a:cs typeface="+mn-cs"/>
              </a:rPr>
              <a:t> rätt att gå till MVC med lön vid två tillfällen, om det inte går att lösa på annat sätt. </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Trots denna begränsning får en ledighet delas upp när det gäller antingen ledighet med tillfällig föräldrapenning m.m. enligt 8 § eller ledighet med föräldrapenning enligt 12 kap. 5 a-7 a §§ socialförsäkringsbalken. </a:t>
            </a:r>
            <a:r>
              <a:rPr lang="sv-SE" sz="1200" b="0" i="1" kern="1200" dirty="0">
                <a:solidFill>
                  <a:schemeClr val="tx1"/>
                </a:solidFill>
                <a:effectLst/>
                <a:latin typeface="+mn-lt"/>
                <a:ea typeface="+mn-ea"/>
                <a:cs typeface="+mn-cs"/>
              </a:rPr>
              <a:t>Lag (2018:1629)</a:t>
            </a:r>
            <a:r>
              <a:rPr lang="sv-SE" sz="1200" b="0" i="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6048704B-E6AF-4C66-88B6-B76772BB7469}" type="slidenum">
              <a:rPr lang="sv-SE" smtClean="0"/>
              <a:t>12</a:t>
            </a:fld>
            <a:endParaRPr lang="sv-SE"/>
          </a:p>
        </p:txBody>
      </p:sp>
    </p:spTree>
    <p:extLst>
      <p:ext uri="{BB962C8B-B14F-4D97-AF65-F5344CB8AC3E}">
        <p14:creationId xmlns:p14="http://schemas.microsoft.com/office/powerpoint/2010/main" val="18264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Kan</a:t>
            </a:r>
            <a:r>
              <a:rPr lang="sv-SE" sz="1200" b="1" i="0" u="none" strike="noStrike" kern="1200" baseline="0" dirty="0">
                <a:solidFill>
                  <a:schemeClr val="tx1"/>
                </a:solidFill>
                <a:effectLst/>
                <a:latin typeface="+mn-lt"/>
                <a:ea typeface="+mn-ea"/>
                <a:cs typeface="+mn-cs"/>
              </a:rPr>
              <a:t> jag schemalägga min ledighet helt efter eget huvud? Svaret är ett rungande ”NJA!” </a:t>
            </a:r>
            <a:r>
              <a:rPr lang="sv-SE" sz="1200" b="1" i="0" u="none" strike="noStrike" kern="1200" dirty="0">
                <a:solidFill>
                  <a:schemeClr val="tx1"/>
                </a:solidFill>
                <a:effectLst/>
                <a:latin typeface="+mn-lt"/>
                <a:ea typeface="+mn-ea"/>
                <a:cs typeface="+mn-cs"/>
              </a:rPr>
              <a:t>15 §</a:t>
            </a:r>
            <a:r>
              <a:rPr lang="sv-SE" sz="1200" b="0" i="0" kern="1200" dirty="0">
                <a:solidFill>
                  <a:schemeClr val="tx1"/>
                </a:solidFill>
                <a:effectLst/>
                <a:latin typeface="+mn-lt"/>
                <a:ea typeface="+mn-ea"/>
                <a:cs typeface="+mn-cs"/>
              </a:rPr>
              <a:t>   En arbetstagare får avbryta sin påbörjade ledighet och återuppta sitt arbete i samma omfattning som före ledigheten.</a:t>
            </a:r>
          </a:p>
          <a:p>
            <a:r>
              <a:rPr lang="sv-SE" sz="1200" b="0" i="0" kern="1200" dirty="0">
                <a:solidFill>
                  <a:schemeClr val="tx1"/>
                </a:solidFill>
                <a:effectLst/>
                <a:latin typeface="+mn-lt"/>
                <a:ea typeface="+mn-ea"/>
                <a:cs typeface="+mn-cs"/>
              </a:rPr>
              <a:t>Om arbetstagaren vill utnyttja sin rätt att återuppta sitt arbete, skall arbetstagaren snarast möjligt underrätta arbetsgivaren om detta.</a:t>
            </a:r>
          </a:p>
          <a:p>
            <a:r>
              <a:rPr lang="sv-SE" sz="1200" b="0" i="0" kern="1200" dirty="0">
                <a:solidFill>
                  <a:schemeClr val="tx1"/>
                </a:solidFill>
                <a:effectLst/>
                <a:latin typeface="+mn-lt"/>
                <a:ea typeface="+mn-ea"/>
                <a:cs typeface="+mn-cs"/>
              </a:rPr>
              <a:t>I det fall ledigheten varit avsedd att pågå en månad eller mer, får arbetsgivaren skjuta på återgången högst en månad efter det att arbetsgivaren tagit emot underrättelsen.</a:t>
            </a:r>
          </a:p>
          <a:p>
            <a:endParaRPr lang="en-GB" dirty="0"/>
          </a:p>
          <a:p>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11 §</a:t>
            </a:r>
            <a:r>
              <a:rPr lang="sv-SE" sz="1200" b="0" i="0" kern="1200" dirty="0">
                <a:solidFill>
                  <a:schemeClr val="tx1"/>
                </a:solidFill>
                <a:effectLst/>
                <a:latin typeface="+mn-lt"/>
                <a:ea typeface="+mn-ea"/>
                <a:cs typeface="+mn-cs"/>
              </a:rPr>
              <a:t>   Arbetstagaren får ta ut hel ledighet den eller de dagar som arbetstagaren begär.</a:t>
            </a:r>
          </a:p>
          <a:p>
            <a:r>
              <a:rPr lang="sv-SE" sz="1200" b="1" i="0" u="none" strike="noStrike" kern="1200" dirty="0">
                <a:solidFill>
                  <a:schemeClr val="tx1"/>
                </a:solidFill>
                <a:effectLst/>
                <a:latin typeface="+mn-lt"/>
                <a:ea typeface="+mn-ea"/>
                <a:cs typeface="+mn-cs"/>
              </a:rPr>
              <a:t>12 §</a:t>
            </a:r>
            <a:r>
              <a:rPr lang="sv-SE" sz="1200" b="0" i="0" kern="1200" dirty="0">
                <a:solidFill>
                  <a:schemeClr val="tx1"/>
                </a:solidFill>
                <a:effectLst/>
                <a:latin typeface="+mn-lt"/>
                <a:ea typeface="+mn-ea"/>
                <a:cs typeface="+mn-cs"/>
              </a:rPr>
              <a:t>   Vid förkortning av arbetstid får ledigheten spridas över arbetsveckans samtliga dagar eller förläggas till viss eller vissa av arbetsveckans dagar. </a:t>
            </a:r>
            <a:r>
              <a:rPr lang="sv-SE" sz="1200" b="0" i="1" kern="1200" dirty="0">
                <a:solidFill>
                  <a:schemeClr val="tx1"/>
                </a:solidFill>
                <a:effectLst/>
                <a:latin typeface="+mn-lt"/>
                <a:ea typeface="+mn-ea"/>
                <a:cs typeface="+mn-cs"/>
              </a:rPr>
              <a:t>Lag (2001:143)</a:t>
            </a:r>
            <a:r>
              <a:rPr lang="sv-SE" sz="1200" b="0" i="0" kern="1200" dirty="0">
                <a:solidFill>
                  <a:schemeClr val="tx1"/>
                </a:solidFill>
                <a:effectLst/>
                <a:latin typeface="+mn-lt"/>
                <a:ea typeface="+mn-ea"/>
                <a:cs typeface="+mn-cs"/>
              </a:rPr>
              <a:t>.</a:t>
            </a:r>
            <a:endParaRPr lang="en-GB" dirty="0"/>
          </a:p>
          <a:p>
            <a:r>
              <a:rPr lang="en-GB" dirty="0"/>
              <a:t>§14. </a:t>
            </a:r>
            <a:r>
              <a:rPr lang="sv-SE" sz="1200" b="0" i="0" kern="1200" dirty="0">
                <a:solidFill>
                  <a:schemeClr val="tx1"/>
                </a:solidFill>
                <a:effectLst/>
                <a:latin typeface="+mn-lt"/>
                <a:ea typeface="+mn-ea"/>
                <a:cs typeface="+mn-cs"/>
              </a:rPr>
              <a:t>Arbetstagaren skall samråda med arbetsgivaren om ledighetens förläggning och om andra frågor som rör ledigheten.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Om det kan göras utan olägenhet för arbetstagaren, skall denne lägga ledighet som avses i 11 § så att verksamheten hos arbetsgivaren kan fortgå utan påtaglig störning.</a:t>
            </a:r>
          </a:p>
          <a:p>
            <a:r>
              <a:rPr lang="sv-SE" sz="1200" b="0" i="0" kern="1200" dirty="0">
                <a:solidFill>
                  <a:schemeClr val="tx1"/>
                </a:solidFill>
                <a:effectLst/>
                <a:latin typeface="+mn-lt"/>
                <a:ea typeface="+mn-ea"/>
                <a:cs typeface="+mn-cs"/>
              </a:rPr>
              <a:t>Kan överenskommelse inte träffas om hur ledigheten skall tas ut vid förkortad arbetstid, skall arbetsgivaren förlägga ledigheten i enlighet med arbetstagarens önskemål, om en sådan förläggning inte medför påtaglig störning i arbetsgivarens verksamhet. Arbetsgivaren får inte utan arbetstagarens samtycke förlägga ledigheten på annat sätt än att sprida den över arbetsveckans samtliga dagar, dela upp ledigheten under arbetsdagen eller förlägga den till någon annan tid än arbetsdagens början eller slut.</a:t>
            </a:r>
          </a:p>
          <a:p>
            <a:r>
              <a:rPr lang="sv-SE" sz="1200" b="0" i="0" kern="1200" dirty="0">
                <a:solidFill>
                  <a:schemeClr val="tx1"/>
                </a:solidFill>
                <a:effectLst/>
                <a:latin typeface="+mn-lt"/>
                <a:ea typeface="+mn-ea"/>
                <a:cs typeface="+mn-cs"/>
              </a:rPr>
              <a:t>Har beslut i en sådan fråga som avses i andra stycket träffats på annat sätt än enligt arbetstagarens önskemål, skall arbetsgivaren underrätta arbetstagaren och arbetstagarens lokala arbetstagarorganisation om beslutet. Detta skall om möjligt göras senast två veckor före ledighetens början.</a:t>
            </a:r>
          </a:p>
          <a:p>
            <a:r>
              <a:rPr lang="sv-SE" sz="1200" b="0" i="0" kern="1200" dirty="0">
                <a:solidFill>
                  <a:schemeClr val="tx1"/>
                </a:solidFill>
                <a:effectLst/>
                <a:latin typeface="+mn-lt"/>
                <a:ea typeface="+mn-ea"/>
                <a:cs typeface="+mn-cs"/>
              </a:rPr>
              <a:t>En arbetstagare som vill utnyttja sin rätt till ledighet enligt 4, 5, 6, 7 eller 9 § ska anmäla detta till arbetsgivaren minst två månader före ledighetens början eller, om det inte kan ske, så snart som möjligt. I samband med sin anmälan ska arbetstagaren ange hur lång tid ledigheten är planerad att pågå.</a:t>
            </a:r>
            <a:br>
              <a:rPr lang="sv-SE" sz="1200" b="0" i="0" kern="1200" dirty="0">
                <a:solidFill>
                  <a:schemeClr val="tx1"/>
                </a:solidFill>
                <a:effectLst/>
                <a:latin typeface="+mn-lt"/>
                <a:ea typeface="+mn-ea"/>
                <a:cs typeface="+mn-cs"/>
              </a:rPr>
            </a:br>
            <a:r>
              <a:rPr lang="sv-SE" sz="1200" b="0" i="1" kern="1200" dirty="0">
                <a:solidFill>
                  <a:schemeClr val="tx1"/>
                </a:solidFill>
                <a:effectLst/>
                <a:latin typeface="+mn-lt"/>
                <a:ea typeface="+mn-ea"/>
                <a:cs typeface="+mn-cs"/>
              </a:rPr>
              <a:t>Lag (2001:143)</a:t>
            </a:r>
            <a:r>
              <a:rPr lang="sv-SE" sz="1200" b="0" i="0" kern="1200" dirty="0">
                <a:solidFill>
                  <a:schemeClr val="tx1"/>
                </a:solidFill>
                <a:effectLst/>
                <a:latin typeface="+mn-lt"/>
                <a:ea typeface="+mn-ea"/>
                <a:cs typeface="+mn-cs"/>
              </a:rPr>
              <a:t>.</a:t>
            </a:r>
          </a:p>
          <a:p>
            <a:endParaRPr lang="en-GB"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13</a:t>
            </a:fld>
            <a:endParaRPr lang="sv-SE"/>
          </a:p>
        </p:txBody>
      </p:sp>
    </p:spTree>
    <p:extLst>
      <p:ext uri="{BB962C8B-B14F-4D97-AF65-F5344CB8AC3E}">
        <p14:creationId xmlns:p14="http://schemas.microsoft.com/office/powerpoint/2010/main" val="38077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I</a:t>
            </a:r>
            <a:r>
              <a:rPr lang="sv-SE" sz="1200" b="1" i="0" u="none" strike="noStrike" kern="1200" baseline="0" dirty="0">
                <a:solidFill>
                  <a:schemeClr val="tx1"/>
                </a:solidFill>
                <a:effectLst/>
                <a:latin typeface="+mn-lt"/>
                <a:ea typeface="+mn-ea"/>
                <a:cs typeface="+mn-cs"/>
              </a:rPr>
              <a:t> lagen finns också ett skydd mot olika typer av missgynnande. Det man pratar mest om är kanske lön, ”den anställde skall lönejusteras efter tidigare prestation” – och det är ju på pappret enkelt för en facklig organisation att kontrollera. Dock har vi haft ett medlemsärende på senare år där frågan kommit upp och det är inte alltid givet vad som gäller – randningar, ”pandemi-lönerörelsen” </a:t>
            </a:r>
            <a:r>
              <a:rPr lang="sv-SE" sz="1200" b="1" i="0" u="none" strike="noStrike" kern="1200" baseline="0" dirty="0" err="1">
                <a:solidFill>
                  <a:schemeClr val="tx1"/>
                </a:solidFill>
                <a:effectLst/>
                <a:latin typeface="+mn-lt"/>
                <a:ea typeface="+mn-ea"/>
                <a:cs typeface="+mn-cs"/>
              </a:rPr>
              <a:t>etc</a:t>
            </a:r>
            <a:r>
              <a:rPr lang="sv-SE" sz="1200" b="1" i="0" u="none" strike="noStrike" kern="1200" baseline="0" dirty="0">
                <a:solidFill>
                  <a:schemeClr val="tx1"/>
                </a:solidFill>
                <a:effectLst/>
                <a:latin typeface="+mn-lt"/>
                <a:ea typeface="+mn-ea"/>
                <a:cs typeface="+mn-cs"/>
              </a:rPr>
              <a:t> ställer till det!</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16 §</a:t>
            </a:r>
            <a:r>
              <a:rPr lang="sv-SE" sz="1200" b="0" i="0" kern="1200" dirty="0">
                <a:solidFill>
                  <a:schemeClr val="tx1"/>
                </a:solidFill>
                <a:effectLst/>
                <a:latin typeface="+mn-lt"/>
                <a:ea typeface="+mn-ea"/>
                <a:cs typeface="+mn-cs"/>
              </a:rPr>
              <a:t>   En arbetsgivare får inte missgynna en arbetssökande eller en arbetstagare av skäl som har samband med föräldraledighet enligt denna lag, när arbetsgivaren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1. beslutar i en anställningsfråga, tar ut en arbetssökande till anställningsintervju eller vidtar annan åtgärd under anställningsförfarandet,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2. beslutar om befordran eller tar ut en arbetstagare till utbildning för befordran,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3. beslutar om eller vidtar annan åtgärd som rör yrkespraktik,</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4. beslutar om eller vidtar annan åtgärd som rör annan utbildning eller yrkesvägledning,</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5. tillämpar löne- eller andra anställningsvillkor,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6. leder och fördelar arbetet, eller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7. säger upp, avskedar, permitterar eller vidtar annan ingripande åtgärd mot en arbetstagare.</a:t>
            </a:r>
          </a:p>
          <a:p>
            <a:r>
              <a:rPr lang="sv-SE" sz="1200" b="0" i="0" kern="1200" dirty="0">
                <a:solidFill>
                  <a:schemeClr val="tx1"/>
                </a:solidFill>
                <a:effectLst/>
                <a:latin typeface="+mn-lt"/>
                <a:ea typeface="+mn-ea"/>
                <a:cs typeface="+mn-cs"/>
              </a:rPr>
              <a:t>Förbudet gäller dock inte om olika villkor eller olika behandling är en nödvändig följd av ledigheten.</a:t>
            </a:r>
            <a:br>
              <a:rPr lang="sv-SE" sz="1200" b="0" i="0" kern="1200" dirty="0">
                <a:solidFill>
                  <a:schemeClr val="tx1"/>
                </a:solidFill>
                <a:effectLst/>
                <a:latin typeface="+mn-lt"/>
                <a:ea typeface="+mn-ea"/>
                <a:cs typeface="+mn-cs"/>
              </a:rPr>
            </a:br>
            <a:r>
              <a:rPr lang="sv-SE" sz="1200" b="0" i="1" kern="1200" dirty="0">
                <a:solidFill>
                  <a:schemeClr val="tx1"/>
                </a:solidFill>
                <a:effectLst/>
                <a:latin typeface="+mn-lt"/>
                <a:ea typeface="+mn-ea"/>
                <a:cs typeface="+mn-cs"/>
              </a:rPr>
              <a:t>Lag (2006:442)</a:t>
            </a:r>
            <a:r>
              <a:rPr lang="sv-SE" sz="1200" b="0" i="0" kern="1200" dirty="0">
                <a:solidFill>
                  <a:schemeClr val="tx1"/>
                </a:solidFill>
                <a:effectLst/>
                <a:latin typeface="+mn-lt"/>
                <a:ea typeface="+mn-ea"/>
                <a:cs typeface="+mn-cs"/>
              </a:rPr>
              <a:t>.</a:t>
            </a:r>
          </a:p>
          <a:p>
            <a:r>
              <a:rPr lang="sv-SE" sz="1200" b="1" i="0" u="none" strike="noStrike" kern="1200" dirty="0">
                <a:solidFill>
                  <a:schemeClr val="tx1"/>
                </a:solidFill>
                <a:effectLst/>
                <a:latin typeface="+mn-lt"/>
                <a:ea typeface="+mn-ea"/>
                <a:cs typeface="+mn-cs"/>
              </a:rPr>
              <a:t>17 §</a:t>
            </a:r>
            <a:r>
              <a:rPr lang="sv-SE" sz="1200" b="0" i="0" kern="1200" dirty="0">
                <a:solidFill>
                  <a:schemeClr val="tx1"/>
                </a:solidFill>
                <a:effectLst/>
                <a:latin typeface="+mn-lt"/>
                <a:ea typeface="+mn-ea"/>
                <a:cs typeface="+mn-cs"/>
              </a:rPr>
              <a:t>   Om en arbetstagare sägs upp eller avskedas enbart av skäl som har samband med föräldraledighet enligt denna lag, skall uppsägningen eller avskedandet ogiltigförklaras, om arbetstagaren begär det.</a:t>
            </a:r>
          </a:p>
          <a:p>
            <a:endParaRPr lang="en-GB"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14</a:t>
            </a:fld>
            <a:endParaRPr lang="sv-SE"/>
          </a:p>
        </p:txBody>
      </p:sp>
    </p:spTree>
    <p:extLst>
      <p:ext uri="{BB962C8B-B14F-4D97-AF65-F5344CB8AC3E}">
        <p14:creationId xmlns:p14="http://schemas.microsoft.com/office/powerpoint/2010/main" val="1778475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Rätten till omplacering kan gälla</a:t>
            </a:r>
            <a:r>
              <a:rPr lang="sv-SE" sz="1200" b="1" i="0" u="none" strike="noStrike" kern="1200" baseline="0" dirty="0">
                <a:solidFill>
                  <a:schemeClr val="tx1"/>
                </a:solidFill>
                <a:effectLst/>
                <a:latin typeface="+mn-lt"/>
                <a:ea typeface="+mn-ea"/>
                <a:cs typeface="+mn-cs"/>
              </a:rPr>
              <a:t> exempelvis arbete med joniserande strålning. </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18 §</a:t>
            </a:r>
            <a:r>
              <a:rPr lang="sv-SE" sz="1200" b="0" i="0" kern="1200" dirty="0">
                <a:solidFill>
                  <a:schemeClr val="tx1"/>
                </a:solidFill>
                <a:effectLst/>
                <a:latin typeface="+mn-lt"/>
                <a:ea typeface="+mn-ea"/>
                <a:cs typeface="+mn-cs"/>
              </a:rPr>
              <a:t>   En kvinnlig arbetstagare som väntar barn, nyligen fött barn eller ammar har rätt att bli omplacerad till ett annat arbete med bibehållna anställningsförmåner under förutsättning att hon har förbjudits att fortsätta sitt vanliga arbete enligt föreskrift som har meddelats med stöd av 4 kap. 6 § arbetsmiljölagen (1977:1160). </a:t>
            </a:r>
            <a:r>
              <a:rPr lang="sv-SE" sz="1200" b="0" i="1" kern="1200" dirty="0">
                <a:solidFill>
                  <a:schemeClr val="tx1"/>
                </a:solidFill>
                <a:effectLst/>
                <a:latin typeface="+mn-lt"/>
                <a:ea typeface="+mn-ea"/>
                <a:cs typeface="+mn-cs"/>
              </a:rPr>
              <a:t>Lag (2003:373)</a:t>
            </a:r>
            <a:r>
              <a:rPr lang="sv-SE" sz="1200" b="0" i="0" kern="1200" dirty="0">
                <a:solidFill>
                  <a:schemeClr val="tx1"/>
                </a:solidFill>
                <a:effectLst/>
                <a:latin typeface="+mn-lt"/>
                <a:ea typeface="+mn-ea"/>
                <a:cs typeface="+mn-cs"/>
              </a:rPr>
              <a:t>.</a:t>
            </a:r>
          </a:p>
          <a:p>
            <a:r>
              <a:rPr lang="sv-SE" sz="1200" b="1" i="0" u="none" strike="noStrike" kern="1200" dirty="0">
                <a:solidFill>
                  <a:schemeClr val="tx1"/>
                </a:solidFill>
                <a:effectLst/>
                <a:latin typeface="+mn-lt"/>
                <a:ea typeface="+mn-ea"/>
                <a:cs typeface="+mn-cs"/>
              </a:rPr>
              <a:t>19 §</a:t>
            </a:r>
            <a:r>
              <a:rPr lang="sv-SE" sz="1200" b="0" i="0" kern="1200" dirty="0">
                <a:solidFill>
                  <a:schemeClr val="tx1"/>
                </a:solidFill>
                <a:effectLst/>
                <a:latin typeface="+mn-lt"/>
                <a:ea typeface="+mn-ea"/>
                <a:cs typeface="+mn-cs"/>
              </a:rPr>
              <a:t>   En kvinnlig arbetstagare som väntar barn och som på grund av detta inte kan utföra fysiskt påfrestande arbetsuppgifter, har rätt att bli omplacerad till ett annat arbete med bibehållna anställningsförmåner.</a:t>
            </a:r>
          </a:p>
          <a:p>
            <a:r>
              <a:rPr lang="sv-SE" sz="1200" b="0" i="0" kern="1200" dirty="0">
                <a:solidFill>
                  <a:schemeClr val="tx1"/>
                </a:solidFill>
                <a:effectLst/>
                <a:latin typeface="+mn-lt"/>
                <a:ea typeface="+mn-ea"/>
                <a:cs typeface="+mn-cs"/>
              </a:rPr>
              <a:t>Denna rätt till omplacering gäller dock endast från och med den sextionde dagen före den beräknade tidpunkten för förlossningen.</a:t>
            </a:r>
          </a:p>
          <a:p>
            <a:r>
              <a:rPr lang="sv-SE" sz="1200" b="1" i="0" u="none" strike="noStrike" kern="1200" dirty="0">
                <a:solidFill>
                  <a:schemeClr val="tx1"/>
                </a:solidFill>
                <a:effectLst/>
                <a:latin typeface="+mn-lt"/>
                <a:ea typeface="+mn-ea"/>
                <a:cs typeface="+mn-cs"/>
              </a:rPr>
              <a:t>20 §</a:t>
            </a:r>
            <a:r>
              <a:rPr lang="sv-SE" sz="1200" b="0" i="0" kern="1200" dirty="0">
                <a:solidFill>
                  <a:schemeClr val="tx1"/>
                </a:solidFill>
                <a:effectLst/>
                <a:latin typeface="+mn-lt"/>
                <a:ea typeface="+mn-ea"/>
                <a:cs typeface="+mn-cs"/>
              </a:rPr>
              <a:t>   Rätt till omplacering enligt 18 och 19 §§ gäller endast om det skäligen kan krävas att arbetsgivaren bereder kvinnan annat arbete i sin verksamhet.</a:t>
            </a:r>
          </a:p>
          <a:p>
            <a:r>
              <a:rPr lang="sv-SE" sz="1200" b="0" i="0" kern="1200" dirty="0">
                <a:solidFill>
                  <a:schemeClr val="tx1"/>
                </a:solidFill>
                <a:effectLst/>
                <a:latin typeface="+mn-lt"/>
                <a:ea typeface="+mn-ea"/>
                <a:cs typeface="+mn-cs"/>
              </a:rPr>
              <a:t>Är omplacering inte möjlig, har kvinnan enligt vad som föreskrivs i 18 och 19 §§ rätt till ledighet så länge det krävs för att skydda hennes hälsa och säkerhet, dock utan bibehållna anställningsförmåner under den tid som ledigheten avser.</a:t>
            </a:r>
          </a:p>
          <a:p>
            <a:r>
              <a:rPr lang="sv-SE" sz="1200" b="0" i="0" kern="1200" dirty="0">
                <a:solidFill>
                  <a:schemeClr val="tx1"/>
                </a:solidFill>
                <a:effectLst/>
                <a:latin typeface="+mn-lt"/>
                <a:ea typeface="+mn-ea"/>
                <a:cs typeface="+mn-cs"/>
              </a:rPr>
              <a:t>Om det uppkommer möjlighet till en omplacering som bedöms kunna avse minst en månad, skall arbetsgivaren erbjuda kvinnan arbetet.</a:t>
            </a:r>
          </a:p>
          <a:p>
            <a:r>
              <a:rPr lang="sv-SE" sz="1200" b="1" i="0" u="none" strike="noStrike" kern="1200" dirty="0">
                <a:solidFill>
                  <a:schemeClr val="tx1"/>
                </a:solidFill>
                <a:effectLst/>
                <a:latin typeface="+mn-lt"/>
                <a:ea typeface="+mn-ea"/>
                <a:cs typeface="+mn-cs"/>
              </a:rPr>
              <a:t>21 §</a:t>
            </a:r>
            <a:r>
              <a:rPr lang="sv-SE" sz="1200" b="0" i="0" kern="1200" dirty="0">
                <a:solidFill>
                  <a:schemeClr val="tx1"/>
                </a:solidFill>
                <a:effectLst/>
                <a:latin typeface="+mn-lt"/>
                <a:ea typeface="+mn-ea"/>
                <a:cs typeface="+mn-cs"/>
              </a:rPr>
              <a:t>   Den som vill utnyttja sin rätt till omplacering enligt 18 eller 19 § skall anmäla detta till arbetsgivaren. Beror omplaceringsbehovet på att kvinnan på grund av sitt havandeskap inte kan utföra fysiskt påfrestande arbetsuppgifter, skall anmälan göras minst en månad i förväg. I övriga fall skall anmälan göras så snart det kan ske. Sedan anmälan har gjorts skall arbetsgivaren snarast möjligt lämna besked om möjligheten till omplacering. Kan omplacering inte ske, skall arbetsgivaren fortlöpande pröva möjligheten till omplacering.</a:t>
            </a:r>
          </a:p>
          <a:p>
            <a:endParaRPr lang="en-GB"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15</a:t>
            </a:fld>
            <a:endParaRPr lang="sv-SE"/>
          </a:p>
        </p:txBody>
      </p:sp>
    </p:spTree>
    <p:extLst>
      <p:ext uri="{BB962C8B-B14F-4D97-AF65-F5344CB8AC3E}">
        <p14:creationId xmlns:p14="http://schemas.microsoft.com/office/powerpoint/2010/main" val="391332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Rätten till omplacering kan gälla</a:t>
            </a:r>
            <a:r>
              <a:rPr lang="sv-SE" sz="1200" b="1" i="0" u="none" strike="noStrike" kern="1200" baseline="0" dirty="0">
                <a:solidFill>
                  <a:schemeClr val="tx1"/>
                </a:solidFill>
                <a:effectLst/>
                <a:latin typeface="+mn-lt"/>
                <a:ea typeface="+mn-ea"/>
                <a:cs typeface="+mn-cs"/>
              </a:rPr>
              <a:t> exempelvis arbete med joniserande strålning. </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18 §</a:t>
            </a:r>
            <a:r>
              <a:rPr lang="sv-SE" sz="1200" b="0" i="0" kern="1200" dirty="0">
                <a:solidFill>
                  <a:schemeClr val="tx1"/>
                </a:solidFill>
                <a:effectLst/>
                <a:latin typeface="+mn-lt"/>
                <a:ea typeface="+mn-ea"/>
                <a:cs typeface="+mn-cs"/>
              </a:rPr>
              <a:t>   En kvinnlig arbetstagare som väntar barn, nyligen fött barn eller ammar har rätt att bli omplacerad till ett annat arbete med bibehållna anställningsförmåner under förutsättning att hon har förbjudits att fortsätta sitt vanliga arbete enligt föreskrift som har meddelats med stöd av 4 kap. 6 § arbetsmiljölagen (1977:1160). </a:t>
            </a:r>
            <a:r>
              <a:rPr lang="sv-SE" sz="1200" b="0" i="1" kern="1200" dirty="0">
                <a:solidFill>
                  <a:schemeClr val="tx1"/>
                </a:solidFill>
                <a:effectLst/>
                <a:latin typeface="+mn-lt"/>
                <a:ea typeface="+mn-ea"/>
                <a:cs typeface="+mn-cs"/>
              </a:rPr>
              <a:t>Lag (2003:373)</a:t>
            </a:r>
            <a:r>
              <a:rPr lang="sv-SE" sz="1200" b="0" i="0" kern="1200" dirty="0">
                <a:solidFill>
                  <a:schemeClr val="tx1"/>
                </a:solidFill>
                <a:effectLst/>
                <a:latin typeface="+mn-lt"/>
                <a:ea typeface="+mn-ea"/>
                <a:cs typeface="+mn-cs"/>
              </a:rPr>
              <a:t>.</a:t>
            </a:r>
          </a:p>
          <a:p>
            <a:r>
              <a:rPr lang="sv-SE" sz="1200" b="1" i="0" u="none" strike="noStrike" kern="1200" dirty="0">
                <a:solidFill>
                  <a:schemeClr val="tx1"/>
                </a:solidFill>
                <a:effectLst/>
                <a:latin typeface="+mn-lt"/>
                <a:ea typeface="+mn-ea"/>
                <a:cs typeface="+mn-cs"/>
              </a:rPr>
              <a:t>19 §</a:t>
            </a:r>
            <a:r>
              <a:rPr lang="sv-SE" sz="1200" b="0" i="0" kern="1200" dirty="0">
                <a:solidFill>
                  <a:schemeClr val="tx1"/>
                </a:solidFill>
                <a:effectLst/>
                <a:latin typeface="+mn-lt"/>
                <a:ea typeface="+mn-ea"/>
                <a:cs typeface="+mn-cs"/>
              </a:rPr>
              <a:t>   En kvinnlig arbetstagare som väntar barn och som på grund av detta inte kan utföra fysiskt påfrestande arbetsuppgifter, har rätt att bli omplacerad till ett annat arbete med bibehållna anställningsförmåner.</a:t>
            </a:r>
          </a:p>
          <a:p>
            <a:r>
              <a:rPr lang="sv-SE" sz="1200" b="0" i="0" kern="1200" dirty="0">
                <a:solidFill>
                  <a:schemeClr val="tx1"/>
                </a:solidFill>
                <a:effectLst/>
                <a:latin typeface="+mn-lt"/>
                <a:ea typeface="+mn-ea"/>
                <a:cs typeface="+mn-cs"/>
              </a:rPr>
              <a:t>Denna rätt till omplacering gäller dock endast från och med den sextionde dagen före den beräknade tidpunkten för förlossningen.</a:t>
            </a:r>
          </a:p>
          <a:p>
            <a:r>
              <a:rPr lang="sv-SE" sz="1200" b="1" i="0" u="none" strike="noStrike" kern="1200" dirty="0">
                <a:solidFill>
                  <a:schemeClr val="tx1"/>
                </a:solidFill>
                <a:effectLst/>
                <a:latin typeface="+mn-lt"/>
                <a:ea typeface="+mn-ea"/>
                <a:cs typeface="+mn-cs"/>
              </a:rPr>
              <a:t>20 §</a:t>
            </a:r>
            <a:r>
              <a:rPr lang="sv-SE" sz="1200" b="0" i="0" kern="1200" dirty="0">
                <a:solidFill>
                  <a:schemeClr val="tx1"/>
                </a:solidFill>
                <a:effectLst/>
                <a:latin typeface="+mn-lt"/>
                <a:ea typeface="+mn-ea"/>
                <a:cs typeface="+mn-cs"/>
              </a:rPr>
              <a:t>   Rätt till omplacering enligt 18 och 19 §§ gäller endast om det skäligen kan krävas att arbetsgivaren bereder kvinnan annat arbete i sin verksamhet.</a:t>
            </a:r>
          </a:p>
          <a:p>
            <a:r>
              <a:rPr lang="sv-SE" sz="1200" b="0" i="0" kern="1200" dirty="0">
                <a:solidFill>
                  <a:schemeClr val="tx1"/>
                </a:solidFill>
                <a:effectLst/>
                <a:latin typeface="+mn-lt"/>
                <a:ea typeface="+mn-ea"/>
                <a:cs typeface="+mn-cs"/>
              </a:rPr>
              <a:t>Är omplacering inte möjlig, har kvinnan enligt vad som föreskrivs i 18 och 19 §§ rätt till ledighet så länge det krävs för att skydda hennes hälsa och säkerhet, dock utan bibehållna anställningsförmåner under den tid som ledigheten avser.</a:t>
            </a:r>
          </a:p>
          <a:p>
            <a:r>
              <a:rPr lang="sv-SE" sz="1200" b="0" i="0" kern="1200" dirty="0">
                <a:solidFill>
                  <a:schemeClr val="tx1"/>
                </a:solidFill>
                <a:effectLst/>
                <a:latin typeface="+mn-lt"/>
                <a:ea typeface="+mn-ea"/>
                <a:cs typeface="+mn-cs"/>
              </a:rPr>
              <a:t>Om det uppkommer möjlighet till en omplacering som bedöms kunna avse minst en månad, skall arbetsgivaren erbjuda kvinnan arbetet.</a:t>
            </a:r>
          </a:p>
          <a:p>
            <a:r>
              <a:rPr lang="sv-SE" sz="1200" b="1" i="0" u="none" strike="noStrike" kern="1200" dirty="0">
                <a:solidFill>
                  <a:schemeClr val="tx1"/>
                </a:solidFill>
                <a:effectLst/>
                <a:latin typeface="+mn-lt"/>
                <a:ea typeface="+mn-ea"/>
                <a:cs typeface="+mn-cs"/>
              </a:rPr>
              <a:t>21 §</a:t>
            </a:r>
            <a:r>
              <a:rPr lang="sv-SE" sz="1200" b="0" i="0" kern="1200" dirty="0">
                <a:solidFill>
                  <a:schemeClr val="tx1"/>
                </a:solidFill>
                <a:effectLst/>
                <a:latin typeface="+mn-lt"/>
                <a:ea typeface="+mn-ea"/>
                <a:cs typeface="+mn-cs"/>
              </a:rPr>
              <a:t>   Den som vill utnyttja sin rätt till omplacering enligt 18 eller 19 § skall anmäla detta till arbetsgivaren. Beror omplaceringsbehovet på att kvinnan på grund av sitt havandeskap inte kan utföra fysiskt påfrestande arbetsuppgifter, skall anmälan göras minst en månad i förväg. I övriga fall skall anmälan göras så snart det kan ske. Sedan anmälan har gjorts skall arbetsgivaren snarast möjligt lämna besked om möjligheten till omplacering. Kan omplacering inte ske, skall arbetsgivaren fortlöpande pröva möjligheten till omplacering.</a:t>
            </a:r>
          </a:p>
          <a:p>
            <a:endParaRPr lang="en-GB"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16</a:t>
            </a:fld>
            <a:endParaRPr lang="sv-SE"/>
          </a:p>
        </p:txBody>
      </p:sp>
    </p:spTree>
    <p:extLst>
      <p:ext uri="{BB962C8B-B14F-4D97-AF65-F5344CB8AC3E}">
        <p14:creationId xmlns:p14="http://schemas.microsoft.com/office/powerpoint/2010/main" val="65057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Då</a:t>
            </a:r>
            <a:r>
              <a:rPr lang="sv-SE" baseline="0" dirty="0"/>
              <a:t> ska vi titta på den andra delen av frågan, nämligen rätten till ersättning. Ledighet vid graviditet och föräldraskap ger i många fall rätt till ersättning från antingen försäkringskassan eller arbetsgivaren, vilket regleras i socialförsäkringsbalken respektive kollektivavtalet. </a:t>
            </a:r>
            <a:endParaRPr lang="sv-SE"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17</a:t>
            </a:fld>
            <a:endParaRPr lang="sv-SE"/>
          </a:p>
        </p:txBody>
      </p:sp>
    </p:spTree>
    <p:extLst>
      <p:ext uri="{BB962C8B-B14F-4D97-AF65-F5344CB8AC3E}">
        <p14:creationId xmlns:p14="http://schemas.microsoft.com/office/powerpoint/2010/main" val="92594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Om arbetet är så fysiskt krävande att man som höggravid inte kan utföra det kan</a:t>
            </a:r>
            <a:r>
              <a:rPr lang="sv-SE" b="1" baseline="0" dirty="0"/>
              <a:t> man från 60e till 11e dagen före beräknad </a:t>
            </a:r>
            <a:r>
              <a:rPr lang="sv-SE" b="1" baseline="0" dirty="0" err="1"/>
              <a:t>partus</a:t>
            </a:r>
            <a:r>
              <a:rPr lang="sv-SE" b="1" baseline="0" dirty="0"/>
              <a:t> få graviditetspenning. Om skälet är risker i arbetsmiljön och omplacering inte är möjlig kan man få det under hela graviditeten. </a:t>
            </a:r>
            <a:endParaRPr lang="sv-SE" b="1"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18</a:t>
            </a:fld>
            <a:endParaRPr lang="sv-SE"/>
          </a:p>
        </p:txBody>
      </p:sp>
    </p:spTree>
    <p:extLst>
      <p:ext uri="{BB962C8B-B14F-4D97-AF65-F5344CB8AC3E}">
        <p14:creationId xmlns:p14="http://schemas.microsoft.com/office/powerpoint/2010/main" val="97021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Det går också att ta ut föräldrapenning innan barnet är fött,</a:t>
            </a:r>
            <a:r>
              <a:rPr lang="sv-SE" b="0" baseline="0" dirty="0"/>
              <a:t> från och med 60 dagar före </a:t>
            </a:r>
            <a:r>
              <a:rPr lang="sv-SE" b="0" baseline="0" dirty="0" err="1"/>
              <a:t>partus</a:t>
            </a:r>
            <a:r>
              <a:rPr lang="sv-SE" b="0" baseline="0" dirty="0"/>
              <a:t>. Men då måste man anmäla det i förväg och så tas ju dagar från ”potten”</a:t>
            </a:r>
            <a:endParaRPr lang="sv-SE" b="0"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19</a:t>
            </a:fld>
            <a:endParaRPr lang="sv-SE"/>
          </a:p>
        </p:txBody>
      </p:sp>
    </p:spTree>
    <p:extLst>
      <p:ext uri="{BB962C8B-B14F-4D97-AF65-F5344CB8AC3E}">
        <p14:creationId xmlns:p14="http://schemas.microsoft.com/office/powerpoint/2010/main" val="1226217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Då</a:t>
            </a:r>
            <a:r>
              <a:rPr lang="sv-SE" baseline="0" dirty="0"/>
              <a:t> ska vi titta på den andra delen av frågan, nämligen rätten till ersättning. Ledighet vid graviditet och föräldraskap ger i många fall rätt till ersättning från antingen försäkringskassan eller arbetsgivaren, vilket regleras i socialförsäkringsbalken respektive kollektivavtalet. </a:t>
            </a:r>
            <a:endParaRPr lang="sv-SE"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20</a:t>
            </a:fld>
            <a:endParaRPr lang="sv-SE"/>
          </a:p>
        </p:txBody>
      </p:sp>
    </p:spTree>
    <p:extLst>
      <p:ext uri="{BB962C8B-B14F-4D97-AF65-F5344CB8AC3E}">
        <p14:creationId xmlns:p14="http://schemas.microsoft.com/office/powerpoint/2010/main" val="286919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…i vars</a:t>
            </a:r>
            <a:r>
              <a:rPr lang="sv-SE" sz="1200" b="1" i="0" u="none" strike="noStrike" kern="1200" baseline="0" dirty="0">
                <a:solidFill>
                  <a:schemeClr val="tx1"/>
                </a:solidFill>
                <a:effectLst/>
                <a:latin typeface="+mn-lt"/>
                <a:ea typeface="+mn-ea"/>
                <a:cs typeface="+mn-cs"/>
              </a:rPr>
              <a:t> första paragraf det står: </a:t>
            </a:r>
          </a:p>
          <a:p>
            <a:r>
              <a:rPr lang="sv-SE" sz="1200" b="1" i="0" u="none" strike="noStrike" kern="1200" dirty="0">
                <a:solidFill>
                  <a:schemeClr val="tx1"/>
                </a:solidFill>
                <a:effectLst/>
                <a:latin typeface="+mn-lt"/>
                <a:ea typeface="+mn-ea"/>
                <a:cs typeface="+mn-cs"/>
              </a:rPr>
              <a:t>1 §</a:t>
            </a:r>
            <a:r>
              <a:rPr lang="sv-SE" sz="1200" b="0" i="0" kern="1200" dirty="0">
                <a:solidFill>
                  <a:schemeClr val="tx1"/>
                </a:solidFill>
                <a:effectLst/>
                <a:latin typeface="+mn-lt"/>
                <a:ea typeface="+mn-ea"/>
                <a:cs typeface="+mn-cs"/>
              </a:rPr>
              <a:t>   En arbetstagare har som förälder rätt till ledighet från sin anställning enligt denna lag. I vissa fall har även en annan arbetstagare rätt till ledighet.</a:t>
            </a:r>
          </a:p>
          <a:p>
            <a:r>
              <a:rPr lang="sv-SE" sz="1200" b="0" i="0" kern="1200" dirty="0">
                <a:solidFill>
                  <a:schemeClr val="tx1"/>
                </a:solidFill>
                <a:effectLst/>
                <a:latin typeface="+mn-lt"/>
                <a:ea typeface="+mn-ea"/>
                <a:cs typeface="+mn-cs"/>
              </a:rPr>
              <a:t>Med förälder likställs följande personer: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1. förälders make som stadigvarande sammanbor med föräldern,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2. förälders sambo,</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3. särskilt förordnad vårdnadshavare som har vård om barnet</a:t>
            </a:r>
            <a:r>
              <a:rPr lang="sv-SE" sz="1200" b="0" i="0" kern="1200" baseline="0" dirty="0">
                <a:solidFill>
                  <a:schemeClr val="tx1"/>
                </a:solidFill>
                <a:effectLst/>
                <a:latin typeface="+mn-lt"/>
                <a:ea typeface="+mn-ea"/>
                <a:cs typeface="+mn-cs"/>
              </a:rPr>
              <a:t> (exempelvis ensamkommande barn utan föräldrar i landet)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4. den som efter socialnämndens medgivande har tagit emot ett barn för stadigvarande vård och fostran i syfte att adoptera barnet (blivande adoptivförälder), och</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5. den som har tagit emot ett barn för stadigvarande vård och fostran i ett enskilt hem som inte tillhör någon av barnets föräldrar eller någon annan som har vårdnaden om barnet (familjehemsförälder).</a:t>
            </a:r>
          </a:p>
          <a:p>
            <a:r>
              <a:rPr lang="sv-SE" sz="1200" b="0" i="0" kern="1200" dirty="0">
                <a:solidFill>
                  <a:schemeClr val="tx1"/>
                </a:solidFill>
                <a:effectLst/>
                <a:latin typeface="+mn-lt"/>
                <a:ea typeface="+mn-ea"/>
                <a:cs typeface="+mn-cs"/>
              </a:rPr>
              <a:t>Bestämmelser om förbud mot missgynnande behandling av arbetssökande och arbetstagare finns i 16 §.</a:t>
            </a:r>
            <a:br>
              <a:rPr lang="sv-SE" sz="1200" b="0" i="0" kern="1200" dirty="0">
                <a:solidFill>
                  <a:schemeClr val="tx1"/>
                </a:solidFill>
                <a:effectLst/>
                <a:latin typeface="+mn-lt"/>
                <a:ea typeface="+mn-ea"/>
                <a:cs typeface="+mn-cs"/>
              </a:rPr>
            </a:br>
            <a:r>
              <a:rPr lang="sv-SE" sz="1200" b="0" i="1" kern="1200" dirty="0">
                <a:solidFill>
                  <a:schemeClr val="tx1"/>
                </a:solidFill>
                <a:effectLst/>
                <a:latin typeface="+mn-lt"/>
                <a:ea typeface="+mn-ea"/>
                <a:cs typeface="+mn-cs"/>
              </a:rPr>
              <a:t>Lag (2018:1953)</a:t>
            </a:r>
            <a:r>
              <a:rPr lang="sv-SE" sz="1200" b="0" i="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3</a:t>
            </a:fld>
            <a:endParaRPr lang="sv-SE"/>
          </a:p>
        </p:txBody>
      </p:sp>
    </p:spTree>
    <p:extLst>
      <p:ext uri="{BB962C8B-B14F-4D97-AF65-F5344CB8AC3E}">
        <p14:creationId xmlns:p14="http://schemas.microsoft.com/office/powerpoint/2010/main" val="173941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Allt</a:t>
            </a:r>
            <a:r>
              <a:rPr lang="sv-SE" b="1" baseline="0" dirty="0"/>
              <a:t> som allt har man (undantaget flerbörd) rätt till 480 dagar per barn. 390 av dessa är baserade på så kallad SGI, vilket vi kommer att återkomma till.</a:t>
            </a:r>
          </a:p>
          <a:p>
            <a:r>
              <a:rPr lang="sv-SE" b="1" baseline="0" dirty="0"/>
              <a:t>Övriga är så kallade </a:t>
            </a:r>
            <a:r>
              <a:rPr lang="sv-SE" b="1" baseline="0" dirty="0" err="1"/>
              <a:t>lägstadagar</a:t>
            </a:r>
            <a:r>
              <a:rPr lang="sv-SE" b="1" baseline="0" dirty="0"/>
              <a:t> där ersättningen är lägre (180kr.) </a:t>
            </a:r>
          </a:p>
          <a:p>
            <a:r>
              <a:rPr lang="sv-SE" b="1" baseline="0" dirty="0"/>
              <a:t>90 dagar är reserverade för respektive förälder. &lt;BYT&gt;</a:t>
            </a:r>
            <a:endParaRPr lang="sv-SE" b="1"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21</a:t>
            </a:fld>
            <a:endParaRPr lang="sv-SE"/>
          </a:p>
        </p:txBody>
      </p:sp>
    </p:spTree>
    <p:extLst>
      <p:ext uri="{BB962C8B-B14F-4D97-AF65-F5344CB8AC3E}">
        <p14:creationId xmlns:p14="http://schemas.microsoft.com/office/powerpoint/2010/main" val="245855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…..men om man är ensam vårdnadshavare har man rätt till alla 480 dagar. </a:t>
            </a:r>
          </a:p>
          <a:p>
            <a:r>
              <a:rPr lang="sv-SE" b="1" dirty="0"/>
              <a:t>Max 30 dagar är så kallade ”dubbeldagar”.</a:t>
            </a:r>
            <a:r>
              <a:rPr lang="sv-SE" b="1" baseline="0" dirty="0"/>
              <a:t> Dessa kan bara tas ut under barnets första levnadsår, och ingår inte i de reserverade dagarna.</a:t>
            </a:r>
            <a:endParaRPr lang="sv-SE" b="1"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22</a:t>
            </a:fld>
            <a:endParaRPr lang="sv-SE"/>
          </a:p>
        </p:txBody>
      </p:sp>
    </p:spTree>
    <p:extLst>
      <p:ext uri="{BB962C8B-B14F-4D97-AF65-F5344CB8AC3E}">
        <p14:creationId xmlns:p14="http://schemas.microsoft.com/office/powerpoint/2010/main" val="3240851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Så</a:t>
            </a:r>
            <a:r>
              <a:rPr lang="en-GB" baseline="0" dirty="0"/>
              <a:t> </a:t>
            </a:r>
            <a:r>
              <a:rPr lang="en-GB" baseline="0" dirty="0" err="1"/>
              <a:t>hur</a:t>
            </a:r>
            <a:r>
              <a:rPr lang="en-GB" baseline="0" dirty="0"/>
              <a:t> </a:t>
            </a:r>
            <a:r>
              <a:rPr lang="en-GB" baseline="0" dirty="0" err="1"/>
              <a:t>beräknar</a:t>
            </a:r>
            <a:r>
              <a:rPr lang="en-GB" baseline="0" dirty="0"/>
              <a:t> man </a:t>
            </a:r>
            <a:r>
              <a:rPr lang="en-GB" baseline="0" dirty="0" err="1"/>
              <a:t>ersättning</a:t>
            </a:r>
            <a:r>
              <a:rPr lang="en-GB" baseline="0" dirty="0"/>
              <a:t> </a:t>
            </a:r>
            <a:r>
              <a:rPr lang="en-GB" baseline="0" dirty="0" err="1"/>
              <a:t>utifrån</a:t>
            </a:r>
            <a:r>
              <a:rPr lang="en-GB" baseline="0" dirty="0"/>
              <a:t> SGI? </a:t>
            </a:r>
            <a:r>
              <a:rPr lang="en-GB" baseline="0" dirty="0" err="1"/>
              <a:t>Det</a:t>
            </a:r>
            <a:r>
              <a:rPr lang="en-GB" baseline="0" dirty="0"/>
              <a:t> </a:t>
            </a:r>
            <a:r>
              <a:rPr lang="en-GB" baseline="0" dirty="0" err="1"/>
              <a:t>är</a:t>
            </a:r>
            <a:r>
              <a:rPr lang="en-GB" baseline="0" dirty="0"/>
              <a:t> </a:t>
            </a:r>
            <a:r>
              <a:rPr lang="en-GB" baseline="0" dirty="0" err="1"/>
              <a:t>lite</a:t>
            </a:r>
            <a:r>
              <a:rPr lang="en-GB" baseline="0" dirty="0"/>
              <a:t> </a:t>
            </a:r>
            <a:r>
              <a:rPr lang="en-GB" baseline="0" dirty="0" err="1"/>
              <a:t>krångligt</a:t>
            </a:r>
            <a:r>
              <a:rPr lang="en-GB" baseline="0" dirty="0"/>
              <a:t>, men SGI </a:t>
            </a:r>
            <a:r>
              <a:rPr lang="en-GB" baseline="0" dirty="0" err="1"/>
              <a:t>är</a:t>
            </a:r>
            <a:r>
              <a:rPr lang="en-GB" baseline="0" dirty="0"/>
              <a:t> den </a:t>
            </a:r>
            <a:r>
              <a:rPr lang="en-GB" baseline="0" dirty="0" err="1"/>
              <a:t>förväntade</a:t>
            </a:r>
            <a:r>
              <a:rPr lang="en-GB" baseline="0" dirty="0"/>
              <a:t> </a:t>
            </a:r>
            <a:r>
              <a:rPr lang="en-GB" baseline="0" dirty="0" err="1"/>
              <a:t>årslönen</a:t>
            </a:r>
            <a:r>
              <a:rPr lang="en-GB" baseline="0" dirty="0"/>
              <a:t> (</a:t>
            </a:r>
            <a:r>
              <a:rPr lang="en-GB" baseline="0" dirty="0" err="1"/>
              <a:t>dvs</a:t>
            </a:r>
            <a:r>
              <a:rPr lang="en-GB" baseline="0" dirty="0"/>
              <a:t> </a:t>
            </a:r>
            <a:r>
              <a:rPr lang="en-GB" baseline="0" dirty="0" err="1"/>
              <a:t>det</a:t>
            </a:r>
            <a:r>
              <a:rPr lang="en-GB" baseline="0" dirty="0"/>
              <a:t> man </a:t>
            </a:r>
            <a:r>
              <a:rPr lang="en-GB" baseline="0" dirty="0" err="1"/>
              <a:t>skulle</a:t>
            </a:r>
            <a:r>
              <a:rPr lang="en-GB" baseline="0" dirty="0"/>
              <a:t> </a:t>
            </a:r>
            <a:r>
              <a:rPr lang="en-GB" baseline="0" dirty="0" err="1"/>
              <a:t>tjänat</a:t>
            </a:r>
            <a:r>
              <a:rPr lang="en-GB" baseline="0" dirty="0"/>
              <a:t> om man </a:t>
            </a:r>
            <a:r>
              <a:rPr lang="en-GB" baseline="0" dirty="0" err="1"/>
              <a:t>inte</a:t>
            </a:r>
            <a:r>
              <a:rPr lang="en-GB" baseline="0" dirty="0"/>
              <a:t> </a:t>
            </a:r>
            <a:r>
              <a:rPr lang="en-GB" baseline="0" dirty="0" err="1"/>
              <a:t>varit</a:t>
            </a:r>
            <a:r>
              <a:rPr lang="en-GB" baseline="0" dirty="0"/>
              <a:t> </a:t>
            </a:r>
            <a:r>
              <a:rPr lang="en-GB" baseline="0" dirty="0" err="1"/>
              <a:t>föräldraledig</a:t>
            </a:r>
            <a:r>
              <a:rPr lang="en-GB" baseline="0" dirty="0"/>
              <a:t>) x 0,97. </a:t>
            </a:r>
            <a:r>
              <a:rPr lang="en-GB" baseline="0" dirty="0" err="1"/>
              <a:t>Ersättningen</a:t>
            </a:r>
            <a:r>
              <a:rPr lang="en-GB" baseline="0" dirty="0"/>
              <a:t> </a:t>
            </a:r>
            <a:r>
              <a:rPr lang="en-GB" baseline="0" dirty="0" err="1"/>
              <a:t>från</a:t>
            </a:r>
            <a:r>
              <a:rPr lang="en-GB" baseline="0" dirty="0"/>
              <a:t> </a:t>
            </a:r>
            <a:r>
              <a:rPr lang="en-GB" baseline="0" dirty="0" err="1"/>
              <a:t>försäkringskassan</a:t>
            </a:r>
            <a:r>
              <a:rPr lang="en-GB" baseline="0" dirty="0"/>
              <a:t> </a:t>
            </a:r>
            <a:r>
              <a:rPr lang="en-GB" baseline="0" dirty="0" err="1"/>
              <a:t>är</a:t>
            </a:r>
            <a:r>
              <a:rPr lang="en-GB" baseline="0" dirty="0"/>
              <a:t> SGI x 0,8 </a:t>
            </a:r>
            <a:r>
              <a:rPr lang="en-GB" i="1" baseline="0" dirty="0" err="1"/>
              <a:t>upp</a:t>
            </a:r>
            <a:r>
              <a:rPr lang="en-GB" i="1" baseline="0" dirty="0"/>
              <a:t> till 10 </a:t>
            </a:r>
            <a:r>
              <a:rPr lang="en-GB" i="1" baseline="0" dirty="0" err="1"/>
              <a:t>prisbasbelopp</a:t>
            </a:r>
            <a:r>
              <a:rPr lang="en-GB" i="1" baseline="0" dirty="0"/>
              <a:t>. </a:t>
            </a:r>
            <a:r>
              <a:rPr lang="en-GB" i="0" baseline="0" dirty="0"/>
              <a:t>Med </a:t>
            </a:r>
            <a:r>
              <a:rPr lang="en-GB" i="0" baseline="0" dirty="0" err="1"/>
              <a:t>våra</a:t>
            </a:r>
            <a:r>
              <a:rPr lang="en-GB" i="0" baseline="0" dirty="0"/>
              <a:t> </a:t>
            </a:r>
            <a:r>
              <a:rPr lang="en-GB" i="0" baseline="0" dirty="0" err="1"/>
              <a:t>tämligen</a:t>
            </a:r>
            <a:r>
              <a:rPr lang="en-GB" i="0" baseline="0" dirty="0"/>
              <a:t> </a:t>
            </a:r>
            <a:r>
              <a:rPr lang="en-GB" i="0" baseline="0" dirty="0" err="1"/>
              <a:t>konstanta</a:t>
            </a:r>
            <a:r>
              <a:rPr lang="en-GB" i="0" baseline="0" dirty="0"/>
              <a:t> </a:t>
            </a:r>
            <a:r>
              <a:rPr lang="en-GB" i="0" baseline="0" dirty="0" err="1"/>
              <a:t>lönenivåer</a:t>
            </a:r>
            <a:r>
              <a:rPr lang="en-GB" i="0" baseline="0" dirty="0"/>
              <a:t> </a:t>
            </a:r>
            <a:r>
              <a:rPr lang="en-GB" i="0" baseline="0" dirty="0" err="1"/>
              <a:t>innebär</a:t>
            </a:r>
            <a:r>
              <a:rPr lang="en-GB" i="0" baseline="0" dirty="0"/>
              <a:t> </a:t>
            </a:r>
            <a:r>
              <a:rPr lang="en-GB" i="0" baseline="0" dirty="0" err="1"/>
              <a:t>detta</a:t>
            </a:r>
            <a:r>
              <a:rPr lang="en-GB" i="0" baseline="0" dirty="0"/>
              <a:t> </a:t>
            </a:r>
            <a:r>
              <a:rPr lang="en-GB" i="0" baseline="0" dirty="0" err="1"/>
              <a:t>att</a:t>
            </a:r>
            <a:r>
              <a:rPr lang="en-GB" i="0" baseline="0" dirty="0"/>
              <a:t> </a:t>
            </a:r>
            <a:r>
              <a:rPr lang="en-GB" i="0" baseline="0" dirty="0" err="1"/>
              <a:t>en</a:t>
            </a:r>
            <a:r>
              <a:rPr lang="en-GB" i="0" baseline="0" dirty="0"/>
              <a:t> ST-</a:t>
            </a:r>
            <a:r>
              <a:rPr lang="en-GB" i="0" baseline="0" dirty="0" err="1"/>
              <a:t>läkare</a:t>
            </a:r>
            <a:r>
              <a:rPr lang="en-GB" i="0" baseline="0" dirty="0"/>
              <a:t> </a:t>
            </a:r>
            <a:r>
              <a:rPr lang="en-GB" i="0" baseline="0" dirty="0" err="1"/>
              <a:t>förvisso</a:t>
            </a:r>
            <a:r>
              <a:rPr lang="en-GB" i="0" baseline="0" dirty="0"/>
              <a:t> </a:t>
            </a:r>
            <a:r>
              <a:rPr lang="en-GB" i="0" baseline="0" dirty="0" err="1"/>
              <a:t>kan</a:t>
            </a:r>
            <a:r>
              <a:rPr lang="en-GB" i="0" baseline="0" dirty="0"/>
              <a:t> </a:t>
            </a:r>
            <a:r>
              <a:rPr lang="en-GB" i="0" baseline="0" dirty="0" err="1"/>
              <a:t>räkna</a:t>
            </a:r>
            <a:r>
              <a:rPr lang="en-GB" i="0" baseline="0" dirty="0"/>
              <a:t> med </a:t>
            </a:r>
            <a:r>
              <a:rPr lang="en-GB" i="0" baseline="0" dirty="0" err="1"/>
              <a:t>högre</a:t>
            </a:r>
            <a:r>
              <a:rPr lang="en-GB" i="0" baseline="0" dirty="0"/>
              <a:t> </a:t>
            </a:r>
            <a:r>
              <a:rPr lang="en-GB" i="0" baseline="0" dirty="0" err="1"/>
              <a:t>ersättning</a:t>
            </a:r>
            <a:r>
              <a:rPr lang="en-GB" i="0" baseline="0" dirty="0"/>
              <a:t> </a:t>
            </a:r>
            <a:r>
              <a:rPr lang="en-GB" i="0" baseline="0" dirty="0" err="1"/>
              <a:t>än</a:t>
            </a:r>
            <a:r>
              <a:rPr lang="en-GB" i="0" baseline="0" dirty="0"/>
              <a:t> </a:t>
            </a:r>
            <a:r>
              <a:rPr lang="en-GB" i="0" baseline="0" dirty="0" err="1"/>
              <a:t>en</a:t>
            </a:r>
            <a:r>
              <a:rPr lang="en-GB" i="0" baseline="0" dirty="0"/>
              <a:t> AT-</a:t>
            </a:r>
            <a:r>
              <a:rPr lang="en-GB" i="0" baseline="0" dirty="0" err="1"/>
              <a:t>läkare</a:t>
            </a:r>
            <a:r>
              <a:rPr lang="en-GB" i="0" baseline="0" dirty="0"/>
              <a:t>, men sedan </a:t>
            </a:r>
            <a:r>
              <a:rPr lang="en-GB" i="0" baseline="0" dirty="0" err="1"/>
              <a:t>blir</a:t>
            </a:r>
            <a:r>
              <a:rPr lang="en-GB" i="0" baseline="0" dirty="0"/>
              <a:t> </a:t>
            </a:r>
            <a:r>
              <a:rPr lang="en-GB" i="0" baseline="0" dirty="0" err="1"/>
              <a:t>det</a:t>
            </a:r>
            <a:r>
              <a:rPr lang="en-GB" i="0" baseline="0" dirty="0"/>
              <a:t> I </a:t>
            </a:r>
            <a:r>
              <a:rPr lang="en-GB" i="0" baseline="0" dirty="0" err="1"/>
              <a:t>princip</a:t>
            </a:r>
            <a:r>
              <a:rPr lang="en-GB" i="0" baseline="0" dirty="0"/>
              <a:t> </a:t>
            </a:r>
            <a:r>
              <a:rPr lang="en-GB" i="0" baseline="0" dirty="0" err="1"/>
              <a:t>ingen</a:t>
            </a:r>
            <a:r>
              <a:rPr lang="en-GB" i="0" baseline="0" dirty="0"/>
              <a:t> </a:t>
            </a:r>
            <a:r>
              <a:rPr lang="en-GB" i="0" baseline="0" dirty="0" err="1"/>
              <a:t>skillnad</a:t>
            </a:r>
            <a:r>
              <a:rPr lang="en-GB" i="0" baseline="0" dirty="0"/>
              <a:t> </a:t>
            </a:r>
            <a:r>
              <a:rPr lang="en-GB" i="0" baseline="0" dirty="0" err="1"/>
              <a:t>när</a:t>
            </a:r>
            <a:r>
              <a:rPr lang="en-GB" i="0" baseline="0" dirty="0"/>
              <a:t> </a:t>
            </a:r>
            <a:r>
              <a:rPr lang="en-GB" i="0" baseline="0" dirty="0" err="1"/>
              <a:t>det</a:t>
            </a:r>
            <a:r>
              <a:rPr lang="en-GB" i="0" baseline="0" dirty="0"/>
              <a:t> </a:t>
            </a:r>
            <a:r>
              <a:rPr lang="en-GB" i="0" baseline="0" dirty="0" err="1"/>
              <a:t>kommer</a:t>
            </a:r>
            <a:r>
              <a:rPr lang="en-GB" i="0" baseline="0" dirty="0"/>
              <a:t> till </a:t>
            </a:r>
            <a:r>
              <a:rPr lang="en-GB" i="0" baseline="0" dirty="0" err="1"/>
              <a:t>föräldrapenning</a:t>
            </a:r>
            <a:r>
              <a:rPr lang="en-GB" i="0" baseline="0" dirty="0"/>
              <a:t>. </a:t>
            </a:r>
            <a:r>
              <a:rPr lang="en-GB" i="0" baseline="0" dirty="0" err="1"/>
              <a:t>Däremot</a:t>
            </a:r>
            <a:r>
              <a:rPr lang="en-GB" i="0" baseline="0" dirty="0"/>
              <a:t> </a:t>
            </a:r>
            <a:r>
              <a:rPr lang="en-GB" i="0" baseline="0" dirty="0" err="1"/>
              <a:t>finns</a:t>
            </a:r>
            <a:r>
              <a:rPr lang="en-GB" i="0" baseline="0" dirty="0"/>
              <a:t> </a:t>
            </a:r>
            <a:r>
              <a:rPr lang="en-GB" i="0" baseline="0" dirty="0" err="1"/>
              <a:t>andra</a:t>
            </a:r>
            <a:r>
              <a:rPr lang="en-GB" i="0" baseline="0" dirty="0"/>
              <a:t> </a:t>
            </a:r>
            <a:r>
              <a:rPr lang="en-GB" i="0" baseline="0" dirty="0" err="1"/>
              <a:t>typer</a:t>
            </a:r>
            <a:r>
              <a:rPr lang="en-GB" i="0" baseline="0" dirty="0"/>
              <a:t> </a:t>
            </a:r>
            <a:r>
              <a:rPr lang="en-GB" i="0" baseline="0" dirty="0" err="1"/>
              <a:t>av</a:t>
            </a:r>
            <a:r>
              <a:rPr lang="en-GB" i="0" baseline="0" dirty="0"/>
              <a:t> </a:t>
            </a:r>
            <a:r>
              <a:rPr lang="en-GB" i="0" baseline="0" dirty="0" err="1"/>
              <a:t>ersättningar</a:t>
            </a:r>
            <a:r>
              <a:rPr lang="en-GB" i="0" baseline="0" dirty="0"/>
              <a:t> </a:t>
            </a:r>
            <a:r>
              <a:rPr lang="en-GB" i="0" baseline="0" dirty="0" err="1"/>
              <a:t>vilket</a:t>
            </a:r>
            <a:r>
              <a:rPr lang="en-GB" i="0" baseline="0" dirty="0"/>
              <a:t> vi </a:t>
            </a:r>
            <a:r>
              <a:rPr lang="en-GB" i="0" baseline="0" dirty="0" err="1"/>
              <a:t>kommer</a:t>
            </a:r>
            <a:r>
              <a:rPr lang="en-GB" i="0" baseline="0" dirty="0"/>
              <a:t> </a:t>
            </a:r>
            <a:r>
              <a:rPr lang="en-GB" i="0" baseline="0" dirty="0" err="1"/>
              <a:t>att</a:t>
            </a:r>
            <a:r>
              <a:rPr lang="en-GB" i="0" baseline="0" dirty="0"/>
              <a:t> </a:t>
            </a:r>
            <a:r>
              <a:rPr lang="en-GB" i="0" baseline="0" dirty="0" err="1"/>
              <a:t>komma</a:t>
            </a:r>
            <a:r>
              <a:rPr lang="en-GB" i="0" baseline="0" dirty="0"/>
              <a:t> </a:t>
            </a:r>
            <a:r>
              <a:rPr lang="en-GB" i="0" baseline="0" dirty="0" err="1"/>
              <a:t>tillbaks</a:t>
            </a:r>
            <a:r>
              <a:rPr lang="en-GB" i="0" baseline="0" dirty="0"/>
              <a:t> till</a:t>
            </a:r>
          </a:p>
          <a:p>
            <a:endParaRPr lang="en-GB" i="0"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23</a:t>
            </a:fld>
            <a:endParaRPr lang="sv-SE"/>
          </a:p>
        </p:txBody>
      </p:sp>
    </p:spTree>
    <p:extLst>
      <p:ext uri="{BB962C8B-B14F-4D97-AF65-F5344CB8AC3E}">
        <p14:creationId xmlns:p14="http://schemas.microsoft.com/office/powerpoint/2010/main" val="372725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att barnet fyllt 1 år är det däremot viktigt att ”Göra något” 5 dagar i veckan – det vill säga fylla upp med föräldradagar</a:t>
            </a:r>
            <a:r>
              <a:rPr lang="sv-SE" baseline="0" dirty="0"/>
              <a:t> vid ledighet. Annars sjunker SGI.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Dock påverkar inte SIG deltidsarbete barnets första två levnadsår.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Om man ändå är över taket i SGI behöver man enligt FK inte plocka dagar. Ring och stäm av vad som gäller för dig!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24</a:t>
            </a:fld>
            <a:endParaRPr lang="sv-SE"/>
          </a:p>
        </p:txBody>
      </p:sp>
    </p:spTree>
    <p:extLst>
      <p:ext uri="{BB962C8B-B14F-4D97-AF65-F5344CB8AC3E}">
        <p14:creationId xmlns:p14="http://schemas.microsoft.com/office/powerpoint/2010/main" val="229085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Då</a:t>
            </a:r>
            <a:r>
              <a:rPr lang="sv-SE" baseline="0" dirty="0"/>
              <a:t> ska vi titta på den andra delen av frågan, nämligen rätten till ersättning. Ledighet vid graviditet och föräldraskap ger i många fall rätt till ersättning från antingen försäkringskassan eller arbetsgivaren, vilket regleras i socialförsäkringsbalken respektive kollektivavtalet. </a:t>
            </a:r>
            <a:endParaRPr lang="sv-SE"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25</a:t>
            </a:fld>
            <a:endParaRPr lang="sv-SE"/>
          </a:p>
        </p:txBody>
      </p:sp>
    </p:spTree>
    <p:extLst>
      <p:ext uri="{BB962C8B-B14F-4D97-AF65-F5344CB8AC3E}">
        <p14:creationId xmlns:p14="http://schemas.microsoft.com/office/powerpoint/2010/main" val="2981114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Föräldralön är en värdefull förmån</a:t>
            </a:r>
            <a:r>
              <a:rPr lang="sv-SE" baseline="0" dirty="0"/>
              <a:t> för höginkomsttagare såsom läkare</a:t>
            </a:r>
            <a:r>
              <a:rPr lang="sv-SE" dirty="0"/>
              <a:t> – i synnerhet äldre föräldrar som</a:t>
            </a:r>
            <a:r>
              <a:rPr lang="sv-SE" baseline="0" dirty="0"/>
              <a:t> kommit upp i höga lönenivåer och annars fått stora inkomstbortfall vid föräldraledighet</a:t>
            </a:r>
            <a:r>
              <a:rPr lang="sv-SE" dirty="0"/>
              <a:t>. </a:t>
            </a:r>
          </a:p>
          <a:p>
            <a:r>
              <a:rPr lang="en-GB" dirty="0"/>
              <a:t>Om </a:t>
            </a:r>
            <a:r>
              <a:rPr lang="en-GB" dirty="0" err="1"/>
              <a:t>båda</a:t>
            </a:r>
            <a:r>
              <a:rPr lang="en-GB" dirty="0"/>
              <a:t> </a:t>
            </a:r>
            <a:r>
              <a:rPr lang="en-GB" dirty="0" err="1"/>
              <a:t>föräldrarna</a:t>
            </a:r>
            <a:r>
              <a:rPr lang="en-GB" dirty="0"/>
              <a:t> </a:t>
            </a:r>
            <a:r>
              <a:rPr lang="en-GB" dirty="0" err="1"/>
              <a:t>är</a:t>
            </a:r>
            <a:r>
              <a:rPr lang="en-GB" dirty="0"/>
              <a:t> </a:t>
            </a:r>
            <a:r>
              <a:rPr lang="en-GB" dirty="0" err="1"/>
              <a:t>anställda</a:t>
            </a:r>
            <a:r>
              <a:rPr lang="en-GB" dirty="0"/>
              <a:t> </a:t>
            </a:r>
            <a:r>
              <a:rPr lang="en-GB" dirty="0" err="1"/>
              <a:t>av</a:t>
            </a:r>
            <a:r>
              <a:rPr lang="en-GB" dirty="0"/>
              <a:t> </a:t>
            </a:r>
            <a:r>
              <a:rPr lang="en-GB" dirty="0" err="1"/>
              <a:t>samma</a:t>
            </a:r>
            <a:r>
              <a:rPr lang="en-GB" dirty="0"/>
              <a:t> </a:t>
            </a:r>
            <a:r>
              <a:rPr lang="en-GB" dirty="0" err="1"/>
              <a:t>arbetsgivare</a:t>
            </a:r>
            <a:r>
              <a:rPr lang="en-GB" dirty="0"/>
              <a:t> </a:t>
            </a:r>
            <a:r>
              <a:rPr lang="en-GB" dirty="0" err="1"/>
              <a:t>går</a:t>
            </a:r>
            <a:r>
              <a:rPr lang="en-GB" dirty="0"/>
              <a:t> </a:t>
            </a:r>
            <a:r>
              <a:rPr lang="en-GB" dirty="0" err="1"/>
              <a:t>det</a:t>
            </a:r>
            <a:r>
              <a:rPr lang="en-GB" dirty="0"/>
              <a:t> </a:t>
            </a:r>
            <a:r>
              <a:rPr lang="en-GB" dirty="0" err="1"/>
              <a:t>automatiskt</a:t>
            </a:r>
            <a:r>
              <a:rPr lang="en-GB" dirty="0"/>
              <a:t> till den </a:t>
            </a:r>
            <a:r>
              <a:rPr lang="en-GB" dirty="0" err="1"/>
              <a:t>första</a:t>
            </a:r>
            <a:endParaRPr lang="en-GB" dirty="0"/>
          </a:p>
          <a:p>
            <a:r>
              <a:rPr lang="sv-SE" sz="1200" b="0" i="0" kern="1200" dirty="0">
                <a:solidFill>
                  <a:schemeClr val="tx1"/>
                </a:solidFill>
                <a:effectLst/>
                <a:latin typeface="+mn-lt"/>
                <a:ea typeface="+mn-ea"/>
                <a:cs typeface="+mn-cs"/>
              </a:rPr>
              <a:t>Om du har varit sammanhängande anställd i regionen (tid från annan offentlig anställning får tillgodoräknas) under minst 180 dagar före föräldraledigheten och har en månadslön över 83,33 procent av prisbasbeloppet kan du dessutom få en föräldralön. Det innebär att du under högst 270 kalenderdagar får en utfyllnad till föräldrapenningen. Prisbasbelopp 2024: 57300 x 0,8333 = 47748kr.</a:t>
            </a:r>
            <a:endParaRPr lang="sv-SE"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26</a:t>
            </a:fld>
            <a:endParaRPr lang="sv-SE"/>
          </a:p>
        </p:txBody>
      </p:sp>
    </p:spTree>
    <p:extLst>
      <p:ext uri="{BB962C8B-B14F-4D97-AF65-F5344CB8AC3E}">
        <p14:creationId xmlns:p14="http://schemas.microsoft.com/office/powerpoint/2010/main" val="3898893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Föräldralön är en värdefull förmån</a:t>
            </a:r>
            <a:r>
              <a:rPr lang="sv-SE" baseline="0" dirty="0"/>
              <a:t> för höginkomsttagare såsom läkare</a:t>
            </a:r>
            <a:r>
              <a:rPr lang="sv-SE" dirty="0"/>
              <a:t> – i synnerhet äldre föräldrar som</a:t>
            </a:r>
            <a:r>
              <a:rPr lang="sv-SE" baseline="0" dirty="0"/>
              <a:t> kommit upp i höga lönenivåer och annars fått stora inkomstbortfall vid föräldraledighet</a:t>
            </a:r>
            <a:r>
              <a:rPr lang="sv-SE" dirty="0"/>
              <a:t>. </a:t>
            </a:r>
          </a:p>
          <a:p>
            <a:r>
              <a:rPr lang="en-GB" dirty="0"/>
              <a:t>Om </a:t>
            </a:r>
            <a:r>
              <a:rPr lang="en-GB" dirty="0" err="1"/>
              <a:t>båda</a:t>
            </a:r>
            <a:r>
              <a:rPr lang="en-GB" dirty="0"/>
              <a:t> </a:t>
            </a:r>
            <a:r>
              <a:rPr lang="en-GB" dirty="0" err="1"/>
              <a:t>föräldrarna</a:t>
            </a:r>
            <a:r>
              <a:rPr lang="en-GB" dirty="0"/>
              <a:t> </a:t>
            </a:r>
            <a:r>
              <a:rPr lang="en-GB" dirty="0" err="1"/>
              <a:t>är</a:t>
            </a:r>
            <a:r>
              <a:rPr lang="en-GB" dirty="0"/>
              <a:t> </a:t>
            </a:r>
            <a:r>
              <a:rPr lang="en-GB" dirty="0" err="1"/>
              <a:t>anställda</a:t>
            </a:r>
            <a:r>
              <a:rPr lang="en-GB" dirty="0"/>
              <a:t> </a:t>
            </a:r>
            <a:r>
              <a:rPr lang="en-GB" dirty="0" err="1"/>
              <a:t>av</a:t>
            </a:r>
            <a:r>
              <a:rPr lang="en-GB" dirty="0"/>
              <a:t> </a:t>
            </a:r>
            <a:r>
              <a:rPr lang="en-GB" dirty="0" err="1"/>
              <a:t>samma</a:t>
            </a:r>
            <a:r>
              <a:rPr lang="en-GB" dirty="0"/>
              <a:t> </a:t>
            </a:r>
            <a:r>
              <a:rPr lang="en-GB" dirty="0" err="1"/>
              <a:t>arbetsgivare</a:t>
            </a:r>
            <a:r>
              <a:rPr lang="en-GB" dirty="0"/>
              <a:t> </a:t>
            </a:r>
            <a:r>
              <a:rPr lang="en-GB" dirty="0" err="1"/>
              <a:t>går</a:t>
            </a:r>
            <a:r>
              <a:rPr lang="en-GB" dirty="0"/>
              <a:t> </a:t>
            </a:r>
            <a:r>
              <a:rPr lang="en-GB" dirty="0" err="1"/>
              <a:t>det</a:t>
            </a:r>
            <a:r>
              <a:rPr lang="en-GB" dirty="0"/>
              <a:t> </a:t>
            </a:r>
            <a:r>
              <a:rPr lang="en-GB" dirty="0" err="1"/>
              <a:t>automatiskt</a:t>
            </a:r>
            <a:r>
              <a:rPr lang="en-GB" dirty="0"/>
              <a:t> till den </a:t>
            </a:r>
            <a:r>
              <a:rPr lang="en-GB" dirty="0" err="1"/>
              <a:t>första</a:t>
            </a:r>
            <a:endParaRPr lang="en-GB" dirty="0"/>
          </a:p>
          <a:p>
            <a:r>
              <a:rPr lang="sv-SE" sz="1200" b="0" i="0" kern="1200" dirty="0">
                <a:solidFill>
                  <a:schemeClr val="tx1"/>
                </a:solidFill>
                <a:effectLst/>
                <a:latin typeface="+mn-lt"/>
                <a:ea typeface="+mn-ea"/>
                <a:cs typeface="+mn-cs"/>
              </a:rPr>
              <a:t>Om du har varit sammanhängande anställd i regionen (tid från annan offentlig anställning får tillgodoräknas) under minst 180 dagar före föräldraledigheten och har en månadslön över 83,33 procent av prisbasbeloppet kan du dessutom få en föräldralön. Det innebär att du under högst 270 kalenderdagar får en utfyllnad till föräldrapenningen. Prisbasbelopp 2024: 57300 x 0,8333 = 47748kr.</a:t>
            </a:r>
            <a:endParaRPr lang="sv-SE" dirty="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27</a:t>
            </a:fld>
            <a:endParaRPr lang="sv-SE"/>
          </a:p>
        </p:txBody>
      </p:sp>
    </p:spTree>
    <p:extLst>
      <p:ext uri="{BB962C8B-B14F-4D97-AF65-F5344CB8AC3E}">
        <p14:creationId xmlns:p14="http://schemas.microsoft.com/office/powerpoint/2010/main" val="184841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28</a:t>
            </a:fld>
            <a:endParaRPr lang="sv-SE"/>
          </a:p>
        </p:txBody>
      </p:sp>
    </p:spTree>
    <p:extLst>
      <p:ext uri="{BB962C8B-B14F-4D97-AF65-F5344CB8AC3E}">
        <p14:creationId xmlns:p14="http://schemas.microsoft.com/office/powerpoint/2010/main" val="249805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Den här</a:t>
            </a:r>
            <a:r>
              <a:rPr lang="sv-SE" sz="1200" b="1" i="0" u="none" strike="noStrike" kern="1200" baseline="0" dirty="0">
                <a:solidFill>
                  <a:schemeClr val="tx1"/>
                </a:solidFill>
                <a:effectLst/>
                <a:latin typeface="+mn-lt"/>
                <a:ea typeface="+mn-ea"/>
                <a:cs typeface="+mn-cs"/>
              </a:rPr>
              <a:t> lagen är inte dispositiv, vilket betyder att man inte i kollektivavtal kan bortse från den även om båda parter är överens. Däremot kan man göra vissa justeringar vilka främst har att göra med hur lång tid man måste förvarna AG innan föräldraledighet. Det finns också möjlighet att avtala vad som gäller vid återgång till arbete och det kommer vi att komma in på senare)</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2 §</a:t>
            </a:r>
            <a:r>
              <a:rPr lang="sv-SE" sz="1200" b="0" i="0" kern="1200" dirty="0">
                <a:solidFill>
                  <a:schemeClr val="tx1"/>
                </a:solidFill>
                <a:effectLst/>
                <a:latin typeface="+mn-lt"/>
                <a:ea typeface="+mn-ea"/>
                <a:cs typeface="+mn-cs"/>
              </a:rPr>
              <a:t>   Ett avtal som innebär att arbetstagares rättigheter enligt denna lag inskränks är ogiltigt i den delen.</a:t>
            </a:r>
          </a:p>
          <a:p>
            <a:r>
              <a:rPr lang="sv-SE" sz="1200" b="0" i="0" kern="1200" dirty="0">
                <a:solidFill>
                  <a:schemeClr val="tx1"/>
                </a:solidFill>
                <a:effectLst/>
                <a:latin typeface="+mn-lt"/>
                <a:ea typeface="+mn-ea"/>
                <a:cs typeface="+mn-cs"/>
              </a:rPr>
              <a:t>Genom ett kollektivavtal som på arbetstagarsidan har slutits eller godkänts av en sådan central arbetstagarorganisation som avses i lagen (1976:580) om medbestämmande i arbetslivet får det dock göras avvikelser från lagen i fråga om</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 anmälan om ledighet (13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 tiden för arbetstagarens underrättelse om återgång till arbete (15 § andra stycket),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 den tid arbetsgivaren har rätt att skjuta upp arbetstagarens återgång till arbete (15 § tredje stycket).</a:t>
            </a:r>
          </a:p>
          <a:p>
            <a:r>
              <a:rPr lang="sv-SE" sz="1200" b="0" i="0" kern="1200" dirty="0">
                <a:solidFill>
                  <a:schemeClr val="tx1"/>
                </a:solidFill>
                <a:effectLst/>
                <a:latin typeface="+mn-lt"/>
                <a:ea typeface="+mn-ea"/>
                <a:cs typeface="+mn-cs"/>
              </a:rPr>
              <a:t>Genom ett kollektivavtal som kommit till på det sätt som anges i andra stycket får även bestämmas den närmare tillämpningen i fråga om</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 ledighetens förläggning (11 och 12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 förbudet mot missgynnande behandling (16 §).</a:t>
            </a:r>
          </a:p>
          <a:p>
            <a:r>
              <a:rPr lang="sv-SE" sz="1200" b="0" i="0" kern="1200" dirty="0">
                <a:solidFill>
                  <a:schemeClr val="tx1"/>
                </a:solidFill>
                <a:effectLst/>
                <a:latin typeface="+mn-lt"/>
                <a:ea typeface="+mn-ea"/>
                <a:cs typeface="+mn-cs"/>
              </a:rPr>
              <a:t>Arbetsgivare som är bundna av ett kollektivavtal enligt andra eller tredje stycket, får tillämpa avtalet även på arbetstagare som inte tillhör den avtalsslutande arbetstagarorganisationen, om arbetstagarna sysselsätts i arbete som avses med avtalet och inte omfattas av något annat tillämpligt kollektivavtal.</a:t>
            </a:r>
            <a:br>
              <a:rPr lang="sv-SE" sz="1200" b="0" i="0" kern="1200" dirty="0">
                <a:solidFill>
                  <a:schemeClr val="tx1"/>
                </a:solidFill>
                <a:effectLst/>
                <a:latin typeface="+mn-lt"/>
                <a:ea typeface="+mn-ea"/>
                <a:cs typeface="+mn-cs"/>
              </a:rPr>
            </a:br>
            <a:r>
              <a:rPr lang="sv-SE" sz="1200" b="0" i="1" kern="1200" dirty="0">
                <a:solidFill>
                  <a:schemeClr val="tx1"/>
                </a:solidFill>
                <a:effectLst/>
                <a:latin typeface="+mn-lt"/>
                <a:ea typeface="+mn-ea"/>
                <a:cs typeface="+mn-cs"/>
              </a:rPr>
              <a:t>Lag (2006:442)</a:t>
            </a:r>
            <a:r>
              <a:rPr lang="sv-SE" sz="1200" b="0" i="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6048704B-E6AF-4C66-88B6-B76772BB7469}" type="slidenum">
              <a:rPr lang="sv-SE" smtClean="0"/>
              <a:t>4</a:t>
            </a:fld>
            <a:endParaRPr lang="sv-SE"/>
          </a:p>
        </p:txBody>
      </p:sp>
    </p:spTree>
    <p:extLst>
      <p:ext uri="{BB962C8B-B14F-4D97-AF65-F5344CB8AC3E}">
        <p14:creationId xmlns:p14="http://schemas.microsoft.com/office/powerpoint/2010/main" val="384835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En mamma har rätt till ledighet</a:t>
            </a:r>
            <a:r>
              <a:rPr lang="sv-SE" sz="1200" b="1" i="0" u="none" strike="noStrike" kern="1200" baseline="0" dirty="0">
                <a:solidFill>
                  <a:schemeClr val="tx1"/>
                </a:solidFill>
                <a:effectLst/>
                <a:latin typeface="+mn-lt"/>
                <a:ea typeface="+mn-ea"/>
                <a:cs typeface="+mn-cs"/>
              </a:rPr>
              <a:t> 7 veckor före och 7 veckor efter planerad förlossning, eller så länge barnet ammas (utan tidsbegränsning, kräver inte att man tar ut föräldradagar)</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4 §</a:t>
            </a:r>
            <a:r>
              <a:rPr lang="sv-SE" sz="1200" b="0" i="0" kern="1200" dirty="0">
                <a:solidFill>
                  <a:schemeClr val="tx1"/>
                </a:solidFill>
                <a:effectLst/>
                <a:latin typeface="+mn-lt"/>
                <a:ea typeface="+mn-ea"/>
                <a:cs typeface="+mn-cs"/>
              </a:rPr>
              <a:t>   En kvinnlig arbetstagare har rätt till hel ledighet i samband med sitt barns födelse under en sammanhängande tid av minst sju veckor före den beräknade tidpunkten för förlossningen och sju veckor efter förlossningen. Om hon inte är ledig på annan grund skall två veckor av denna mammaledighet vara obligatoriska under tiden före eller efter förlossningen.</a:t>
            </a:r>
          </a:p>
          <a:p>
            <a:r>
              <a:rPr lang="sv-SE" sz="1200" b="0" i="0" kern="1200" dirty="0">
                <a:solidFill>
                  <a:schemeClr val="tx1"/>
                </a:solidFill>
                <a:effectLst/>
                <a:latin typeface="+mn-lt"/>
                <a:ea typeface="+mn-ea"/>
                <a:cs typeface="+mn-cs"/>
              </a:rPr>
              <a:t>Arbetstagaren har också rätt att vara ledig för att amma barnet.</a:t>
            </a:r>
          </a:p>
          <a:p>
            <a:r>
              <a:rPr lang="sv-SE" sz="1200" b="0" i="0" kern="1200" dirty="0">
                <a:solidFill>
                  <a:schemeClr val="tx1"/>
                </a:solidFill>
                <a:effectLst/>
                <a:latin typeface="+mn-lt"/>
                <a:ea typeface="+mn-ea"/>
                <a:cs typeface="+mn-cs"/>
              </a:rPr>
              <a:t>Mammaledighet behöver inte vara förenad med att </a:t>
            </a:r>
            <a:r>
              <a:rPr lang="sv-SE" sz="1200" b="0" i="0" kern="1200" dirty="0" err="1">
                <a:solidFill>
                  <a:schemeClr val="tx1"/>
                </a:solidFill>
                <a:effectLst/>
                <a:latin typeface="+mn-lt"/>
                <a:ea typeface="+mn-ea"/>
                <a:cs typeface="+mn-cs"/>
              </a:rPr>
              <a:t>föräldrapennning</a:t>
            </a:r>
            <a:r>
              <a:rPr lang="sv-SE" sz="1200" b="0" i="0" kern="1200" dirty="0">
                <a:solidFill>
                  <a:schemeClr val="tx1"/>
                </a:solidFill>
                <a:effectLst/>
                <a:latin typeface="+mn-lt"/>
                <a:ea typeface="+mn-ea"/>
                <a:cs typeface="+mn-cs"/>
              </a:rPr>
              <a:t> betalas ut. Vid ledighet för att amma barnet gäller inte 10-15 §§. </a:t>
            </a:r>
            <a:r>
              <a:rPr lang="sv-SE" sz="1200" b="0" i="1" kern="1200" dirty="0">
                <a:solidFill>
                  <a:schemeClr val="tx1"/>
                </a:solidFill>
                <a:effectLst/>
                <a:latin typeface="+mn-lt"/>
                <a:ea typeface="+mn-ea"/>
                <a:cs typeface="+mn-cs"/>
              </a:rPr>
              <a:t>Lag (2000:580)</a:t>
            </a:r>
            <a:r>
              <a:rPr lang="sv-SE" sz="1200" b="0" i="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5</a:t>
            </a:fld>
            <a:endParaRPr lang="sv-SE"/>
          </a:p>
        </p:txBody>
      </p:sp>
    </p:spTree>
    <p:extLst>
      <p:ext uri="{BB962C8B-B14F-4D97-AF65-F5344CB8AC3E}">
        <p14:creationId xmlns:p14="http://schemas.microsoft.com/office/powerpoint/2010/main" val="165971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Den andra ledigheten</a:t>
            </a:r>
            <a:r>
              <a:rPr lang="sv-SE" sz="1200" b="1" i="0" u="none" strike="noStrike" kern="1200" baseline="0" dirty="0">
                <a:solidFill>
                  <a:schemeClr val="tx1"/>
                </a:solidFill>
                <a:effectLst/>
                <a:latin typeface="+mn-lt"/>
                <a:ea typeface="+mn-ea"/>
                <a:cs typeface="+mn-cs"/>
              </a:rPr>
              <a:t> är nog den de flesta tänker på när man pratar om föräldraledighet.  Den ger en av föräldrarna rättighet att vara helt ledig </a:t>
            </a:r>
          </a:p>
          <a:p>
            <a:pPr marL="171450" indent="-171450">
              <a:buFontTx/>
              <a:buChar char="-"/>
            </a:pPr>
            <a:r>
              <a:rPr lang="sv-SE" sz="1200" b="1" i="0" u="none" strike="noStrike" kern="1200" baseline="0" dirty="0">
                <a:solidFill>
                  <a:schemeClr val="tx1"/>
                </a:solidFill>
                <a:effectLst/>
                <a:latin typeface="+mn-lt"/>
                <a:ea typeface="+mn-ea"/>
                <a:cs typeface="+mn-cs"/>
              </a:rPr>
              <a:t>Tills barnet är 18 månader oavsett ersättning från FSK</a:t>
            </a:r>
          </a:p>
          <a:p>
            <a:pPr marL="171450" indent="-171450">
              <a:buFontTx/>
              <a:buChar char="-"/>
            </a:pPr>
            <a:r>
              <a:rPr lang="sv-SE" sz="1200" b="1" i="0" u="none" strike="noStrike" kern="1200" baseline="0" dirty="0">
                <a:solidFill>
                  <a:schemeClr val="tx1"/>
                </a:solidFill>
                <a:effectLst/>
                <a:latin typeface="+mn-lt"/>
                <a:ea typeface="+mn-ea"/>
                <a:cs typeface="+mn-cs"/>
              </a:rPr>
              <a:t>Så länge </a:t>
            </a:r>
            <a:r>
              <a:rPr lang="sv-SE" sz="1200" b="1" i="0" u="none" strike="noStrike" kern="1200" baseline="0" dirty="0" err="1">
                <a:solidFill>
                  <a:schemeClr val="tx1"/>
                </a:solidFill>
                <a:effectLst/>
                <a:latin typeface="+mn-lt"/>
                <a:ea typeface="+mn-ea"/>
                <a:cs typeface="+mn-cs"/>
              </a:rPr>
              <a:t>förädern</a:t>
            </a:r>
            <a:r>
              <a:rPr lang="sv-SE" sz="1200" b="1" i="0" u="none" strike="noStrike" kern="1200" baseline="0" dirty="0">
                <a:solidFill>
                  <a:schemeClr val="tx1"/>
                </a:solidFill>
                <a:effectLst/>
                <a:latin typeface="+mn-lt"/>
                <a:ea typeface="+mn-ea"/>
                <a:cs typeface="+mn-cs"/>
              </a:rPr>
              <a:t> tar ut ersättning från försäkringskassan (dagar kan sparas som längst tills barnet blir 12 år)</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5 §</a:t>
            </a:r>
            <a:r>
              <a:rPr lang="sv-SE" sz="1200" b="0" i="0" kern="1200" dirty="0">
                <a:solidFill>
                  <a:schemeClr val="tx1"/>
                </a:solidFill>
                <a:effectLst/>
                <a:latin typeface="+mn-lt"/>
                <a:ea typeface="+mn-ea"/>
                <a:cs typeface="+mn-cs"/>
              </a:rPr>
              <a:t>   En förälder har rätt att vara helt ledig för vård av barn till dess barnet är 18 månader. En arbetstagare som har adopterat ett barn eller tagit emot ett barn i avsikt att adoptera det har rätt att vara helt ledig i 18 månader från den tidpunkt då arbetstagaren fick barnet i sin vård. Arbetstagarens rätt till sådan ledighet upphör dock när barnet har fyllt 8 år eller vid den senare tidpunkt då barnet har avslutat det första skolåret. Vid adoption av arbetstagarens makes eller sambos barn har arbetstagaren inte rätt till ledighet utöver vad som skulle ha gällt om adoptionen inte hade skett.</a:t>
            </a:r>
          </a:p>
          <a:p>
            <a:r>
              <a:rPr lang="sv-SE" sz="1200" b="0" i="0" kern="1200" dirty="0">
                <a:solidFill>
                  <a:schemeClr val="tx1"/>
                </a:solidFill>
                <a:effectLst/>
                <a:latin typeface="+mn-lt"/>
                <a:ea typeface="+mn-ea"/>
                <a:cs typeface="+mn-cs"/>
              </a:rPr>
              <a:t>En förälder har därutöver rätt att vara helt ledig medan föräldern får hel föräldrapenning enligt 12 kap. socialförsäkringsbalken. </a:t>
            </a:r>
            <a:r>
              <a:rPr lang="sv-SE" sz="1200" b="0" i="1" kern="1200" dirty="0">
                <a:solidFill>
                  <a:schemeClr val="tx1"/>
                </a:solidFill>
                <a:effectLst/>
                <a:latin typeface="+mn-lt"/>
                <a:ea typeface="+mn-ea"/>
                <a:cs typeface="+mn-cs"/>
              </a:rPr>
              <a:t>Lag (2018:1291)</a:t>
            </a:r>
            <a:r>
              <a:rPr lang="sv-SE" sz="1200" b="0" i="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6048704B-E6AF-4C66-88B6-B76772BB7469}" type="slidenum">
              <a:rPr lang="sv-SE" smtClean="0"/>
              <a:t>6</a:t>
            </a:fld>
            <a:endParaRPr lang="sv-SE"/>
          </a:p>
        </p:txBody>
      </p:sp>
    </p:spTree>
    <p:extLst>
      <p:ext uri="{BB962C8B-B14F-4D97-AF65-F5344CB8AC3E}">
        <p14:creationId xmlns:p14="http://schemas.microsoft.com/office/powerpoint/2010/main" val="197013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Så</a:t>
            </a:r>
            <a:r>
              <a:rPr lang="sv-SE" sz="1200" b="1" i="0" u="none" strike="noStrike" kern="1200" baseline="0" dirty="0">
                <a:solidFill>
                  <a:schemeClr val="tx1"/>
                </a:solidFill>
                <a:effectLst/>
                <a:latin typeface="+mn-lt"/>
                <a:ea typeface="+mn-ea"/>
                <a:cs typeface="+mn-cs"/>
              </a:rPr>
              <a:t> länge man tar ut föräldradagar kan man också välja att jobba deltid</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6 §</a:t>
            </a:r>
            <a:r>
              <a:rPr lang="sv-SE" sz="1200" b="0" i="0" kern="1200" dirty="0">
                <a:solidFill>
                  <a:schemeClr val="tx1"/>
                </a:solidFill>
                <a:effectLst/>
                <a:latin typeface="+mn-lt"/>
                <a:ea typeface="+mn-ea"/>
                <a:cs typeface="+mn-cs"/>
              </a:rPr>
              <a:t>   Under den tid då en förälder får tre fjärdedels, halv, en fjärdedels eller en åttondels föräldrapenning enligt 12 kap. socialförsäkringsbalken har föräldern rätt till förkortning av normal arbetstid med tre fjärdedelar, hälften, en fjärdedel respektive en åttondel.</a:t>
            </a:r>
            <a:br>
              <a:rPr lang="sv-SE" dirty="0"/>
            </a:br>
            <a:r>
              <a:rPr lang="sv-SE" sz="1200" b="0" i="1" kern="1200" dirty="0">
                <a:solidFill>
                  <a:schemeClr val="tx1"/>
                </a:solidFill>
                <a:effectLst/>
                <a:latin typeface="+mn-lt"/>
                <a:ea typeface="+mn-ea"/>
                <a:cs typeface="+mn-cs"/>
              </a:rPr>
              <a:t>Lag (2010:1263)</a:t>
            </a:r>
            <a:r>
              <a:rPr lang="sv-SE" sz="1200" b="0" i="0" kern="1200" dirty="0">
                <a:solidFill>
                  <a:schemeClr val="tx1"/>
                </a:solidFill>
                <a:effectLst/>
                <a:latin typeface="+mn-lt"/>
                <a:ea typeface="+mn-ea"/>
                <a:cs typeface="+mn-cs"/>
              </a:rPr>
              <a:t>.</a:t>
            </a:r>
            <a:endParaRPr lang="en-GB"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7</a:t>
            </a:fld>
            <a:endParaRPr lang="sv-SE"/>
          </a:p>
        </p:txBody>
      </p:sp>
    </p:spTree>
    <p:extLst>
      <p:ext uri="{BB962C8B-B14F-4D97-AF65-F5344CB8AC3E}">
        <p14:creationId xmlns:p14="http://schemas.microsoft.com/office/powerpoint/2010/main" val="201599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Deltidsjobb ner till max 25% UTAN uttag av föräldradagar</a:t>
            </a:r>
            <a:r>
              <a:rPr lang="sv-SE" sz="1200" b="1" i="0" u="none" strike="noStrike" kern="1200" baseline="0" dirty="0">
                <a:solidFill>
                  <a:schemeClr val="tx1"/>
                </a:solidFill>
                <a:effectLst/>
                <a:latin typeface="+mn-lt"/>
                <a:ea typeface="+mn-ea"/>
                <a:cs typeface="+mn-cs"/>
              </a:rPr>
              <a:t> är också möjligt fram tills barnet fyllt 8 eller avslutat första skolåret. </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7 §</a:t>
            </a:r>
            <a:r>
              <a:rPr lang="sv-SE" sz="1200" b="0" i="0" kern="1200" dirty="0">
                <a:solidFill>
                  <a:schemeClr val="tx1"/>
                </a:solidFill>
                <a:effectLst/>
                <a:latin typeface="+mn-lt"/>
                <a:ea typeface="+mn-ea"/>
                <a:cs typeface="+mn-cs"/>
              </a:rPr>
              <a:t>   En förälder har rätt till förkortning av normal arbetstid med upp till en fjärdedel för vård av ett barn som inte har fyllt åtta år eller som är äldre än så men ännu inte har avslutat sitt första skolår. </a:t>
            </a:r>
            <a:r>
              <a:rPr lang="sv-SE" sz="1200" b="0" i="1" kern="1200" dirty="0">
                <a:solidFill>
                  <a:schemeClr val="tx1"/>
                </a:solidFill>
                <a:effectLst/>
                <a:latin typeface="+mn-lt"/>
                <a:ea typeface="+mn-ea"/>
                <a:cs typeface="+mn-cs"/>
              </a:rPr>
              <a:t>Lag (2006:442)</a:t>
            </a:r>
            <a:r>
              <a:rPr lang="sv-SE" sz="1200" b="0" i="0" kern="1200" dirty="0">
                <a:solidFill>
                  <a:schemeClr val="tx1"/>
                </a:solidFill>
                <a:effectLst/>
                <a:latin typeface="+mn-lt"/>
                <a:ea typeface="+mn-ea"/>
                <a:cs typeface="+mn-cs"/>
              </a:rPr>
              <a:t>.</a:t>
            </a:r>
          </a:p>
          <a:p>
            <a:r>
              <a:rPr lang="sv-SE" sz="1200" b="0" i="0" kern="1200" dirty="0">
                <a:solidFill>
                  <a:schemeClr val="tx1"/>
                </a:solidFill>
                <a:effectLst/>
                <a:latin typeface="+mn-lt"/>
                <a:ea typeface="+mn-ea"/>
                <a:cs typeface="+mn-cs"/>
              </a:rPr>
              <a:t>Ledighet med tillfällig föräldrapenning m. m.</a:t>
            </a:r>
          </a:p>
        </p:txBody>
      </p:sp>
      <p:sp>
        <p:nvSpPr>
          <p:cNvPr id="4" name="Platshållare för bildnummer 3"/>
          <p:cNvSpPr>
            <a:spLocks noGrp="1"/>
          </p:cNvSpPr>
          <p:nvPr>
            <p:ph type="sldNum" sz="quarter" idx="10"/>
          </p:nvPr>
        </p:nvSpPr>
        <p:spPr/>
        <p:txBody>
          <a:bodyPr/>
          <a:lstStyle/>
          <a:p>
            <a:fld id="{6048704B-E6AF-4C66-88B6-B76772BB7469}" type="slidenum">
              <a:rPr lang="sv-SE" smtClean="0"/>
              <a:t>8</a:t>
            </a:fld>
            <a:endParaRPr lang="sv-SE"/>
          </a:p>
        </p:txBody>
      </p:sp>
    </p:spTree>
    <p:extLst>
      <p:ext uri="{BB962C8B-B14F-4D97-AF65-F5344CB8AC3E}">
        <p14:creationId xmlns:p14="http://schemas.microsoft.com/office/powerpoint/2010/main" val="209651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dirty="0" err="1"/>
              <a:t>Tillfällig</a:t>
            </a:r>
            <a:r>
              <a:rPr lang="en-GB" b="1" dirty="0"/>
              <a:t> </a:t>
            </a:r>
            <a:r>
              <a:rPr lang="en-GB" b="1" dirty="0" err="1"/>
              <a:t>föräldrapenning</a:t>
            </a:r>
            <a:r>
              <a:rPr lang="en-GB" b="1" dirty="0"/>
              <a:t> – I </a:t>
            </a:r>
            <a:r>
              <a:rPr lang="en-GB" b="1" dirty="0" err="1"/>
              <a:t>dagligt</a:t>
            </a:r>
            <a:r>
              <a:rPr lang="en-GB" b="1" dirty="0"/>
              <a:t> </a:t>
            </a:r>
            <a:r>
              <a:rPr lang="en-GB" b="1" dirty="0" err="1"/>
              <a:t>tal</a:t>
            </a:r>
            <a:r>
              <a:rPr lang="en-GB" b="1" dirty="0"/>
              <a:t> VAB</a:t>
            </a:r>
            <a:r>
              <a:rPr lang="en-GB" b="1" baseline="0" dirty="0"/>
              <a:t> </a:t>
            </a:r>
            <a:r>
              <a:rPr lang="en-GB" b="1" baseline="0" dirty="0" err="1"/>
              <a:t>innebär</a:t>
            </a:r>
            <a:r>
              <a:rPr lang="en-GB" b="1" baseline="0" dirty="0"/>
              <a:t> </a:t>
            </a:r>
            <a:r>
              <a:rPr lang="en-GB" b="1" baseline="0" dirty="0" err="1"/>
              <a:t>ju</a:t>
            </a:r>
            <a:r>
              <a:rPr lang="en-GB" b="1" baseline="0" dirty="0"/>
              <a:t> </a:t>
            </a:r>
            <a:r>
              <a:rPr lang="en-GB" b="1" baseline="0" dirty="0" err="1"/>
              <a:t>oftast</a:t>
            </a:r>
            <a:r>
              <a:rPr lang="en-GB" b="1" baseline="0" dirty="0"/>
              <a:t> </a:t>
            </a:r>
            <a:r>
              <a:rPr lang="en-GB" b="1" baseline="0" dirty="0" err="1"/>
              <a:t>rätten</a:t>
            </a:r>
            <a:r>
              <a:rPr lang="en-GB" b="1" baseline="0" dirty="0"/>
              <a:t> </a:t>
            </a:r>
            <a:r>
              <a:rPr lang="en-GB" b="1" baseline="0" dirty="0" err="1"/>
              <a:t>att</a:t>
            </a:r>
            <a:r>
              <a:rPr lang="en-GB" b="1" baseline="0" dirty="0"/>
              <a:t> </a:t>
            </a:r>
            <a:r>
              <a:rPr lang="en-GB" b="1" baseline="0" dirty="0" err="1"/>
              <a:t>vara</a:t>
            </a:r>
            <a:r>
              <a:rPr lang="en-GB" b="1" baseline="0" dirty="0"/>
              <a:t> </a:t>
            </a:r>
            <a:r>
              <a:rPr lang="en-GB" b="1" baseline="0" dirty="0" err="1"/>
              <a:t>hemma</a:t>
            </a:r>
            <a:r>
              <a:rPr lang="en-GB" b="1" baseline="0" dirty="0"/>
              <a:t> med </a:t>
            </a:r>
            <a:r>
              <a:rPr lang="en-GB" b="1" baseline="0" dirty="0" err="1"/>
              <a:t>ett</a:t>
            </a:r>
            <a:r>
              <a:rPr lang="en-GB" b="1" baseline="0" dirty="0"/>
              <a:t> </a:t>
            </a:r>
            <a:r>
              <a:rPr lang="en-GB" b="1" baseline="0" dirty="0" err="1"/>
              <a:t>sjukt</a:t>
            </a:r>
            <a:r>
              <a:rPr lang="en-GB" b="1" baseline="0" dirty="0"/>
              <a:t> barn. Den </a:t>
            </a:r>
            <a:r>
              <a:rPr lang="en-GB" b="1" baseline="0" dirty="0" err="1"/>
              <a:t>kan</a:t>
            </a:r>
            <a:r>
              <a:rPr lang="en-GB" b="1" baseline="0" dirty="0"/>
              <a:t> </a:t>
            </a:r>
            <a:r>
              <a:rPr lang="en-GB" b="1" baseline="0" dirty="0" err="1"/>
              <a:t>också</a:t>
            </a:r>
            <a:r>
              <a:rPr lang="en-GB" b="1" baseline="0" dirty="0"/>
              <a:t> </a:t>
            </a:r>
            <a:r>
              <a:rPr lang="en-GB" b="1" baseline="0" dirty="0" err="1"/>
              <a:t>överlåtas</a:t>
            </a:r>
            <a:r>
              <a:rPr lang="en-GB" b="1" baseline="0" dirty="0"/>
              <a:t> </a:t>
            </a:r>
            <a:r>
              <a:rPr lang="en-GB" b="1" baseline="0" dirty="0" err="1"/>
              <a:t>på</a:t>
            </a:r>
            <a:r>
              <a:rPr lang="en-GB" b="1" baseline="0" dirty="0"/>
              <a:t> </a:t>
            </a:r>
            <a:r>
              <a:rPr lang="en-GB" b="1" baseline="0" dirty="0" err="1"/>
              <a:t>andra</a:t>
            </a:r>
            <a:r>
              <a:rPr lang="en-GB" b="1" baseline="0" dirty="0"/>
              <a:t> </a:t>
            </a:r>
            <a:r>
              <a:rPr lang="en-GB" b="1" baseline="0" dirty="0" err="1"/>
              <a:t>än</a:t>
            </a:r>
            <a:r>
              <a:rPr lang="en-GB" b="1" baseline="0" dirty="0"/>
              <a:t> </a:t>
            </a:r>
            <a:r>
              <a:rPr lang="en-GB" b="1" baseline="0" dirty="0" err="1"/>
              <a:t>vårdnadshavare</a:t>
            </a:r>
            <a:r>
              <a:rPr lang="en-GB" b="1" baseline="0" dirty="0"/>
              <a:t>.</a:t>
            </a:r>
            <a:endParaRPr lang="en-GB" b="1" dirty="0"/>
          </a:p>
          <a:p>
            <a:endParaRPr lang="en-GB" dirty="0"/>
          </a:p>
          <a:p>
            <a:r>
              <a:rPr lang="en-GB" dirty="0" err="1"/>
              <a:t>Regleras</a:t>
            </a:r>
            <a:r>
              <a:rPr lang="en-GB" dirty="0"/>
              <a:t> </a:t>
            </a:r>
            <a:r>
              <a:rPr lang="en-GB" dirty="0" err="1"/>
              <a:t>av</a:t>
            </a:r>
            <a:r>
              <a:rPr lang="en-GB" dirty="0"/>
              <a:t> </a:t>
            </a:r>
            <a:r>
              <a:rPr lang="en-GB" dirty="0" err="1"/>
              <a:t>socialförsäkringsbalken</a:t>
            </a:r>
            <a:r>
              <a:rPr lang="en-GB" dirty="0"/>
              <a:t> 13 </a:t>
            </a:r>
            <a:r>
              <a:rPr lang="en-GB" dirty="0" err="1"/>
              <a:t>kap</a:t>
            </a:r>
            <a:r>
              <a:rPr lang="en-GB" dirty="0"/>
              <a:t>. </a:t>
            </a:r>
          </a:p>
          <a:p>
            <a:r>
              <a:rPr lang="en-GB" dirty="0" err="1"/>
              <a:t>Båda</a:t>
            </a:r>
            <a:r>
              <a:rPr lang="en-GB" dirty="0"/>
              <a:t> </a:t>
            </a:r>
            <a:r>
              <a:rPr lang="en-GB" dirty="0" err="1"/>
              <a:t>får</a:t>
            </a:r>
            <a:r>
              <a:rPr lang="en-GB" dirty="0"/>
              <a:t> </a:t>
            </a:r>
            <a:r>
              <a:rPr lang="en-GB" dirty="0" err="1"/>
              <a:t>vara</a:t>
            </a:r>
            <a:r>
              <a:rPr lang="en-GB" dirty="0"/>
              <a:t> </a:t>
            </a:r>
            <a:r>
              <a:rPr lang="en-GB" dirty="0" err="1"/>
              <a:t>lediga</a:t>
            </a:r>
            <a:r>
              <a:rPr lang="en-GB" dirty="0"/>
              <a:t> vid </a:t>
            </a:r>
            <a:r>
              <a:rPr lang="en-GB" dirty="0" err="1"/>
              <a:t>allvarlig</a:t>
            </a:r>
            <a:r>
              <a:rPr lang="en-GB" dirty="0"/>
              <a:t> </a:t>
            </a:r>
            <a:r>
              <a:rPr lang="en-GB" dirty="0" err="1"/>
              <a:t>sjukdom</a:t>
            </a:r>
            <a:r>
              <a:rPr lang="en-GB" dirty="0"/>
              <a:t> </a:t>
            </a:r>
            <a:r>
              <a:rPr lang="en-GB" dirty="0" err="1"/>
              <a:t>samt</a:t>
            </a:r>
            <a:r>
              <a:rPr lang="en-GB" dirty="0"/>
              <a:t> </a:t>
            </a:r>
            <a:r>
              <a:rPr lang="en-GB" dirty="0" err="1"/>
              <a:t>sjukhusvård</a:t>
            </a:r>
            <a:r>
              <a:rPr lang="en-GB" dirty="0"/>
              <a:t> </a:t>
            </a:r>
            <a:r>
              <a:rPr lang="en-GB" dirty="0" err="1"/>
              <a:t>av</a:t>
            </a:r>
            <a:r>
              <a:rPr lang="en-GB" dirty="0"/>
              <a:t> barn.</a:t>
            </a:r>
          </a:p>
          <a:p>
            <a:endParaRPr lang="en-GB" dirty="0"/>
          </a:p>
          <a:p>
            <a:r>
              <a:rPr lang="sv-SE" sz="1200" b="1" i="0" u="none" strike="noStrike" kern="1200" dirty="0">
                <a:solidFill>
                  <a:schemeClr val="tx1"/>
                </a:solidFill>
                <a:effectLst/>
                <a:latin typeface="+mn-lt"/>
                <a:ea typeface="+mn-ea"/>
                <a:cs typeface="+mn-cs"/>
              </a:rPr>
              <a:t>8 §</a:t>
            </a:r>
            <a:r>
              <a:rPr lang="sv-SE" sz="1200" b="0" i="0" kern="1200" dirty="0">
                <a:solidFill>
                  <a:schemeClr val="tx1"/>
                </a:solidFill>
                <a:effectLst/>
                <a:latin typeface="+mn-lt"/>
                <a:ea typeface="+mn-ea"/>
                <a:cs typeface="+mn-cs"/>
              </a:rPr>
              <a:t>   En arbetstagare har rätt till ledighet under den tid då han eller hon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1. får tillfällig föräldrapenning enligt 13 kap.</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socialförsäkringsbalken,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2. skulle ha haft rätt till tillfällig föräldrapenning enligt 13 kap. 10-31 §§ eller 31 e och 31 f §§ samma balk, om arbetstagaren inte omfattats av bestämmelserna i 37 kap. 3 § balken, eller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3. skulle ha haft rätt till tillfällig föräldrapenning enligt 13 kap. 8 eller 9 § samma balk, om barnets förälder inte omfattats av bestämmelserna i 37 kap. 3 § balken.</a:t>
            </a:r>
          </a:p>
          <a:p>
            <a:r>
              <a:rPr lang="sv-SE" sz="1200" b="0" i="0" kern="1200" dirty="0">
                <a:solidFill>
                  <a:schemeClr val="tx1"/>
                </a:solidFill>
                <a:effectLst/>
                <a:latin typeface="+mn-lt"/>
                <a:ea typeface="+mn-ea"/>
                <a:cs typeface="+mn-cs"/>
              </a:rPr>
              <a:t>En förälder som behöver vårda sitt barn när den ordinarie vårdaren blivit sjuk eller smittad har rätt till ledighet även om föräldern inte har rätt till tillfällig föräldrapenning på grund av att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1. barnet är yngre än 240 dagar, eller</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2. barnet är yngre än 240 dagar och föräldern omfattas av bestämmelserna i 37 kap. 3 § socialförsäkringsbalken.</a:t>
            </a:r>
            <a:br>
              <a:rPr lang="sv-SE" sz="1200" b="0" i="0" kern="1200" dirty="0">
                <a:solidFill>
                  <a:schemeClr val="tx1"/>
                </a:solidFill>
                <a:effectLst/>
                <a:latin typeface="+mn-lt"/>
                <a:ea typeface="+mn-ea"/>
                <a:cs typeface="+mn-cs"/>
              </a:rPr>
            </a:br>
            <a:r>
              <a:rPr lang="sv-SE" sz="1200" b="0" i="1" kern="1200" dirty="0">
                <a:solidFill>
                  <a:schemeClr val="tx1"/>
                </a:solidFill>
                <a:effectLst/>
                <a:latin typeface="+mn-lt"/>
                <a:ea typeface="+mn-ea"/>
                <a:cs typeface="+mn-cs"/>
              </a:rPr>
              <a:t>Lag (2010:2006)</a:t>
            </a:r>
            <a:r>
              <a:rPr lang="sv-SE" sz="1200" b="0" i="0" kern="1200" dirty="0">
                <a:solidFill>
                  <a:schemeClr val="tx1"/>
                </a:solidFill>
                <a:effectLst/>
                <a:latin typeface="+mn-lt"/>
                <a:ea typeface="+mn-ea"/>
                <a:cs typeface="+mn-cs"/>
              </a:rPr>
              <a:t>.</a:t>
            </a:r>
          </a:p>
          <a:p>
            <a:r>
              <a:rPr lang="en-GB" dirty="0"/>
              <a:t> </a:t>
            </a:r>
          </a:p>
        </p:txBody>
      </p:sp>
      <p:sp>
        <p:nvSpPr>
          <p:cNvPr id="4" name="Platshållare för bildnummer 3"/>
          <p:cNvSpPr>
            <a:spLocks noGrp="1"/>
          </p:cNvSpPr>
          <p:nvPr>
            <p:ph type="sldNum" sz="quarter" idx="10"/>
          </p:nvPr>
        </p:nvSpPr>
        <p:spPr/>
        <p:txBody>
          <a:bodyPr/>
          <a:lstStyle/>
          <a:p>
            <a:fld id="{6048704B-E6AF-4C66-88B6-B76772BB7469}" type="slidenum">
              <a:rPr lang="sv-SE" smtClean="0"/>
              <a:t>9</a:t>
            </a:fld>
            <a:endParaRPr lang="sv-SE"/>
          </a:p>
        </p:txBody>
      </p:sp>
    </p:spTree>
    <p:extLst>
      <p:ext uri="{BB962C8B-B14F-4D97-AF65-F5344CB8AC3E}">
        <p14:creationId xmlns:p14="http://schemas.microsoft.com/office/powerpoint/2010/main" val="180778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 tio</a:t>
            </a:r>
            <a:r>
              <a:rPr lang="sv-SE" b="1" baseline="0" dirty="0"/>
              <a:t> första dagarna” är också en form av VAB.</a:t>
            </a:r>
            <a:endParaRPr lang="sv-SE" b="1"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10</a:t>
            </a:fld>
            <a:endParaRPr lang="sv-SE"/>
          </a:p>
        </p:txBody>
      </p:sp>
    </p:spTree>
    <p:extLst>
      <p:ext uri="{BB962C8B-B14F-4D97-AF65-F5344CB8AC3E}">
        <p14:creationId xmlns:p14="http://schemas.microsoft.com/office/powerpoint/2010/main" val="76667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E27E69B-9DCA-4ADD-BFDE-B110841797BF}" type="datetime1">
              <a:rPr lang="sv-SE" smtClean="0"/>
              <a:t>2024-06-04</a:t>
            </a:fld>
            <a:endParaRPr lang="sv-SE"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sv-SE"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EEB9E62-4301-493A-8C73-0409F1A2D539}" type="slidenum">
              <a:rPr lang="sv-SE" smtClean="0"/>
              <a:pPr/>
              <a:t>‹#›</a:t>
            </a:fld>
            <a:endParaRPr lang="sv-SE"/>
          </a:p>
        </p:txBody>
      </p:sp>
    </p:spTree>
    <p:extLst>
      <p:ext uri="{BB962C8B-B14F-4D97-AF65-F5344CB8AC3E}">
        <p14:creationId xmlns:p14="http://schemas.microsoft.com/office/powerpoint/2010/main" val="40192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7F37220-62A6-4ACE-A9FB-125350D8AC95}" type="datetime1">
              <a:rPr lang="sv-SE" smtClean="0"/>
              <a:t>2024-06-04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42100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5012501-7B75-44DE-BC24-4A60E0CFC0D1}" type="datetime1">
              <a:rPr lang="sv-SE" smtClean="0"/>
              <a:t>2024-06-04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3111181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fld id="{AB309047-041C-4DC5-B3CA-6193DBBEE4CB}" type="datetime1">
              <a:rPr lang="sv-SE" smtClean="0"/>
              <a:t>2024-06-04</a:t>
            </a:fld>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EC0BC65F-83D9-4586-A315-26BACCA396AA}" type="datetime1">
              <a:rPr lang="sv-SE" smtClean="0"/>
              <a:t>2024-06-04</a:t>
            </a:fld>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99275FB1-04D7-40C8-9B64-A4BD0C57244F}" type="datetime1">
              <a:rPr lang="sv-SE" smtClean="0"/>
              <a:t>2024-06-04</a:t>
            </a:fld>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fld id="{50F4BB36-E6B9-4FCB-BB04-D518CA211D83}" type="datetime1">
              <a:rPr lang="sv-SE" smtClean="0"/>
              <a:t>2024-06-04</a:t>
            </a:fld>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38831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C2CB64E-C1CE-49BB-B8D5-2C4A28158A8B}" type="datetime1">
              <a:rPr lang="sv-SE" smtClean="0"/>
              <a:t>2024-06-04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35739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21A24381-5B24-4C06-9A4F-14FF2D4991D5}" type="datetime1">
              <a:rPr lang="sv-SE" smtClean="0"/>
              <a:t>2024-06-04</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98033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format</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F973A46-4135-43EC-8F50-85E5ADA2B667}" type="datetime1">
              <a:rPr lang="sv-SE" smtClean="0"/>
              <a:t>2024-06-04</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363745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1D2D4968-2D7D-4072-A9CE-ED02CD4F94E3}" type="datetime1">
              <a:rPr lang="sv-SE" smtClean="0"/>
              <a:t>2024-06-04</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229633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D230D-8D7E-4938-86C3-B5548362E4EA}" type="datetime1">
              <a:rPr lang="sv-SE" smtClean="0"/>
              <a:t>2024-06-04</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8EEB9E62-4301-493A-8C73-0409F1A2D539}" type="slidenum">
              <a:rPr lang="sv-SE" smtClean="0"/>
              <a:pPr/>
              <a:t>‹#›</a:t>
            </a:fld>
            <a:endParaRPr lang="sv-SE"/>
          </a:p>
        </p:txBody>
      </p:sp>
    </p:spTree>
    <p:extLst>
      <p:ext uri="{BB962C8B-B14F-4D97-AF65-F5344CB8AC3E}">
        <p14:creationId xmlns:p14="http://schemas.microsoft.com/office/powerpoint/2010/main" val="128547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v-SE"/>
              <a:t>Redigera format för bakgrundstext</a:t>
            </a:r>
          </a:p>
        </p:txBody>
      </p:sp>
      <p:sp>
        <p:nvSpPr>
          <p:cNvPr id="5" name="Date Placeholder 4"/>
          <p:cNvSpPr>
            <a:spLocks noGrp="1"/>
          </p:cNvSpPr>
          <p:nvPr>
            <p:ph type="dt" sz="half" idx="10"/>
          </p:nvPr>
        </p:nvSpPr>
        <p:spPr/>
        <p:txBody>
          <a:bodyPr/>
          <a:lstStyle/>
          <a:p>
            <a:fld id="{7A05DEE7-2031-452C-9D19-54E2DA27CAC9}" type="datetime1">
              <a:rPr lang="sv-SE" smtClean="0"/>
              <a:t>2024-06-04</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EEB9E62-4301-493A-8C73-0409F1A2D539}" type="slidenum">
              <a:rPr lang="sv-SE" smtClean="0"/>
              <a:pPr/>
              <a:t>‹#›</a:t>
            </a:fld>
            <a:endParaRPr lang="sv-SE"/>
          </a:p>
        </p:txBody>
      </p:sp>
    </p:spTree>
    <p:extLst>
      <p:ext uri="{BB962C8B-B14F-4D97-AF65-F5344CB8AC3E}">
        <p14:creationId xmlns:p14="http://schemas.microsoft.com/office/powerpoint/2010/main" val="70780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2D03FB4-B13C-4E0B-BB8C-B1325AD18FCC}" type="datetime1">
              <a:rPr lang="sv-SE" smtClean="0"/>
              <a:t>2024-06-04</a:t>
            </a:fld>
            <a:endParaRPr lang="sv-SE"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sv-SE"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EEB9E62-4301-493A-8C73-0409F1A2D539}" type="slidenum">
              <a:rPr lang="sv-SE" smtClean="0"/>
              <a:pPr/>
              <a:t>‹#›</a:t>
            </a:fld>
            <a:endParaRPr lang="sv-SE"/>
          </a:p>
        </p:txBody>
      </p:sp>
    </p:spTree>
    <p:extLst>
      <p:ext uri="{BB962C8B-B14F-4D97-AF65-F5344CB8AC3E}">
        <p14:creationId xmlns:p14="http://schemas.microsoft.com/office/powerpoint/2010/main" val="28177027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B6FE35C-DB56-49D2-A957-D1D9588C650C}" type="datetime1">
              <a:rPr lang="sv-SE" smtClean="0"/>
              <a:t>2024-06-04</a:t>
            </a:fld>
            <a:endParaRPr lang="sv-SE"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sv-SE"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EEB9E62-4301-493A-8C73-0409F1A2D539}" type="slidenum">
              <a:rPr lang="sv-SE" smtClean="0"/>
              <a:pPr/>
              <a:t>‹#›</a:t>
            </a:fld>
            <a:endParaRPr lang="sv-SE"/>
          </a:p>
        </p:txBody>
      </p:sp>
    </p:spTree>
    <p:extLst>
      <p:ext uri="{BB962C8B-B14F-4D97-AF65-F5344CB8AC3E}">
        <p14:creationId xmlns:p14="http://schemas.microsoft.com/office/powerpoint/2010/main" val="10884220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1" r:id="rId12"/>
    <p:sldLayoutId id="2147483660" r:id="rId13"/>
    <p:sldLayoutId id="2147483653" r:id="rId14"/>
    <p:sldLayoutId id="2147483663" r:id="rId15"/>
    <p:sldLayoutId id="2147483654" r:id="rId16"/>
    <p:sldLayoutId id="2147483661" r:id="rId17"/>
    <p:sldLayoutId id="2147483662" r:id="rId18"/>
    <p:sldLayoutId id="2147483665" r:id="rId19"/>
  </p:sldLayoutIdLst>
  <p:hf sldNum="0" hd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ntranat.rjl.se/Dokument/Evo/f29a5114-c761-456c-9835-005d9543de6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intranat.rjl.se/anstallning-och-arbetsmiljo/ledighet-och-franvaro2/foraldraledighet/?accordionAnchor=21099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82925" y="562598"/>
            <a:ext cx="8520399" cy="1591082"/>
          </a:xfrm>
        </p:spPr>
        <p:txBody>
          <a:bodyPr/>
          <a:lstStyle/>
          <a:p>
            <a:r>
              <a:rPr lang="sv-SE" dirty="0"/>
              <a:t>Gravid och förälder</a:t>
            </a:r>
          </a:p>
        </p:txBody>
      </p:sp>
      <p:sp>
        <p:nvSpPr>
          <p:cNvPr id="3" name="Underrubrik 2"/>
          <p:cNvSpPr>
            <a:spLocks noGrp="1"/>
          </p:cNvSpPr>
          <p:nvPr>
            <p:ph type="subTitle" idx="1"/>
          </p:nvPr>
        </p:nvSpPr>
        <p:spPr>
          <a:xfrm>
            <a:off x="6029616" y="3363972"/>
            <a:ext cx="9228201" cy="1645920"/>
          </a:xfrm>
        </p:spPr>
        <p:txBody>
          <a:bodyPr/>
          <a:lstStyle/>
          <a:p>
            <a:r>
              <a:rPr lang="sv-SE" dirty="0"/>
              <a:t>Madelene Ljungars</a:t>
            </a:r>
          </a:p>
          <a:p>
            <a:r>
              <a:rPr lang="sv-SE" dirty="0"/>
              <a:t>Jönköpings läns läkarförening</a:t>
            </a:r>
          </a:p>
        </p:txBody>
      </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dirty="0"/>
              <a:t>5. </a:t>
            </a:r>
            <a:r>
              <a:rPr lang="en-GB" dirty="0" err="1"/>
              <a:t>Tillfällig</a:t>
            </a:r>
            <a:r>
              <a:rPr lang="en-GB" dirty="0"/>
              <a:t> </a:t>
            </a:r>
            <a:r>
              <a:rPr lang="en-GB" dirty="0" err="1"/>
              <a:t>föräldrapenning</a:t>
            </a:r>
            <a:r>
              <a:rPr lang="en-GB" dirty="0"/>
              <a:t> (VAB) </a:t>
            </a:r>
            <a:r>
              <a:rPr lang="en-GB" dirty="0" err="1"/>
              <a:t>i</a:t>
            </a:r>
            <a:r>
              <a:rPr lang="en-GB" dirty="0"/>
              <a:t> </a:t>
            </a:r>
            <a:r>
              <a:rPr lang="en-GB" dirty="0" err="1"/>
              <a:t>samband</a:t>
            </a:r>
            <a:r>
              <a:rPr lang="en-GB" dirty="0"/>
              <a:t> med </a:t>
            </a:r>
            <a:r>
              <a:rPr lang="en-GB" dirty="0" err="1"/>
              <a:t>förlossning</a:t>
            </a:r>
            <a:r>
              <a:rPr lang="en-GB" dirty="0"/>
              <a:t>/adoption</a:t>
            </a:r>
            <a:br>
              <a:rPr lang="en-GB" dirty="0"/>
            </a:br>
            <a:endParaRPr lang="sv-SE" dirty="0"/>
          </a:p>
        </p:txBody>
      </p:sp>
      <p:sp>
        <p:nvSpPr>
          <p:cNvPr id="3" name="Platshållare för innehåll 2"/>
          <p:cNvSpPr>
            <a:spLocks noGrp="1"/>
          </p:cNvSpPr>
          <p:nvPr>
            <p:ph idx="1"/>
          </p:nvPr>
        </p:nvSpPr>
        <p:spPr>
          <a:xfrm>
            <a:off x="4408486" y="2011680"/>
            <a:ext cx="6564314" cy="3766185"/>
          </a:xfrm>
        </p:spPr>
        <p:txBody>
          <a:bodyPr/>
          <a:lstStyle/>
          <a:p>
            <a:r>
              <a:rPr lang="en-GB" dirty="0" err="1"/>
              <a:t>Gäller</a:t>
            </a:r>
            <a:r>
              <a:rPr lang="en-GB" dirty="0"/>
              <a:t> </a:t>
            </a:r>
            <a:r>
              <a:rPr lang="en-GB" dirty="0" err="1"/>
              <a:t>förälder</a:t>
            </a:r>
            <a:r>
              <a:rPr lang="en-GB" dirty="0"/>
              <a:t> till </a:t>
            </a:r>
            <a:r>
              <a:rPr lang="en-GB" dirty="0" err="1"/>
              <a:t>nyfött</a:t>
            </a:r>
            <a:r>
              <a:rPr lang="en-GB" dirty="0"/>
              <a:t> barn </a:t>
            </a:r>
            <a:r>
              <a:rPr lang="en-GB" dirty="0" err="1"/>
              <a:t>i</a:t>
            </a:r>
            <a:r>
              <a:rPr lang="en-GB" dirty="0"/>
              <a:t> </a:t>
            </a:r>
            <a:r>
              <a:rPr lang="en-GB" dirty="0" err="1"/>
              <a:t>totalt</a:t>
            </a:r>
            <a:r>
              <a:rPr lang="en-GB" dirty="0"/>
              <a:t> 10 </a:t>
            </a:r>
            <a:r>
              <a:rPr lang="en-GB" dirty="0" err="1"/>
              <a:t>dagar</a:t>
            </a:r>
            <a:r>
              <a:rPr lang="en-GB" dirty="0"/>
              <a:t> under de </a:t>
            </a:r>
            <a:r>
              <a:rPr lang="en-GB" dirty="0" err="1"/>
              <a:t>första</a:t>
            </a:r>
            <a:r>
              <a:rPr lang="en-GB" dirty="0"/>
              <a:t> 60 </a:t>
            </a:r>
            <a:r>
              <a:rPr lang="en-GB" dirty="0" err="1"/>
              <a:t>dagarna</a:t>
            </a:r>
            <a:r>
              <a:rPr lang="en-GB" dirty="0"/>
              <a:t> </a:t>
            </a:r>
            <a:r>
              <a:rPr lang="en-GB" dirty="0" err="1"/>
              <a:t>efter</a:t>
            </a:r>
            <a:r>
              <a:rPr lang="en-GB" dirty="0"/>
              <a:t> </a:t>
            </a:r>
            <a:r>
              <a:rPr lang="en-GB" dirty="0" err="1"/>
              <a:t>hemkomst</a:t>
            </a:r>
            <a:r>
              <a:rPr lang="en-GB" dirty="0"/>
              <a:t> </a:t>
            </a:r>
            <a:r>
              <a:rPr lang="en-GB" dirty="0" err="1"/>
              <a:t>från</a:t>
            </a:r>
            <a:r>
              <a:rPr lang="en-GB" dirty="0"/>
              <a:t> </a:t>
            </a:r>
            <a:r>
              <a:rPr lang="en-GB" dirty="0" err="1"/>
              <a:t>förlossning</a:t>
            </a:r>
            <a:endParaRPr lang="en-GB" dirty="0"/>
          </a:p>
          <a:p>
            <a:r>
              <a:rPr lang="en-GB" dirty="0" err="1"/>
              <a:t>Förutsätter</a:t>
            </a:r>
            <a:r>
              <a:rPr lang="en-GB" dirty="0"/>
              <a:t> </a:t>
            </a:r>
            <a:r>
              <a:rPr lang="en-GB" dirty="0" err="1"/>
              <a:t>att</a:t>
            </a:r>
            <a:r>
              <a:rPr lang="en-GB" dirty="0"/>
              <a:t> partner:</a:t>
            </a:r>
          </a:p>
          <a:p>
            <a:pPr lvl="1"/>
            <a:r>
              <a:rPr lang="en-GB" dirty="0"/>
              <a:t>- </a:t>
            </a:r>
            <a:r>
              <a:rPr lang="en-GB" dirty="0" err="1"/>
              <a:t>Närvarar</a:t>
            </a:r>
            <a:r>
              <a:rPr lang="en-GB" dirty="0"/>
              <a:t> vid </a:t>
            </a:r>
            <a:r>
              <a:rPr lang="en-GB" dirty="0" err="1"/>
              <a:t>förlossningen</a:t>
            </a:r>
            <a:endParaRPr lang="en-GB" dirty="0"/>
          </a:p>
          <a:p>
            <a:pPr lvl="1"/>
            <a:r>
              <a:rPr lang="en-GB" dirty="0"/>
              <a:t>- </a:t>
            </a:r>
            <a:r>
              <a:rPr lang="en-GB" dirty="0" err="1"/>
              <a:t>Sköter</a:t>
            </a:r>
            <a:r>
              <a:rPr lang="en-GB" dirty="0"/>
              <a:t> </a:t>
            </a:r>
            <a:r>
              <a:rPr lang="en-GB" dirty="0" err="1"/>
              <a:t>hemmet</a:t>
            </a:r>
            <a:endParaRPr lang="en-GB" dirty="0"/>
          </a:p>
          <a:p>
            <a:pPr lvl="1"/>
            <a:r>
              <a:rPr lang="en-GB" dirty="0"/>
              <a:t>- </a:t>
            </a:r>
            <a:r>
              <a:rPr lang="en-GB" dirty="0" err="1"/>
              <a:t>Vårdar</a:t>
            </a:r>
            <a:r>
              <a:rPr lang="en-GB" dirty="0"/>
              <a:t> </a:t>
            </a:r>
            <a:r>
              <a:rPr lang="en-GB" dirty="0" err="1"/>
              <a:t>barnet</a:t>
            </a:r>
            <a:endParaRPr lang="en-GB" dirty="0"/>
          </a:p>
          <a:p>
            <a:r>
              <a:rPr lang="en-GB" dirty="0" err="1"/>
              <a:t>Kan</a:t>
            </a:r>
            <a:r>
              <a:rPr lang="en-GB" dirty="0"/>
              <a:t> </a:t>
            </a:r>
            <a:r>
              <a:rPr lang="en-GB" dirty="0" err="1"/>
              <a:t>överlåtas</a:t>
            </a:r>
            <a:endParaRPr lang="en-GB"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
        <p:nvSpPr>
          <p:cNvPr id="7" name="AutoShape 2" descr="https://photos.fife.usercontent.google.com/pw/AP1GczMMAGc7DWTm_y7yPNo0VhMbebRHqn5s9LJKNqaPex5zGaMD9VksTnaJ=w659-h879-s-no-gm?authuser=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 name="AutoShape 4" descr="https://photos.fife.usercontent.google.com/pw/AP1GczMMAGc7DWTm_y7yPNo0VhMbebRHqn5s9LJKNqaPex5zGaMD9VksTnaJ=w659-h879-s-no-gm?authuser=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45135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6. </a:t>
            </a:r>
            <a:r>
              <a:rPr lang="en-GB" dirty="0" err="1"/>
              <a:t>Ledighet</a:t>
            </a:r>
            <a:r>
              <a:rPr lang="en-GB" dirty="0"/>
              <a:t> med </a:t>
            </a:r>
            <a:r>
              <a:rPr lang="en-GB" dirty="0" err="1"/>
              <a:t>omvårdnadsbidrag</a:t>
            </a:r>
            <a:endParaRPr lang="sv-SE" dirty="0"/>
          </a:p>
        </p:txBody>
      </p:sp>
      <p:sp>
        <p:nvSpPr>
          <p:cNvPr id="3" name="Platshållare för innehåll 2"/>
          <p:cNvSpPr>
            <a:spLocks noGrp="1"/>
          </p:cNvSpPr>
          <p:nvPr>
            <p:ph idx="1"/>
          </p:nvPr>
        </p:nvSpPr>
        <p:spPr/>
        <p:txBody>
          <a:bodyPr/>
          <a:lstStyle/>
          <a:p>
            <a:r>
              <a:rPr lang="en-GB" dirty="0" err="1"/>
              <a:t>En</a:t>
            </a:r>
            <a:r>
              <a:rPr lang="en-GB" dirty="0"/>
              <a:t> </a:t>
            </a:r>
            <a:r>
              <a:rPr lang="en-GB" dirty="0" err="1"/>
              <a:t>förälder</a:t>
            </a:r>
            <a:r>
              <a:rPr lang="en-GB" dirty="0"/>
              <a:t> </a:t>
            </a:r>
            <a:r>
              <a:rPr lang="en-GB" dirty="0" err="1"/>
              <a:t>har</a:t>
            </a:r>
            <a:r>
              <a:rPr lang="en-GB" dirty="0"/>
              <a:t> </a:t>
            </a:r>
            <a:r>
              <a:rPr lang="en-GB" dirty="0" err="1"/>
              <a:t>rätt</a:t>
            </a:r>
            <a:r>
              <a:rPr lang="en-GB" dirty="0"/>
              <a:t> till </a:t>
            </a:r>
            <a:r>
              <a:rPr lang="en-GB" dirty="0" err="1"/>
              <a:t>förkortad</a:t>
            </a:r>
            <a:r>
              <a:rPr lang="en-GB" dirty="0"/>
              <a:t> </a:t>
            </a:r>
            <a:r>
              <a:rPr lang="en-GB" dirty="0" err="1"/>
              <a:t>arbetstid</a:t>
            </a:r>
            <a:r>
              <a:rPr lang="en-GB" dirty="0"/>
              <a:t> </a:t>
            </a:r>
            <a:r>
              <a:rPr lang="en-GB" dirty="0" err="1"/>
              <a:t>upp</a:t>
            </a:r>
            <a:r>
              <a:rPr lang="en-GB" dirty="0"/>
              <a:t> till 25% om man </a:t>
            </a:r>
            <a:r>
              <a:rPr lang="en-GB" dirty="0" err="1"/>
              <a:t>erhåller</a:t>
            </a:r>
            <a:r>
              <a:rPr lang="en-GB" dirty="0"/>
              <a:t> </a:t>
            </a:r>
            <a:r>
              <a:rPr lang="en-GB" dirty="0" err="1"/>
              <a:t>omvårdnadsbidrag</a:t>
            </a:r>
            <a:r>
              <a:rPr lang="en-GB" dirty="0"/>
              <a:t> </a:t>
            </a:r>
            <a:r>
              <a:rPr lang="en-GB" dirty="0" err="1"/>
              <a:t>enligt</a:t>
            </a:r>
            <a:r>
              <a:rPr lang="en-GB" dirty="0"/>
              <a:t> </a:t>
            </a:r>
            <a:r>
              <a:rPr lang="en-GB" dirty="0" err="1"/>
              <a:t>Socialförsäkringsbalken</a:t>
            </a:r>
            <a:r>
              <a:rPr lang="en-GB" dirty="0"/>
              <a:t> </a:t>
            </a:r>
            <a:r>
              <a:rPr lang="en-GB" dirty="0" err="1"/>
              <a:t>kap</a:t>
            </a:r>
            <a:r>
              <a:rPr lang="en-GB" dirty="0"/>
              <a:t> 22. </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372757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Hur</a:t>
            </a:r>
            <a:r>
              <a:rPr lang="en-GB" dirty="0"/>
              <a:t> </a:t>
            </a:r>
            <a:r>
              <a:rPr lang="en-GB" dirty="0" err="1"/>
              <a:t>ofta</a:t>
            </a:r>
            <a:r>
              <a:rPr lang="en-GB" dirty="0"/>
              <a:t> </a:t>
            </a:r>
            <a:r>
              <a:rPr lang="en-GB" dirty="0" err="1"/>
              <a:t>kan</a:t>
            </a:r>
            <a:r>
              <a:rPr lang="en-GB" dirty="0"/>
              <a:t> jag </a:t>
            </a:r>
            <a:r>
              <a:rPr lang="en-GB" dirty="0" err="1"/>
              <a:t>vara</a:t>
            </a:r>
            <a:r>
              <a:rPr lang="en-GB" dirty="0"/>
              <a:t> </a:t>
            </a:r>
            <a:r>
              <a:rPr lang="en-GB" dirty="0" err="1"/>
              <a:t>ledig</a:t>
            </a:r>
            <a:r>
              <a:rPr lang="en-GB" dirty="0"/>
              <a:t>?</a:t>
            </a:r>
            <a:endParaRPr lang="sv-SE" dirty="0"/>
          </a:p>
        </p:txBody>
      </p:sp>
      <p:sp>
        <p:nvSpPr>
          <p:cNvPr id="3" name="Platshållare för innehåll 2"/>
          <p:cNvSpPr>
            <a:spLocks noGrp="1"/>
          </p:cNvSpPr>
          <p:nvPr>
            <p:ph idx="1"/>
          </p:nvPr>
        </p:nvSpPr>
        <p:spPr>
          <a:xfrm>
            <a:off x="685801" y="2011680"/>
            <a:ext cx="5614516" cy="3766185"/>
          </a:xfrm>
        </p:spPr>
        <p:txBody>
          <a:bodyPr/>
          <a:lstStyle/>
          <a:p>
            <a:r>
              <a:rPr lang="en-GB" dirty="0"/>
              <a:t>Man </a:t>
            </a:r>
            <a:r>
              <a:rPr lang="en-GB" dirty="0" err="1"/>
              <a:t>får</a:t>
            </a:r>
            <a:r>
              <a:rPr lang="en-GB" dirty="0"/>
              <a:t> </a:t>
            </a:r>
            <a:r>
              <a:rPr lang="en-GB" dirty="0" err="1"/>
              <a:t>förlägga</a:t>
            </a:r>
            <a:r>
              <a:rPr lang="en-GB" dirty="0"/>
              <a:t> max 3 </a:t>
            </a:r>
            <a:r>
              <a:rPr lang="en-GB" dirty="0" err="1"/>
              <a:t>ledighetsperioder</a:t>
            </a:r>
            <a:r>
              <a:rPr lang="en-GB" dirty="0"/>
              <a:t> per </a:t>
            </a:r>
            <a:r>
              <a:rPr lang="en-GB" dirty="0" err="1"/>
              <a:t>år</a:t>
            </a:r>
            <a:r>
              <a:rPr lang="en-GB" dirty="0"/>
              <a:t> vid </a:t>
            </a:r>
            <a:r>
              <a:rPr lang="en-GB" dirty="0" err="1"/>
              <a:t>hel</a:t>
            </a:r>
            <a:r>
              <a:rPr lang="en-GB" dirty="0"/>
              <a:t> </a:t>
            </a:r>
            <a:r>
              <a:rPr lang="en-GB" dirty="0" err="1"/>
              <a:t>ledighet</a:t>
            </a:r>
            <a:r>
              <a:rPr lang="en-GB" dirty="0"/>
              <a:t> </a:t>
            </a:r>
          </a:p>
          <a:p>
            <a:r>
              <a:rPr lang="en-GB" dirty="0"/>
              <a:t>Vid </a:t>
            </a:r>
            <a:r>
              <a:rPr lang="en-GB" dirty="0" err="1"/>
              <a:t>tillfällig</a:t>
            </a:r>
            <a:r>
              <a:rPr lang="en-GB" dirty="0"/>
              <a:t> </a:t>
            </a:r>
            <a:r>
              <a:rPr lang="en-GB" dirty="0" err="1"/>
              <a:t>föräldrapenning</a:t>
            </a:r>
            <a:r>
              <a:rPr lang="en-GB" dirty="0"/>
              <a:t>, vid </a:t>
            </a:r>
            <a:r>
              <a:rPr lang="en-GB" dirty="0" err="1"/>
              <a:t>besök</a:t>
            </a:r>
            <a:r>
              <a:rPr lang="en-GB" dirty="0"/>
              <a:t> </a:t>
            </a:r>
            <a:r>
              <a:rPr lang="en-GB" dirty="0" err="1"/>
              <a:t>på</a:t>
            </a:r>
            <a:r>
              <a:rPr lang="en-GB" dirty="0"/>
              <a:t> MVC </a:t>
            </a:r>
            <a:r>
              <a:rPr lang="en-GB" dirty="0" err="1"/>
              <a:t>och</a:t>
            </a:r>
            <a:r>
              <a:rPr lang="en-GB" dirty="0"/>
              <a:t> </a:t>
            </a:r>
            <a:r>
              <a:rPr lang="en-GB" dirty="0" err="1"/>
              <a:t>besök</a:t>
            </a:r>
            <a:r>
              <a:rPr lang="en-GB" dirty="0"/>
              <a:t> </a:t>
            </a:r>
            <a:r>
              <a:rPr lang="en-GB" dirty="0" err="1"/>
              <a:t>på</a:t>
            </a:r>
            <a:r>
              <a:rPr lang="en-GB" dirty="0"/>
              <a:t> </a:t>
            </a:r>
            <a:r>
              <a:rPr lang="en-GB" dirty="0" err="1"/>
              <a:t>barnets</a:t>
            </a:r>
            <a:r>
              <a:rPr lang="en-GB" dirty="0"/>
              <a:t> </a:t>
            </a:r>
            <a:r>
              <a:rPr lang="en-GB" dirty="0" err="1"/>
              <a:t>skola</a:t>
            </a:r>
            <a:r>
              <a:rPr lang="en-GB" dirty="0"/>
              <a:t> </a:t>
            </a:r>
            <a:r>
              <a:rPr lang="en-GB" dirty="0" err="1"/>
              <a:t>ingen</a:t>
            </a:r>
            <a:r>
              <a:rPr lang="en-GB" dirty="0"/>
              <a:t> </a:t>
            </a:r>
            <a:r>
              <a:rPr lang="en-GB" dirty="0" err="1"/>
              <a:t>begränsning</a:t>
            </a:r>
            <a:endParaRPr lang="en-GB" dirty="0"/>
          </a:p>
          <a:p>
            <a:r>
              <a:rPr lang="en-GB" dirty="0" err="1"/>
              <a:t>Två</a:t>
            </a:r>
            <a:r>
              <a:rPr lang="en-GB" dirty="0"/>
              <a:t> MVC-</a:t>
            </a:r>
            <a:r>
              <a:rPr lang="en-GB" dirty="0" err="1"/>
              <a:t>besök</a:t>
            </a:r>
            <a:r>
              <a:rPr lang="en-GB" dirty="0"/>
              <a:t> </a:t>
            </a:r>
            <a:r>
              <a:rPr lang="en-GB" dirty="0" err="1"/>
              <a:t>får</a:t>
            </a:r>
            <a:r>
              <a:rPr lang="en-GB" dirty="0"/>
              <a:t> </a:t>
            </a:r>
            <a:r>
              <a:rPr lang="en-GB" dirty="0" err="1"/>
              <a:t>göras</a:t>
            </a:r>
            <a:r>
              <a:rPr lang="en-GB" dirty="0"/>
              <a:t> </a:t>
            </a:r>
            <a:r>
              <a:rPr lang="en-GB" dirty="0" err="1"/>
              <a:t>på</a:t>
            </a:r>
            <a:r>
              <a:rPr lang="en-GB" dirty="0"/>
              <a:t> </a:t>
            </a:r>
            <a:r>
              <a:rPr lang="en-GB" dirty="0" err="1"/>
              <a:t>arbetstid</a:t>
            </a:r>
            <a:r>
              <a:rPr lang="en-GB" dirty="0"/>
              <a:t> (om </a:t>
            </a:r>
            <a:r>
              <a:rPr lang="en-GB" dirty="0" err="1"/>
              <a:t>det</a:t>
            </a:r>
            <a:r>
              <a:rPr lang="en-GB" dirty="0"/>
              <a:t> </a:t>
            </a:r>
            <a:r>
              <a:rPr lang="en-GB" dirty="0" err="1"/>
              <a:t>inte</a:t>
            </a:r>
            <a:r>
              <a:rPr lang="en-GB" dirty="0"/>
              <a:t> </a:t>
            </a:r>
            <a:r>
              <a:rPr lang="en-GB" dirty="0" err="1"/>
              <a:t>går</a:t>
            </a:r>
            <a:r>
              <a:rPr lang="en-GB" dirty="0"/>
              <a:t> </a:t>
            </a:r>
            <a:r>
              <a:rPr lang="en-GB" dirty="0" err="1"/>
              <a:t>att</a:t>
            </a:r>
            <a:r>
              <a:rPr lang="en-GB" dirty="0"/>
              <a:t> </a:t>
            </a:r>
            <a:r>
              <a:rPr lang="en-GB" dirty="0" err="1"/>
              <a:t>lösa</a:t>
            </a:r>
            <a:r>
              <a:rPr lang="en-GB" dirty="0"/>
              <a:t> </a:t>
            </a:r>
            <a:r>
              <a:rPr lang="en-GB" dirty="0" err="1"/>
              <a:t>på</a:t>
            </a:r>
            <a:r>
              <a:rPr lang="en-GB" dirty="0"/>
              <a:t> </a:t>
            </a:r>
            <a:r>
              <a:rPr lang="en-GB" dirty="0" err="1"/>
              <a:t>annat</a:t>
            </a:r>
            <a:r>
              <a:rPr lang="en-GB" dirty="0"/>
              <a:t> </a:t>
            </a:r>
            <a:r>
              <a:rPr lang="en-GB" dirty="0" err="1"/>
              <a:t>sätt</a:t>
            </a:r>
            <a:r>
              <a:rPr lang="en-GB" dirty="0"/>
              <a:t>)</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145562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3821" y="3366198"/>
            <a:ext cx="10788578" cy="1708156"/>
          </a:xfrm>
        </p:spPr>
        <p:txBody>
          <a:bodyPr/>
          <a:lstStyle/>
          <a:p>
            <a:r>
              <a:rPr lang="en-GB" dirty="0" err="1"/>
              <a:t>Kan</a:t>
            </a:r>
            <a:r>
              <a:rPr lang="en-GB" dirty="0"/>
              <a:t> jag </a:t>
            </a:r>
            <a:r>
              <a:rPr lang="en-GB" dirty="0" err="1"/>
              <a:t>avbryta</a:t>
            </a:r>
            <a:r>
              <a:rPr lang="en-GB" dirty="0"/>
              <a:t> </a:t>
            </a:r>
            <a:r>
              <a:rPr lang="en-GB" dirty="0" err="1"/>
              <a:t>ledigheten</a:t>
            </a:r>
            <a:r>
              <a:rPr lang="en-GB" dirty="0"/>
              <a:t>?</a:t>
            </a:r>
            <a:endParaRPr lang="sv-SE" dirty="0"/>
          </a:p>
        </p:txBody>
      </p:sp>
      <p:sp>
        <p:nvSpPr>
          <p:cNvPr id="3" name="Platshållare för innehåll 2"/>
          <p:cNvSpPr>
            <a:spLocks noGrp="1"/>
          </p:cNvSpPr>
          <p:nvPr>
            <p:ph idx="1"/>
          </p:nvPr>
        </p:nvSpPr>
        <p:spPr>
          <a:xfrm>
            <a:off x="685800" y="4634325"/>
            <a:ext cx="10753725" cy="1635872"/>
          </a:xfrm>
        </p:spPr>
        <p:txBody>
          <a:bodyPr/>
          <a:lstStyle/>
          <a:p>
            <a:r>
              <a:rPr lang="en-GB" dirty="0" err="1"/>
              <a:t>Ja</a:t>
            </a:r>
            <a:r>
              <a:rPr lang="en-GB" dirty="0"/>
              <a:t>!</a:t>
            </a:r>
          </a:p>
          <a:p>
            <a:r>
              <a:rPr lang="en-GB" dirty="0"/>
              <a:t>Om man </a:t>
            </a:r>
            <a:r>
              <a:rPr lang="en-GB" dirty="0" err="1"/>
              <a:t>planerat</a:t>
            </a:r>
            <a:r>
              <a:rPr lang="en-GB" dirty="0"/>
              <a:t> </a:t>
            </a:r>
            <a:r>
              <a:rPr lang="en-GB" dirty="0" err="1"/>
              <a:t>att</a:t>
            </a:r>
            <a:r>
              <a:rPr lang="en-GB" dirty="0"/>
              <a:t> </a:t>
            </a:r>
            <a:r>
              <a:rPr lang="en-GB" dirty="0" err="1"/>
              <a:t>vara</a:t>
            </a:r>
            <a:r>
              <a:rPr lang="en-GB" dirty="0"/>
              <a:t> </a:t>
            </a:r>
            <a:r>
              <a:rPr lang="en-GB" dirty="0" err="1"/>
              <a:t>borta</a:t>
            </a:r>
            <a:r>
              <a:rPr lang="en-GB" dirty="0"/>
              <a:t> </a:t>
            </a:r>
            <a:r>
              <a:rPr lang="en-GB" dirty="0" err="1"/>
              <a:t>mer</a:t>
            </a:r>
            <a:r>
              <a:rPr lang="en-GB" dirty="0"/>
              <a:t> </a:t>
            </a:r>
            <a:r>
              <a:rPr lang="en-GB" dirty="0" err="1"/>
              <a:t>än</a:t>
            </a:r>
            <a:r>
              <a:rPr lang="en-GB" dirty="0"/>
              <a:t> 1 </a:t>
            </a:r>
            <a:r>
              <a:rPr lang="en-GB" dirty="0" err="1"/>
              <a:t>månad</a:t>
            </a:r>
            <a:r>
              <a:rPr lang="en-GB" dirty="0"/>
              <a:t>, </a:t>
            </a:r>
            <a:r>
              <a:rPr lang="en-GB" dirty="0" err="1"/>
              <a:t>får</a:t>
            </a:r>
            <a:r>
              <a:rPr lang="en-GB" dirty="0"/>
              <a:t> </a:t>
            </a:r>
            <a:r>
              <a:rPr lang="en-GB" dirty="0" err="1"/>
              <a:t>arbetsgivaren</a:t>
            </a:r>
            <a:r>
              <a:rPr lang="en-GB" dirty="0"/>
              <a:t> </a:t>
            </a:r>
            <a:r>
              <a:rPr lang="en-GB" dirty="0" err="1"/>
              <a:t>skjuta</a:t>
            </a:r>
            <a:r>
              <a:rPr lang="en-GB" dirty="0"/>
              <a:t> </a:t>
            </a:r>
            <a:r>
              <a:rPr lang="en-GB" dirty="0" err="1"/>
              <a:t>på</a:t>
            </a:r>
            <a:r>
              <a:rPr lang="en-GB" dirty="0"/>
              <a:t> </a:t>
            </a:r>
            <a:r>
              <a:rPr lang="en-GB" dirty="0" err="1"/>
              <a:t>återgången</a:t>
            </a:r>
            <a:r>
              <a:rPr lang="en-GB" dirty="0"/>
              <a:t> </a:t>
            </a:r>
            <a:r>
              <a:rPr lang="en-GB" dirty="0" err="1"/>
              <a:t>i</a:t>
            </a:r>
            <a:r>
              <a:rPr lang="en-GB" dirty="0"/>
              <a:t> </a:t>
            </a:r>
            <a:r>
              <a:rPr lang="en-GB" dirty="0" err="1"/>
              <a:t>en</a:t>
            </a:r>
            <a:r>
              <a:rPr lang="en-GB" dirty="0"/>
              <a:t> </a:t>
            </a:r>
            <a:r>
              <a:rPr lang="en-GB" dirty="0" err="1"/>
              <a:t>månad</a:t>
            </a:r>
            <a:r>
              <a:rPr lang="en-GB" dirty="0"/>
              <a:t> </a:t>
            </a:r>
            <a:r>
              <a:rPr lang="en-GB" dirty="0" err="1"/>
              <a:t>från</a:t>
            </a:r>
            <a:r>
              <a:rPr lang="en-GB" dirty="0"/>
              <a:t> </a:t>
            </a:r>
            <a:r>
              <a:rPr lang="en-GB" dirty="0" err="1"/>
              <a:t>dagen</a:t>
            </a:r>
            <a:r>
              <a:rPr lang="en-GB" dirty="0"/>
              <a:t> man </a:t>
            </a:r>
            <a:r>
              <a:rPr lang="en-GB" dirty="0" err="1"/>
              <a:t>meddelat</a:t>
            </a:r>
            <a:r>
              <a:rPr lang="en-GB" dirty="0"/>
              <a:t> </a:t>
            </a:r>
            <a:r>
              <a:rPr lang="en-GB" dirty="0" err="1"/>
              <a:t>återgång</a:t>
            </a:r>
            <a:r>
              <a:rPr lang="en-GB" dirty="0"/>
              <a:t>. </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
        <p:nvSpPr>
          <p:cNvPr id="7" name="Rubrik 1"/>
          <p:cNvSpPr txBox="1">
            <a:spLocks/>
          </p:cNvSpPr>
          <p:nvPr/>
        </p:nvSpPr>
        <p:spPr>
          <a:xfrm>
            <a:off x="809624" y="651933"/>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dirty="0" err="1"/>
              <a:t>Kan</a:t>
            </a:r>
            <a:r>
              <a:rPr lang="en-GB" dirty="0"/>
              <a:t> jag </a:t>
            </a:r>
            <a:r>
              <a:rPr lang="en-GB" dirty="0" err="1"/>
              <a:t>förlägga</a:t>
            </a:r>
            <a:r>
              <a:rPr lang="en-GB" dirty="0"/>
              <a:t> </a:t>
            </a:r>
            <a:r>
              <a:rPr lang="en-GB" dirty="0" err="1"/>
              <a:t>ledigheten</a:t>
            </a:r>
            <a:r>
              <a:rPr lang="en-GB" dirty="0"/>
              <a:t> </a:t>
            </a:r>
            <a:r>
              <a:rPr lang="en-GB" dirty="0" err="1"/>
              <a:t>hur</a:t>
            </a:r>
            <a:r>
              <a:rPr lang="en-GB" dirty="0"/>
              <a:t> </a:t>
            </a:r>
            <a:r>
              <a:rPr lang="en-GB" dirty="0" err="1"/>
              <a:t>som</a:t>
            </a:r>
            <a:r>
              <a:rPr lang="en-GB" dirty="0"/>
              <a:t>?</a:t>
            </a:r>
            <a:endParaRPr lang="sv-SE" dirty="0"/>
          </a:p>
        </p:txBody>
      </p:sp>
      <p:sp>
        <p:nvSpPr>
          <p:cNvPr id="9" name="Platshållare för innehåll 2"/>
          <p:cNvSpPr txBox="1">
            <a:spLocks/>
          </p:cNvSpPr>
          <p:nvPr/>
        </p:nvSpPr>
        <p:spPr>
          <a:xfrm>
            <a:off x="829056" y="2164081"/>
            <a:ext cx="10753725" cy="163587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dirty="0"/>
              <a:t>Vid </a:t>
            </a:r>
            <a:r>
              <a:rPr lang="en-GB" dirty="0" err="1"/>
              <a:t>hel</a:t>
            </a:r>
            <a:r>
              <a:rPr lang="en-GB" dirty="0"/>
              <a:t> </a:t>
            </a:r>
            <a:r>
              <a:rPr lang="en-GB" dirty="0" err="1"/>
              <a:t>ledighet</a:t>
            </a:r>
            <a:r>
              <a:rPr lang="en-GB" dirty="0"/>
              <a:t>: </a:t>
            </a:r>
            <a:r>
              <a:rPr lang="en-GB" dirty="0" err="1"/>
              <a:t>ja</a:t>
            </a:r>
            <a:r>
              <a:rPr lang="en-GB" dirty="0"/>
              <a:t>!</a:t>
            </a:r>
          </a:p>
          <a:p>
            <a:r>
              <a:rPr lang="en-GB" dirty="0"/>
              <a:t>Vid </a:t>
            </a:r>
            <a:r>
              <a:rPr lang="en-GB" dirty="0" err="1"/>
              <a:t>förkortning</a:t>
            </a:r>
            <a:r>
              <a:rPr lang="en-GB" dirty="0"/>
              <a:t> </a:t>
            </a:r>
            <a:r>
              <a:rPr lang="en-GB" dirty="0" err="1"/>
              <a:t>av</a:t>
            </a:r>
            <a:r>
              <a:rPr lang="en-GB" dirty="0"/>
              <a:t> </a:t>
            </a:r>
            <a:r>
              <a:rPr lang="en-GB" dirty="0" err="1"/>
              <a:t>arbetsveckan</a:t>
            </a:r>
            <a:r>
              <a:rPr lang="en-GB" dirty="0"/>
              <a:t> </a:t>
            </a:r>
            <a:r>
              <a:rPr lang="en-GB" dirty="0" err="1"/>
              <a:t>som</a:t>
            </a:r>
            <a:r>
              <a:rPr lang="en-GB" dirty="0"/>
              <a:t> del </a:t>
            </a:r>
            <a:r>
              <a:rPr lang="en-GB" dirty="0" err="1"/>
              <a:t>av</a:t>
            </a:r>
            <a:r>
              <a:rPr lang="en-GB" dirty="0"/>
              <a:t> dag </a:t>
            </a:r>
            <a:r>
              <a:rPr lang="en-GB" dirty="0" err="1"/>
              <a:t>eller</a:t>
            </a:r>
            <a:r>
              <a:rPr lang="en-GB" dirty="0"/>
              <a:t> </a:t>
            </a:r>
            <a:r>
              <a:rPr lang="en-GB" dirty="0" err="1"/>
              <a:t>återkommande</a:t>
            </a:r>
            <a:r>
              <a:rPr lang="en-GB" dirty="0"/>
              <a:t> </a:t>
            </a:r>
            <a:r>
              <a:rPr lang="en-GB" dirty="0" err="1"/>
              <a:t>heldag</a:t>
            </a:r>
            <a:endParaRPr lang="en-GB" dirty="0"/>
          </a:p>
          <a:p>
            <a:pPr lvl="1"/>
            <a:r>
              <a:rPr lang="en-GB" dirty="0"/>
              <a:t>“</a:t>
            </a:r>
            <a:r>
              <a:rPr lang="en-GB" dirty="0" err="1"/>
              <a:t>Samråda</a:t>
            </a:r>
            <a:r>
              <a:rPr lang="en-GB" dirty="0"/>
              <a:t> med </a:t>
            </a:r>
            <a:r>
              <a:rPr lang="en-GB" dirty="0" err="1"/>
              <a:t>arbetsgivaren</a:t>
            </a:r>
            <a:r>
              <a:rPr lang="en-GB" dirty="0"/>
              <a:t> </a:t>
            </a:r>
            <a:r>
              <a:rPr lang="en-GB" dirty="0" err="1"/>
              <a:t>och</a:t>
            </a:r>
            <a:r>
              <a:rPr lang="en-GB" dirty="0"/>
              <a:t> </a:t>
            </a:r>
            <a:r>
              <a:rPr lang="en-GB" dirty="0" err="1"/>
              <a:t>ska</a:t>
            </a:r>
            <a:r>
              <a:rPr lang="en-GB" dirty="0"/>
              <a:t> </a:t>
            </a:r>
            <a:r>
              <a:rPr lang="en-GB" dirty="0" err="1"/>
              <a:t>läggas</a:t>
            </a:r>
            <a:r>
              <a:rPr lang="en-GB" dirty="0"/>
              <a:t> </a:t>
            </a:r>
            <a:r>
              <a:rPr lang="en-GB" dirty="0" err="1"/>
              <a:t>utan</a:t>
            </a:r>
            <a:r>
              <a:rPr lang="en-GB" dirty="0"/>
              <a:t> </a:t>
            </a:r>
            <a:r>
              <a:rPr lang="en-GB" dirty="0" err="1"/>
              <a:t>att</a:t>
            </a:r>
            <a:r>
              <a:rPr lang="en-GB" dirty="0"/>
              <a:t> </a:t>
            </a:r>
            <a:r>
              <a:rPr lang="en-GB" dirty="0" err="1"/>
              <a:t>det</a:t>
            </a:r>
            <a:r>
              <a:rPr lang="en-GB" dirty="0"/>
              <a:t> </a:t>
            </a:r>
            <a:r>
              <a:rPr lang="en-GB" dirty="0" err="1"/>
              <a:t>orsakar</a:t>
            </a:r>
            <a:r>
              <a:rPr lang="en-GB" dirty="0"/>
              <a:t> </a:t>
            </a:r>
            <a:r>
              <a:rPr lang="en-GB" dirty="0" err="1"/>
              <a:t>påtaglig</a:t>
            </a:r>
            <a:r>
              <a:rPr lang="en-GB" dirty="0"/>
              <a:t> </a:t>
            </a:r>
            <a:r>
              <a:rPr lang="en-GB" dirty="0" err="1"/>
              <a:t>störning</a:t>
            </a:r>
            <a:r>
              <a:rPr lang="en-GB" dirty="0"/>
              <a:t> </a:t>
            </a:r>
            <a:r>
              <a:rPr lang="en-GB" dirty="0" err="1"/>
              <a:t>för</a:t>
            </a:r>
            <a:r>
              <a:rPr lang="en-GB" dirty="0"/>
              <a:t> </a:t>
            </a:r>
            <a:r>
              <a:rPr lang="en-GB" dirty="0" err="1"/>
              <a:t>verksamheten</a:t>
            </a:r>
            <a:r>
              <a:rPr lang="en-GB" dirty="0"/>
              <a:t>”.</a:t>
            </a:r>
          </a:p>
        </p:txBody>
      </p:sp>
    </p:spTree>
    <p:extLst>
      <p:ext uri="{BB962C8B-B14F-4D97-AF65-F5344CB8AC3E}">
        <p14:creationId xmlns:p14="http://schemas.microsoft.com/office/powerpoint/2010/main" val="157944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Förbud</a:t>
            </a:r>
            <a:r>
              <a:rPr lang="en-GB" dirty="0"/>
              <a:t> mot </a:t>
            </a:r>
            <a:r>
              <a:rPr lang="en-GB" dirty="0" err="1"/>
              <a:t>missgynnande</a:t>
            </a:r>
            <a:endParaRPr lang="sv-SE" dirty="0"/>
          </a:p>
        </p:txBody>
      </p:sp>
      <p:sp>
        <p:nvSpPr>
          <p:cNvPr id="3" name="Platshållare för innehåll 2"/>
          <p:cNvSpPr>
            <a:spLocks noGrp="1"/>
          </p:cNvSpPr>
          <p:nvPr>
            <p:ph idx="1"/>
          </p:nvPr>
        </p:nvSpPr>
        <p:spPr>
          <a:xfrm>
            <a:off x="676656" y="2011680"/>
            <a:ext cx="7683573" cy="3766185"/>
          </a:xfrm>
        </p:spPr>
        <p:txBody>
          <a:bodyPr/>
          <a:lstStyle/>
          <a:p>
            <a:r>
              <a:rPr lang="en-GB" dirty="0"/>
              <a:t>Man </a:t>
            </a:r>
            <a:r>
              <a:rPr lang="en-GB" dirty="0" err="1"/>
              <a:t>får</a:t>
            </a:r>
            <a:r>
              <a:rPr lang="en-GB" dirty="0"/>
              <a:t> under </a:t>
            </a:r>
            <a:r>
              <a:rPr lang="en-GB" dirty="0" err="1"/>
              <a:t>inga</a:t>
            </a:r>
            <a:r>
              <a:rPr lang="en-GB" dirty="0"/>
              <a:t> </a:t>
            </a:r>
            <a:r>
              <a:rPr lang="en-GB" dirty="0" err="1"/>
              <a:t>omständigheter</a:t>
            </a:r>
            <a:r>
              <a:rPr lang="en-GB" dirty="0"/>
              <a:t> </a:t>
            </a:r>
            <a:r>
              <a:rPr lang="en-GB" dirty="0" err="1"/>
              <a:t>missgynnas</a:t>
            </a:r>
            <a:r>
              <a:rPr lang="en-GB" dirty="0"/>
              <a:t> </a:t>
            </a:r>
            <a:r>
              <a:rPr lang="en-GB" dirty="0" err="1"/>
              <a:t>pga</a:t>
            </a:r>
            <a:r>
              <a:rPr lang="en-GB" dirty="0"/>
              <a:t> </a:t>
            </a:r>
            <a:r>
              <a:rPr lang="en-GB" dirty="0" err="1"/>
              <a:t>föräldraledighet</a:t>
            </a:r>
            <a:r>
              <a:rPr lang="en-GB" dirty="0"/>
              <a:t>. </a:t>
            </a:r>
            <a:r>
              <a:rPr lang="en-GB" dirty="0" err="1"/>
              <a:t>T.ex</a:t>
            </a:r>
            <a:r>
              <a:rPr lang="en-GB" dirty="0"/>
              <a:t> </a:t>
            </a:r>
            <a:r>
              <a:rPr lang="en-GB" dirty="0" err="1"/>
              <a:t>avseende</a:t>
            </a:r>
            <a:r>
              <a:rPr lang="en-GB" dirty="0"/>
              <a:t>:</a:t>
            </a:r>
          </a:p>
          <a:p>
            <a:pPr lvl="1"/>
            <a:r>
              <a:rPr lang="en-GB" dirty="0"/>
              <a:t>- </a:t>
            </a:r>
            <a:r>
              <a:rPr lang="en-GB" dirty="0" err="1"/>
              <a:t>Anställning</a:t>
            </a:r>
            <a:endParaRPr lang="en-GB" dirty="0"/>
          </a:p>
          <a:p>
            <a:pPr lvl="1"/>
            <a:r>
              <a:rPr lang="en-GB" dirty="0"/>
              <a:t>- </a:t>
            </a:r>
            <a:r>
              <a:rPr lang="en-GB" dirty="0" err="1"/>
              <a:t>Befodran</a:t>
            </a:r>
            <a:endParaRPr lang="en-GB" dirty="0"/>
          </a:p>
          <a:p>
            <a:pPr lvl="1"/>
            <a:r>
              <a:rPr lang="en-GB" dirty="0"/>
              <a:t>- </a:t>
            </a:r>
            <a:r>
              <a:rPr lang="en-GB" dirty="0" err="1"/>
              <a:t>Lön</a:t>
            </a:r>
            <a:endParaRPr lang="en-GB" dirty="0"/>
          </a:p>
          <a:p>
            <a:pPr lvl="1"/>
            <a:r>
              <a:rPr lang="en-GB" dirty="0"/>
              <a:t>- </a:t>
            </a:r>
            <a:r>
              <a:rPr lang="en-GB" dirty="0" err="1"/>
              <a:t>Utbildning</a:t>
            </a:r>
            <a:endParaRPr lang="en-GB" dirty="0"/>
          </a:p>
          <a:p>
            <a:pPr lvl="1"/>
            <a:r>
              <a:rPr lang="en-GB" dirty="0"/>
              <a:t>- </a:t>
            </a:r>
            <a:r>
              <a:rPr lang="en-GB" dirty="0" err="1"/>
              <a:t>Fördelning</a:t>
            </a:r>
            <a:r>
              <a:rPr lang="en-GB" dirty="0"/>
              <a:t> </a:t>
            </a:r>
            <a:r>
              <a:rPr lang="en-GB" dirty="0" err="1"/>
              <a:t>av</a:t>
            </a:r>
            <a:r>
              <a:rPr lang="en-GB" dirty="0"/>
              <a:t> </a:t>
            </a:r>
            <a:r>
              <a:rPr lang="en-GB" dirty="0" err="1"/>
              <a:t>arbetet</a:t>
            </a:r>
            <a:endParaRPr lang="en-GB" dirty="0"/>
          </a:p>
          <a:p>
            <a:pPr lvl="1"/>
            <a:r>
              <a:rPr lang="en-GB" dirty="0"/>
              <a:t>- </a:t>
            </a:r>
            <a:r>
              <a:rPr lang="en-GB" dirty="0" err="1"/>
              <a:t>Uppsägning</a:t>
            </a:r>
            <a:endParaRPr lang="en-GB"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88806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Rätt</a:t>
            </a:r>
            <a:r>
              <a:rPr lang="en-GB" dirty="0"/>
              <a:t> till </a:t>
            </a:r>
            <a:r>
              <a:rPr lang="en-GB" dirty="0" err="1"/>
              <a:t>omplacering</a:t>
            </a:r>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
        <p:nvSpPr>
          <p:cNvPr id="6" name="Platshållare för innehåll 5"/>
          <p:cNvSpPr>
            <a:spLocks noGrp="1"/>
          </p:cNvSpPr>
          <p:nvPr>
            <p:ph idx="1"/>
          </p:nvPr>
        </p:nvSpPr>
        <p:spPr>
          <a:xfrm>
            <a:off x="685800" y="2011680"/>
            <a:ext cx="10744199" cy="3766185"/>
          </a:xfrm>
        </p:spPr>
        <p:txBody>
          <a:bodyPr/>
          <a:lstStyle/>
          <a:p>
            <a:pPr>
              <a:lnSpc>
                <a:spcPct val="90000"/>
              </a:lnSpc>
            </a:pPr>
            <a:r>
              <a:rPr lang="en-GB" dirty="0" err="1"/>
              <a:t>En</a:t>
            </a:r>
            <a:r>
              <a:rPr lang="en-GB" dirty="0"/>
              <a:t> gravid, </a:t>
            </a:r>
            <a:r>
              <a:rPr lang="en-GB" dirty="0" err="1"/>
              <a:t>ammande</a:t>
            </a:r>
            <a:r>
              <a:rPr lang="en-GB" dirty="0"/>
              <a:t> </a:t>
            </a:r>
            <a:r>
              <a:rPr lang="en-GB" dirty="0" err="1"/>
              <a:t>eller</a:t>
            </a:r>
            <a:r>
              <a:rPr lang="en-GB" dirty="0"/>
              <a:t> </a:t>
            </a:r>
            <a:r>
              <a:rPr lang="en-GB" dirty="0" err="1"/>
              <a:t>nyligen</a:t>
            </a:r>
            <a:r>
              <a:rPr lang="en-GB" dirty="0"/>
              <a:t> </a:t>
            </a:r>
            <a:r>
              <a:rPr lang="en-GB" dirty="0" err="1"/>
              <a:t>förlöst</a:t>
            </a:r>
            <a:r>
              <a:rPr lang="en-GB" dirty="0"/>
              <a:t> </a:t>
            </a:r>
            <a:r>
              <a:rPr lang="en-GB" dirty="0" err="1"/>
              <a:t>kvinna</a:t>
            </a:r>
            <a:r>
              <a:rPr lang="en-GB" dirty="0"/>
              <a:t> </a:t>
            </a:r>
            <a:r>
              <a:rPr lang="en-GB" dirty="0" err="1"/>
              <a:t>har</a:t>
            </a:r>
            <a:r>
              <a:rPr lang="en-GB" dirty="0"/>
              <a:t> </a:t>
            </a:r>
            <a:r>
              <a:rPr lang="en-GB" dirty="0" err="1"/>
              <a:t>rätt</a:t>
            </a:r>
            <a:r>
              <a:rPr lang="en-GB" dirty="0"/>
              <a:t> </a:t>
            </a:r>
            <a:r>
              <a:rPr lang="en-GB" dirty="0" err="1"/>
              <a:t>att</a:t>
            </a:r>
            <a:r>
              <a:rPr lang="en-GB" dirty="0"/>
              <a:t> </a:t>
            </a:r>
            <a:r>
              <a:rPr lang="en-GB" dirty="0" err="1"/>
              <a:t>bli</a:t>
            </a:r>
            <a:r>
              <a:rPr lang="en-GB" dirty="0"/>
              <a:t> </a:t>
            </a:r>
            <a:r>
              <a:rPr lang="en-GB" dirty="0" err="1"/>
              <a:t>omplacerad</a:t>
            </a:r>
            <a:r>
              <a:rPr lang="en-GB" dirty="0"/>
              <a:t> om </a:t>
            </a:r>
            <a:r>
              <a:rPr lang="en-GB" dirty="0" err="1"/>
              <a:t>det</a:t>
            </a:r>
            <a:r>
              <a:rPr lang="en-GB" dirty="0"/>
              <a:t> </a:t>
            </a:r>
            <a:r>
              <a:rPr lang="en-GB" dirty="0" err="1"/>
              <a:t>krävs</a:t>
            </a:r>
            <a:r>
              <a:rPr lang="en-GB" dirty="0"/>
              <a:t> </a:t>
            </a:r>
            <a:r>
              <a:rPr lang="en-GB" dirty="0" err="1"/>
              <a:t>pga</a:t>
            </a:r>
            <a:r>
              <a:rPr lang="en-GB" dirty="0"/>
              <a:t>:</a:t>
            </a:r>
          </a:p>
          <a:p>
            <a:pPr lvl="1">
              <a:lnSpc>
                <a:spcPct val="90000"/>
              </a:lnSpc>
            </a:pPr>
            <a:r>
              <a:rPr lang="en-GB" sz="2100" dirty="0"/>
              <a:t>Risker </a:t>
            </a:r>
            <a:r>
              <a:rPr lang="en-GB" sz="2100" dirty="0" err="1"/>
              <a:t>i</a:t>
            </a:r>
            <a:r>
              <a:rPr lang="en-GB" sz="2100" dirty="0"/>
              <a:t> </a:t>
            </a:r>
            <a:r>
              <a:rPr lang="en-GB" sz="2100" dirty="0" err="1"/>
              <a:t>arbetet</a:t>
            </a:r>
            <a:endParaRPr lang="en-GB" sz="2100" dirty="0"/>
          </a:p>
          <a:p>
            <a:pPr lvl="1">
              <a:lnSpc>
                <a:spcPct val="90000"/>
              </a:lnSpc>
            </a:pPr>
            <a:r>
              <a:rPr lang="en-GB" sz="2100" dirty="0" err="1"/>
              <a:t>Fysisk</a:t>
            </a:r>
            <a:r>
              <a:rPr lang="en-GB" sz="2100" dirty="0"/>
              <a:t> </a:t>
            </a:r>
            <a:r>
              <a:rPr lang="en-GB" sz="2100" dirty="0" err="1"/>
              <a:t>arbetsbelastning</a:t>
            </a:r>
            <a:r>
              <a:rPr lang="en-GB" sz="2100" dirty="0"/>
              <a:t> (60 </a:t>
            </a:r>
            <a:r>
              <a:rPr lang="en-GB" sz="2100" dirty="0" err="1"/>
              <a:t>dagar</a:t>
            </a:r>
            <a:r>
              <a:rPr lang="en-GB" sz="2100" dirty="0"/>
              <a:t> </a:t>
            </a:r>
            <a:r>
              <a:rPr lang="en-GB" sz="2100" dirty="0" err="1"/>
              <a:t>före</a:t>
            </a:r>
            <a:r>
              <a:rPr lang="en-GB" sz="2100" dirty="0"/>
              <a:t> </a:t>
            </a:r>
            <a:r>
              <a:rPr lang="en-GB" sz="2100" dirty="0" err="1"/>
              <a:t>förlossning</a:t>
            </a:r>
            <a:r>
              <a:rPr lang="en-GB" sz="2100" dirty="0"/>
              <a:t>)</a:t>
            </a:r>
          </a:p>
          <a:p>
            <a:pPr>
              <a:lnSpc>
                <a:spcPct val="90000"/>
              </a:lnSpc>
            </a:pPr>
            <a:r>
              <a:rPr lang="en-GB" dirty="0"/>
              <a:t>Om </a:t>
            </a:r>
            <a:r>
              <a:rPr lang="en-GB" dirty="0" err="1"/>
              <a:t>omplacering</a:t>
            </a:r>
            <a:r>
              <a:rPr lang="en-GB" dirty="0"/>
              <a:t> </a:t>
            </a:r>
            <a:r>
              <a:rPr lang="en-GB" dirty="0" err="1"/>
              <a:t>inte</a:t>
            </a:r>
            <a:r>
              <a:rPr lang="en-GB" dirty="0"/>
              <a:t> </a:t>
            </a:r>
            <a:r>
              <a:rPr lang="en-GB" dirty="0" err="1"/>
              <a:t>är</a:t>
            </a:r>
            <a:r>
              <a:rPr lang="en-GB" dirty="0"/>
              <a:t> </a:t>
            </a:r>
            <a:r>
              <a:rPr lang="en-GB" dirty="0" err="1"/>
              <a:t>möjligt</a:t>
            </a:r>
            <a:r>
              <a:rPr lang="en-GB" dirty="0"/>
              <a:t> </a:t>
            </a:r>
            <a:r>
              <a:rPr lang="en-GB" dirty="0" err="1"/>
              <a:t>utfaller</a:t>
            </a:r>
            <a:r>
              <a:rPr lang="en-GB" dirty="0"/>
              <a:t> </a:t>
            </a:r>
            <a:r>
              <a:rPr lang="en-GB" dirty="0" err="1"/>
              <a:t>ledighet</a:t>
            </a:r>
            <a:r>
              <a:rPr lang="en-GB" dirty="0"/>
              <a:t>, dock </a:t>
            </a:r>
            <a:r>
              <a:rPr lang="en-GB" dirty="0" err="1"/>
              <a:t>utan</a:t>
            </a:r>
            <a:r>
              <a:rPr lang="en-GB" dirty="0"/>
              <a:t> </a:t>
            </a:r>
            <a:r>
              <a:rPr lang="en-GB" dirty="0" err="1"/>
              <a:t>förmåner</a:t>
            </a:r>
            <a:endParaRPr lang="en-GB" dirty="0"/>
          </a:p>
        </p:txBody>
      </p:sp>
    </p:spTree>
    <p:extLst>
      <p:ext uri="{BB962C8B-B14F-4D97-AF65-F5344CB8AC3E}">
        <p14:creationId xmlns:p14="http://schemas.microsoft.com/office/powerpoint/2010/main" val="425400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Rätt</a:t>
            </a:r>
            <a:r>
              <a:rPr lang="en-GB" dirty="0"/>
              <a:t> till </a:t>
            </a:r>
            <a:r>
              <a:rPr lang="en-GB" dirty="0" err="1"/>
              <a:t>jourbefrielse</a:t>
            </a:r>
            <a:endParaRPr lang="sv-SE" dirty="0"/>
          </a:p>
        </p:txBody>
      </p:sp>
      <p:sp>
        <p:nvSpPr>
          <p:cNvPr id="3" name="Platshållare för innehåll 2"/>
          <p:cNvSpPr>
            <a:spLocks noGrp="1"/>
          </p:cNvSpPr>
          <p:nvPr>
            <p:ph idx="1"/>
          </p:nvPr>
        </p:nvSpPr>
        <p:spPr/>
        <p:txBody>
          <a:bodyPr/>
          <a:lstStyle/>
          <a:p>
            <a:pPr>
              <a:lnSpc>
                <a:spcPct val="90000"/>
              </a:lnSpc>
            </a:pPr>
            <a:r>
              <a:rPr lang="en-GB" dirty="0"/>
              <a:t>De 60 </a:t>
            </a:r>
            <a:r>
              <a:rPr lang="en-GB" dirty="0" err="1"/>
              <a:t>sista</a:t>
            </a:r>
            <a:r>
              <a:rPr lang="en-GB" dirty="0"/>
              <a:t> </a:t>
            </a:r>
            <a:r>
              <a:rPr lang="en-GB" dirty="0" err="1"/>
              <a:t>dagarna</a:t>
            </a:r>
            <a:r>
              <a:rPr lang="en-GB" dirty="0"/>
              <a:t> </a:t>
            </a:r>
            <a:r>
              <a:rPr lang="en-GB" dirty="0" err="1"/>
              <a:t>innan</a:t>
            </a:r>
            <a:r>
              <a:rPr lang="en-GB" dirty="0"/>
              <a:t> </a:t>
            </a:r>
            <a:r>
              <a:rPr lang="en-GB" dirty="0" err="1"/>
              <a:t>planerad</a:t>
            </a:r>
            <a:r>
              <a:rPr lang="en-GB" dirty="0"/>
              <a:t> </a:t>
            </a:r>
            <a:r>
              <a:rPr lang="en-GB" dirty="0" err="1"/>
              <a:t>förlossning</a:t>
            </a:r>
            <a:endParaRPr lang="en-GB" dirty="0"/>
          </a:p>
          <a:p>
            <a:pPr>
              <a:lnSpc>
                <a:spcPct val="90000"/>
              </a:lnSpc>
            </a:pPr>
            <a:r>
              <a:rPr lang="en-GB" dirty="0" err="1"/>
              <a:t>Befrielse</a:t>
            </a:r>
            <a:r>
              <a:rPr lang="en-GB" dirty="0"/>
              <a:t> </a:t>
            </a:r>
            <a:r>
              <a:rPr lang="en-GB" dirty="0" err="1"/>
              <a:t>från</a:t>
            </a:r>
            <a:r>
              <a:rPr lang="en-GB" dirty="0"/>
              <a:t> </a:t>
            </a:r>
            <a:r>
              <a:rPr lang="en-GB" dirty="0" err="1"/>
              <a:t>nattarbete</a:t>
            </a:r>
            <a:r>
              <a:rPr lang="en-GB" dirty="0"/>
              <a:t> om </a:t>
            </a:r>
            <a:r>
              <a:rPr lang="en-GB" dirty="0" err="1"/>
              <a:t>det</a:t>
            </a:r>
            <a:r>
              <a:rPr lang="en-GB" dirty="0"/>
              <a:t> </a:t>
            </a:r>
            <a:r>
              <a:rPr lang="en-GB" dirty="0" err="1"/>
              <a:t>enligt</a:t>
            </a:r>
            <a:r>
              <a:rPr lang="en-GB" dirty="0"/>
              <a:t> </a:t>
            </a:r>
            <a:r>
              <a:rPr lang="en-GB" dirty="0" err="1"/>
              <a:t>läkarintyg</a:t>
            </a:r>
            <a:r>
              <a:rPr lang="en-GB" dirty="0"/>
              <a:t> </a:t>
            </a:r>
            <a:r>
              <a:rPr lang="en-GB" dirty="0" err="1"/>
              <a:t>är</a:t>
            </a:r>
            <a:r>
              <a:rPr lang="en-GB" dirty="0"/>
              <a:t> </a:t>
            </a:r>
            <a:r>
              <a:rPr lang="en-GB" dirty="0" err="1"/>
              <a:t>skadligt</a:t>
            </a:r>
            <a:r>
              <a:rPr lang="en-GB" dirty="0"/>
              <a:t> </a:t>
            </a:r>
            <a:r>
              <a:rPr lang="en-GB" dirty="0" err="1"/>
              <a:t>för</a:t>
            </a:r>
            <a:r>
              <a:rPr lang="en-GB" dirty="0"/>
              <a:t> </a:t>
            </a:r>
            <a:r>
              <a:rPr lang="en-GB" dirty="0" err="1"/>
              <a:t>säkerhet</a:t>
            </a:r>
            <a:r>
              <a:rPr lang="en-GB" dirty="0"/>
              <a:t> </a:t>
            </a:r>
            <a:r>
              <a:rPr lang="en-GB" dirty="0" err="1"/>
              <a:t>eller</a:t>
            </a:r>
            <a:r>
              <a:rPr lang="en-GB" dirty="0"/>
              <a:t> </a:t>
            </a:r>
            <a:r>
              <a:rPr lang="en-GB" dirty="0" err="1"/>
              <a:t>hälsa</a:t>
            </a:r>
            <a:endParaRPr lang="en-GB" dirty="0"/>
          </a:p>
          <a:p>
            <a:pPr>
              <a:lnSpc>
                <a:spcPct val="90000"/>
              </a:lnSpc>
            </a:pPr>
            <a:r>
              <a:rPr lang="en-GB" dirty="0"/>
              <a:t>Om </a:t>
            </a:r>
            <a:r>
              <a:rPr lang="en-GB" dirty="0" err="1"/>
              <a:t>det</a:t>
            </a:r>
            <a:r>
              <a:rPr lang="en-GB" dirty="0"/>
              <a:t> </a:t>
            </a:r>
            <a:r>
              <a:rPr lang="en-GB" dirty="0" err="1"/>
              <a:t>lokala</a:t>
            </a:r>
            <a:r>
              <a:rPr lang="en-GB" dirty="0"/>
              <a:t> </a:t>
            </a:r>
            <a:r>
              <a:rPr lang="en-GB" dirty="0" err="1"/>
              <a:t>jouravtalet</a:t>
            </a:r>
            <a:r>
              <a:rPr lang="en-GB" dirty="0"/>
              <a:t> </a:t>
            </a:r>
            <a:r>
              <a:rPr lang="en-GB" dirty="0" err="1"/>
              <a:t>så</a:t>
            </a:r>
            <a:r>
              <a:rPr lang="en-GB" dirty="0"/>
              <a:t> </a:t>
            </a:r>
            <a:r>
              <a:rPr lang="en-GB" dirty="0" err="1"/>
              <a:t>avtalar</a:t>
            </a:r>
            <a:r>
              <a:rPr lang="en-GB" dirty="0"/>
              <a:t> (</a:t>
            </a:r>
            <a:r>
              <a:rPr lang="en-GB" dirty="0" err="1"/>
              <a:t>tex</a:t>
            </a:r>
            <a:r>
              <a:rPr lang="en-GB" dirty="0"/>
              <a:t> RJL)</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211296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Del 2: Rätt till ersättning</a:t>
            </a:r>
          </a:p>
        </p:txBody>
      </p:sp>
      <p:sp>
        <p:nvSpPr>
          <p:cNvPr id="3" name="Platshållare för innehåll 2"/>
          <p:cNvSpPr>
            <a:spLocks noGrp="1"/>
          </p:cNvSpPr>
          <p:nvPr>
            <p:ph idx="1"/>
          </p:nvPr>
        </p:nvSpPr>
        <p:spPr/>
        <p:txBody>
          <a:bodyPr/>
          <a:lstStyle/>
          <a:p>
            <a:r>
              <a:rPr lang="sv-SE" dirty="0"/>
              <a:t>Regleras av Socialförsäkringsbalken och Kollektivavtal</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182476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Graviditetspenning</a:t>
            </a:r>
          </a:p>
        </p:txBody>
      </p:sp>
      <p:sp>
        <p:nvSpPr>
          <p:cNvPr id="3" name="Platshållare för innehåll 2"/>
          <p:cNvSpPr>
            <a:spLocks noGrp="1"/>
          </p:cNvSpPr>
          <p:nvPr>
            <p:ph idx="1"/>
          </p:nvPr>
        </p:nvSpPr>
        <p:spPr>
          <a:xfrm>
            <a:off x="676657" y="2011680"/>
            <a:ext cx="6759124" cy="3766185"/>
          </a:xfrm>
        </p:spPr>
        <p:txBody>
          <a:bodyPr/>
          <a:lstStyle/>
          <a:p>
            <a:pPr>
              <a:lnSpc>
                <a:spcPct val="90000"/>
              </a:lnSpc>
            </a:pPr>
            <a:r>
              <a:rPr lang="sv-SE" dirty="0"/>
              <a:t>Betalas av Försäkringskassan</a:t>
            </a:r>
          </a:p>
          <a:p>
            <a:pPr>
              <a:lnSpc>
                <a:spcPct val="90000"/>
              </a:lnSpc>
            </a:pPr>
            <a:r>
              <a:rPr lang="sv-SE" dirty="0"/>
              <a:t>Samma nivå som sjukpenning</a:t>
            </a:r>
          </a:p>
          <a:p>
            <a:pPr>
              <a:lnSpc>
                <a:spcPct val="90000"/>
              </a:lnSpc>
            </a:pPr>
            <a:r>
              <a:rPr lang="sv-SE" dirty="0"/>
              <a:t>Betalas från 60e dagen till 11e dagen före BP om skälet är fysiskt ansträngande arbete</a:t>
            </a:r>
          </a:p>
          <a:p>
            <a:pPr>
              <a:lnSpc>
                <a:spcPct val="90000"/>
              </a:lnSpc>
            </a:pPr>
            <a:r>
              <a:rPr lang="sv-SE" dirty="0"/>
              <a:t>Möjligt att få under hela graviditeten om skälet är risker i arbetsmiljön och AG inte kan omplacera</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4268534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Föräldrapenning under graviditet</a:t>
            </a:r>
          </a:p>
        </p:txBody>
      </p:sp>
      <p:sp>
        <p:nvSpPr>
          <p:cNvPr id="3" name="Platshållare för innehåll 2"/>
          <p:cNvSpPr>
            <a:spLocks noGrp="1"/>
          </p:cNvSpPr>
          <p:nvPr>
            <p:ph idx="1"/>
          </p:nvPr>
        </p:nvSpPr>
        <p:spPr/>
        <p:txBody>
          <a:bodyPr/>
          <a:lstStyle/>
          <a:p>
            <a:r>
              <a:rPr lang="sv-SE" dirty="0"/>
              <a:t>Kan tas ut from 60 dagar före BP</a:t>
            </a:r>
          </a:p>
          <a:p>
            <a:r>
              <a:rPr lang="sv-SE" dirty="0"/>
              <a:t>Måste anmälas 3 månader i förväg</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75761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Del 1: Rätt till ledighet</a:t>
            </a:r>
          </a:p>
        </p:txBody>
      </p:sp>
      <p:sp>
        <p:nvSpPr>
          <p:cNvPr id="3" name="Platshållare för innehåll 2"/>
          <p:cNvSpPr>
            <a:spLocks noGrp="1"/>
          </p:cNvSpPr>
          <p:nvPr>
            <p:ph idx="1"/>
          </p:nvPr>
        </p:nvSpPr>
        <p:spPr/>
        <p:txBody>
          <a:bodyPr/>
          <a:lstStyle/>
          <a:p>
            <a:pPr marL="0" indent="0">
              <a:buNone/>
            </a:pPr>
            <a:r>
              <a:rPr lang="sv-SE" dirty="0"/>
              <a:t>Regleras av Föräldraledighetslagen. </a:t>
            </a:r>
          </a:p>
          <a:p>
            <a:pPr marL="0" indent="0">
              <a:buNone/>
            </a:pPr>
            <a:r>
              <a:rPr lang="sv-SE" dirty="0"/>
              <a:t>6 olika typer av ledighet</a:t>
            </a:r>
          </a:p>
        </p:txBody>
      </p:sp>
      <p:sp>
        <p:nvSpPr>
          <p:cNvPr id="4" name="Platshållare för datum 3"/>
          <p:cNvSpPr>
            <a:spLocks noGrp="1"/>
          </p:cNvSpPr>
          <p:nvPr>
            <p:ph type="dt" sz="half" idx="10"/>
          </p:nvPr>
        </p:nvSpPr>
        <p:spPr/>
        <p:txBody>
          <a:bodyPr/>
          <a:lstStyle/>
          <a:p>
            <a:fld id="{8B245630-AC9B-4301-90E1-CAFC77B3BD65}"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121392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Föräldrapenning</a:t>
            </a:r>
          </a:p>
        </p:txBody>
      </p:sp>
      <p:sp>
        <p:nvSpPr>
          <p:cNvPr id="3" name="Platshållare för innehåll 2"/>
          <p:cNvSpPr>
            <a:spLocks noGrp="1"/>
          </p:cNvSpPr>
          <p:nvPr>
            <p:ph idx="1"/>
          </p:nvPr>
        </p:nvSpPr>
        <p:spPr/>
        <p:txBody>
          <a:bodyPr/>
          <a:lstStyle/>
          <a:p>
            <a:pPr marL="0" indent="0">
              <a:buNone/>
            </a:pPr>
            <a:r>
              <a:rPr lang="sv-SE" i="1" dirty="0"/>
              <a:t>Vem?</a:t>
            </a:r>
          </a:p>
          <a:p>
            <a:r>
              <a:rPr lang="sv-SE" dirty="0"/>
              <a:t>Förälder till barnet eller har vårdnaden om barnet</a:t>
            </a:r>
          </a:p>
          <a:p>
            <a:r>
              <a:rPr lang="sv-SE" dirty="0"/>
              <a:t>Gift eller sambo med barnets föräldrar</a:t>
            </a:r>
            <a:br>
              <a:rPr lang="sv-SE" dirty="0"/>
            </a:br>
            <a:endParaRPr lang="sv-SE" i="1" dirty="0"/>
          </a:p>
          <a:p>
            <a:pPr marL="0" indent="0">
              <a:buNone/>
            </a:pPr>
            <a:r>
              <a:rPr lang="sv-SE" i="1" dirty="0"/>
              <a:t>När?</a:t>
            </a:r>
          </a:p>
          <a:p>
            <a:r>
              <a:rPr lang="sv-SE" dirty="0"/>
              <a:t>Du är hemma med ditt barn i stället för att arbeta, studera eller söka arbete</a:t>
            </a:r>
          </a:p>
          <a:p>
            <a:r>
              <a:rPr lang="sv-SE" dirty="0"/>
              <a:t>Du är försäkrad i Sverige (vilket du oftast är om du bor eller arbetar här)</a:t>
            </a:r>
          </a:p>
          <a:p>
            <a:r>
              <a:rPr lang="sv-SE" dirty="0"/>
              <a:t>Barnet är bosatt i Sverige eller bor inom EU/EES eller Schweiz</a:t>
            </a:r>
          </a:p>
          <a:p>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70943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Föräldrapenning</a:t>
            </a:r>
          </a:p>
        </p:txBody>
      </p:sp>
      <p:sp>
        <p:nvSpPr>
          <p:cNvPr id="3" name="Platshållare för innehåll 2"/>
          <p:cNvSpPr>
            <a:spLocks noGrp="1"/>
          </p:cNvSpPr>
          <p:nvPr>
            <p:ph idx="1"/>
          </p:nvPr>
        </p:nvSpPr>
        <p:spPr>
          <a:xfrm>
            <a:off x="676657" y="2011680"/>
            <a:ext cx="5930342" cy="3766185"/>
          </a:xfrm>
        </p:spPr>
        <p:txBody>
          <a:bodyPr/>
          <a:lstStyle/>
          <a:p>
            <a:pPr>
              <a:lnSpc>
                <a:spcPct val="90000"/>
              </a:lnSpc>
            </a:pPr>
            <a:r>
              <a:rPr lang="sv-SE" sz="2200" dirty="0"/>
              <a:t>480 dagar per barn. </a:t>
            </a:r>
          </a:p>
          <a:p>
            <a:pPr lvl="1">
              <a:lnSpc>
                <a:spcPct val="90000"/>
              </a:lnSpc>
            </a:pPr>
            <a:r>
              <a:rPr lang="sv-SE" sz="1800" dirty="0"/>
              <a:t>Av dessa är 390 baserade på din sjukpenninggrundande inkomst (SGI)</a:t>
            </a:r>
          </a:p>
          <a:p>
            <a:pPr lvl="1">
              <a:lnSpc>
                <a:spcPct val="90000"/>
              </a:lnSpc>
            </a:pPr>
            <a:r>
              <a:rPr lang="sv-SE" sz="1800" dirty="0"/>
              <a:t>Övriga 90 är ersättningen 180kr (”</a:t>
            </a:r>
            <a:r>
              <a:rPr lang="sv-SE" sz="1800" dirty="0" err="1"/>
              <a:t>lägstadagar</a:t>
            </a:r>
            <a:r>
              <a:rPr lang="sv-SE" sz="1800" dirty="0"/>
              <a:t>”)</a:t>
            </a:r>
          </a:p>
          <a:p>
            <a:pPr>
              <a:lnSpc>
                <a:spcPct val="90000"/>
              </a:lnSpc>
            </a:pPr>
            <a:r>
              <a:rPr lang="sv-SE" sz="2200" dirty="0"/>
              <a:t>De 180 första dagarna som tas ut måste vara på sjukpenningnivå</a:t>
            </a:r>
          </a:p>
          <a:p>
            <a:pPr>
              <a:lnSpc>
                <a:spcPct val="90000"/>
              </a:lnSpc>
            </a:pPr>
            <a:r>
              <a:rPr lang="sv-SE" sz="2200" dirty="0"/>
              <a:t>90 dagar på sjukpenningnivå är reserverade för respektive förälder </a:t>
            </a:r>
          </a:p>
          <a:p>
            <a:pPr marL="457200" lvl="1" indent="0">
              <a:lnSpc>
                <a:spcPct val="90000"/>
              </a:lnSpc>
              <a:buNone/>
            </a:pPr>
            <a:r>
              <a:rPr lang="sv-SE" sz="1800" dirty="0"/>
              <a:t>– de övriga kan föras över mellan föräldrarna (barn födda 2016 eller senare)</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417028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Föräldrapenning</a:t>
            </a:r>
          </a:p>
        </p:txBody>
      </p:sp>
      <p:sp>
        <p:nvSpPr>
          <p:cNvPr id="3" name="Platshållare för innehåll 2"/>
          <p:cNvSpPr>
            <a:spLocks noGrp="1"/>
          </p:cNvSpPr>
          <p:nvPr>
            <p:ph idx="1"/>
          </p:nvPr>
        </p:nvSpPr>
        <p:spPr>
          <a:xfrm>
            <a:off x="676656" y="2011680"/>
            <a:ext cx="6950043" cy="3766185"/>
          </a:xfrm>
        </p:spPr>
        <p:txBody>
          <a:bodyPr/>
          <a:lstStyle/>
          <a:p>
            <a:r>
              <a:rPr lang="sv-SE" dirty="0"/>
              <a:t>- Under barnets första levnadsår kan föräldrarna vara lediga samtidigt (”dubbeldagar”) </a:t>
            </a:r>
          </a:p>
          <a:p>
            <a:pPr lvl="1"/>
            <a:r>
              <a:rPr lang="sv-SE" dirty="0"/>
              <a:t>Dessa får max vara 30 till antalet och ingår inte i de reserverade dagarna</a:t>
            </a:r>
          </a:p>
          <a:p>
            <a:r>
              <a:rPr lang="sv-SE" dirty="0"/>
              <a:t>- Ensam vårdnadshavare har rätt till alla 480 dagar</a:t>
            </a:r>
          </a:p>
          <a:p>
            <a:r>
              <a:rPr lang="sv-SE" dirty="0"/>
              <a:t>- Tvillingar (eller fler barn än så) ger rätt till ytterligare dagar – se FKs hemsida</a:t>
            </a:r>
          </a:p>
          <a:p>
            <a:endParaRPr lang="sv-SE" dirty="0"/>
          </a:p>
          <a:p>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
        <p:nvSpPr>
          <p:cNvPr id="7" name="AutoShape 2" descr="https://photos.fife.usercontent.google.com/pw/AP1GczPWgjivqlZwlsnZeVs4MM-7ApYhROCCIQuzAZ-mhv_2zvcmiU6Cq-XL=w659-h879-s-no-gm?authuser=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45622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SGI?</a:t>
            </a:r>
          </a:p>
        </p:txBody>
      </p:sp>
      <p:sp>
        <p:nvSpPr>
          <p:cNvPr id="3" name="Platshållare för innehåll 2"/>
          <p:cNvSpPr>
            <a:spLocks noGrp="1"/>
          </p:cNvSpPr>
          <p:nvPr>
            <p:ph idx="1"/>
          </p:nvPr>
        </p:nvSpPr>
        <p:spPr/>
        <p:txBody>
          <a:bodyPr>
            <a:normAutofit/>
          </a:bodyPr>
          <a:lstStyle/>
          <a:p>
            <a:r>
              <a:rPr lang="sv-SE" dirty="0"/>
              <a:t>- SGI = Sjukpenninggrundande inkomst</a:t>
            </a:r>
          </a:p>
          <a:p>
            <a:r>
              <a:rPr lang="sv-SE" dirty="0"/>
              <a:t>- ”Tjänas </a:t>
            </a:r>
            <a:r>
              <a:rPr lang="sv-SE" dirty="0" err="1"/>
              <a:t>in”under</a:t>
            </a:r>
            <a:r>
              <a:rPr lang="sv-SE" dirty="0"/>
              <a:t> 6 månader</a:t>
            </a:r>
          </a:p>
          <a:p>
            <a:r>
              <a:rPr lang="en-GB" dirty="0"/>
              <a:t>- SGI </a:t>
            </a:r>
            <a:r>
              <a:rPr lang="en-GB" dirty="0" err="1"/>
              <a:t>är</a:t>
            </a:r>
            <a:r>
              <a:rPr lang="en-GB" dirty="0"/>
              <a:t> </a:t>
            </a:r>
            <a:r>
              <a:rPr lang="en-GB" b="1" dirty="0" err="1"/>
              <a:t>förväntad</a:t>
            </a:r>
            <a:r>
              <a:rPr lang="en-GB" b="1" dirty="0"/>
              <a:t> </a:t>
            </a:r>
            <a:r>
              <a:rPr lang="en-GB" dirty="0" err="1"/>
              <a:t>årslön</a:t>
            </a:r>
            <a:r>
              <a:rPr lang="en-GB" dirty="0"/>
              <a:t> x 0,97</a:t>
            </a:r>
          </a:p>
          <a:p>
            <a:r>
              <a:rPr lang="en-GB" dirty="0"/>
              <a:t>- </a:t>
            </a:r>
            <a:r>
              <a:rPr lang="en-GB" dirty="0" err="1"/>
              <a:t>Ersättningen</a:t>
            </a:r>
            <a:r>
              <a:rPr lang="en-GB" dirty="0"/>
              <a:t> </a:t>
            </a:r>
            <a:r>
              <a:rPr lang="en-GB" dirty="0" err="1"/>
              <a:t>från</a:t>
            </a:r>
            <a:r>
              <a:rPr lang="en-GB" dirty="0"/>
              <a:t> FK </a:t>
            </a:r>
            <a:r>
              <a:rPr lang="en-GB" dirty="0" err="1"/>
              <a:t>är</a:t>
            </a:r>
            <a:r>
              <a:rPr lang="en-GB" dirty="0"/>
              <a:t> SGI x 0,8 (= 77,6% </a:t>
            </a:r>
            <a:r>
              <a:rPr lang="en-GB" dirty="0" err="1"/>
              <a:t>av</a:t>
            </a:r>
            <a:r>
              <a:rPr lang="en-GB" dirty="0"/>
              <a:t> </a:t>
            </a:r>
            <a:r>
              <a:rPr lang="en-GB" dirty="0" err="1"/>
              <a:t>lönen</a:t>
            </a:r>
            <a:r>
              <a:rPr lang="en-GB" dirty="0"/>
              <a:t>)</a:t>
            </a:r>
          </a:p>
          <a:p>
            <a:pPr lvl="1"/>
            <a:r>
              <a:rPr lang="en-GB" dirty="0" err="1"/>
              <a:t>Gäller</a:t>
            </a:r>
            <a:r>
              <a:rPr lang="en-GB" dirty="0"/>
              <a:t> </a:t>
            </a:r>
            <a:r>
              <a:rPr lang="en-GB" dirty="0" err="1"/>
              <a:t>årslön</a:t>
            </a:r>
            <a:r>
              <a:rPr lang="en-GB" dirty="0"/>
              <a:t> </a:t>
            </a:r>
            <a:r>
              <a:rPr lang="en-GB" dirty="0" err="1"/>
              <a:t>upp</a:t>
            </a:r>
            <a:r>
              <a:rPr lang="en-GB" dirty="0"/>
              <a:t> till 10 </a:t>
            </a:r>
            <a:r>
              <a:rPr lang="en-GB" dirty="0" err="1"/>
              <a:t>prisbasbelopp</a:t>
            </a:r>
            <a:r>
              <a:rPr lang="en-GB" dirty="0"/>
              <a:t> (57300kr, 2024) vid </a:t>
            </a:r>
            <a:r>
              <a:rPr lang="en-GB" dirty="0" err="1"/>
              <a:t>föräldraledighet</a:t>
            </a:r>
            <a:endParaRPr lang="en-GB" dirty="0"/>
          </a:p>
          <a:p>
            <a:pPr lvl="2"/>
            <a:r>
              <a:rPr lang="en-GB" dirty="0" err="1"/>
              <a:t>Efter</a:t>
            </a:r>
            <a:r>
              <a:rPr lang="en-GB" dirty="0"/>
              <a:t> 61533/</a:t>
            </a:r>
            <a:r>
              <a:rPr lang="en-GB" dirty="0" err="1"/>
              <a:t>månad</a:t>
            </a:r>
            <a:r>
              <a:rPr lang="en-GB" dirty="0"/>
              <a:t> </a:t>
            </a:r>
            <a:r>
              <a:rPr lang="en-GB" dirty="0" err="1"/>
              <a:t>ingen</a:t>
            </a:r>
            <a:r>
              <a:rPr lang="en-GB" dirty="0"/>
              <a:t> </a:t>
            </a:r>
            <a:r>
              <a:rPr lang="en-GB" dirty="0" err="1"/>
              <a:t>högre</a:t>
            </a:r>
            <a:r>
              <a:rPr lang="en-GB" dirty="0"/>
              <a:t> </a:t>
            </a:r>
            <a:r>
              <a:rPr lang="en-GB" dirty="0" err="1"/>
              <a:t>ersättning</a:t>
            </a:r>
            <a:endParaRPr lang="en-GB" dirty="0"/>
          </a:p>
          <a:p>
            <a:pPr lvl="1"/>
            <a:r>
              <a:rPr lang="en-GB" dirty="0" err="1"/>
              <a:t>För</a:t>
            </a:r>
            <a:r>
              <a:rPr lang="en-GB" dirty="0"/>
              <a:t> VAB 8 </a:t>
            </a:r>
            <a:r>
              <a:rPr lang="en-GB" dirty="0" err="1"/>
              <a:t>prisbasbelopp</a:t>
            </a:r>
            <a:endParaRPr lang="en-GB" dirty="0"/>
          </a:p>
          <a:p>
            <a:r>
              <a:rPr lang="sv-SE" dirty="0"/>
              <a:t>- Barnets första levnadsår påverkas inte SGI av föräldraledighet</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209241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SGI</a:t>
            </a:r>
          </a:p>
        </p:txBody>
      </p:sp>
      <p:sp>
        <p:nvSpPr>
          <p:cNvPr id="3" name="Platshållare för innehåll 2"/>
          <p:cNvSpPr>
            <a:spLocks noGrp="1"/>
          </p:cNvSpPr>
          <p:nvPr>
            <p:ph idx="1"/>
          </p:nvPr>
        </p:nvSpPr>
        <p:spPr>
          <a:xfrm>
            <a:off x="676656" y="2011680"/>
            <a:ext cx="6668689" cy="3766185"/>
          </a:xfrm>
        </p:spPr>
        <p:txBody>
          <a:bodyPr/>
          <a:lstStyle/>
          <a:p>
            <a:r>
              <a:rPr lang="sv-SE" dirty="0"/>
              <a:t>- Efter att barnet fyllt 1 år får du behålla din SGI om du tar ut minst 5 föräldradagar per vecka</a:t>
            </a:r>
          </a:p>
          <a:p>
            <a:r>
              <a:rPr lang="sv-SE" dirty="0"/>
              <a:t>- Om du jobbar deltid måste du, för att behålla din SGI, ta ut föräldradagar motsvarande grad av nedsatt tjänst </a:t>
            </a:r>
          </a:p>
          <a:p>
            <a:r>
              <a:rPr lang="sv-SE" dirty="0"/>
              <a:t>- Vid sänkt SGI (tex deltidsarbete) är </a:t>
            </a:r>
            <a:r>
              <a:rPr lang="sv-SE" i="1" dirty="0"/>
              <a:t>föräldrapenningen</a:t>
            </a:r>
            <a:r>
              <a:rPr lang="sv-SE" dirty="0"/>
              <a:t> oförändrad barnets första två levnadsår</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85350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Kollektivavtalade förmåner</a:t>
            </a:r>
          </a:p>
        </p:txBody>
      </p:sp>
      <p:sp>
        <p:nvSpPr>
          <p:cNvPr id="3" name="Platshållare för innehåll 2"/>
          <p:cNvSpPr>
            <a:spLocks noGrp="1"/>
          </p:cNvSpPr>
          <p:nvPr>
            <p:ph idx="1"/>
          </p:nvPr>
        </p:nvSpPr>
        <p:spPr/>
        <p:txBody>
          <a:bodyPr/>
          <a:lstStyle/>
          <a:p>
            <a:r>
              <a:rPr lang="sv-SE" i="1" dirty="0"/>
              <a:t>Graviditetspenning</a:t>
            </a:r>
            <a:r>
              <a:rPr lang="sv-SE" dirty="0"/>
              <a:t> och </a:t>
            </a:r>
            <a:r>
              <a:rPr lang="sv-SE" i="1" dirty="0"/>
              <a:t>föräldrapenning</a:t>
            </a:r>
            <a:r>
              <a:rPr lang="sv-SE" dirty="0"/>
              <a:t> utgör lagligt reglerade ersättningar. Ytterligare information finns på </a:t>
            </a:r>
            <a:r>
              <a:rPr lang="sv-SE" b="1" dirty="0"/>
              <a:t>Försäkringskassans hemsida</a:t>
            </a:r>
          </a:p>
          <a:p>
            <a:r>
              <a:rPr lang="sv-SE" dirty="0"/>
              <a:t>Läkare som omfattas av kollektivavtal har oftast rätt till ytterligare ersättningar, </a:t>
            </a:r>
            <a:r>
              <a:rPr lang="sv-SE" dirty="0" err="1"/>
              <a:t>s.k</a:t>
            </a:r>
            <a:r>
              <a:rPr lang="sv-SE" dirty="0"/>
              <a:t> </a:t>
            </a:r>
            <a:r>
              <a:rPr lang="sv-SE" i="1" dirty="0"/>
              <a:t>föräldralön</a:t>
            </a:r>
            <a:r>
              <a:rPr lang="sv-SE" dirty="0"/>
              <a:t> respektive </a:t>
            </a:r>
            <a:r>
              <a:rPr lang="sv-SE" i="1" dirty="0" err="1"/>
              <a:t>föräldrapenningstillägg</a:t>
            </a:r>
            <a:r>
              <a:rPr lang="sv-SE" i="1" dirty="0"/>
              <a:t>, </a:t>
            </a:r>
            <a:r>
              <a:rPr lang="sv-SE" dirty="0"/>
              <a:t>vilka regleras i kollektivavtalets </a:t>
            </a:r>
            <a:r>
              <a:rPr lang="sv-SE" b="1" dirty="0"/>
              <a:t>Allmänna bestämmelser §29</a:t>
            </a:r>
          </a:p>
          <a:p>
            <a:r>
              <a:rPr lang="sv-SE" dirty="0">
                <a:latin typeface="+mj-lt"/>
              </a:rPr>
              <a:t>Arbetstagare är skyldig att på begäran styrka att denne uppbär föräldrapenning från försäkringskassan</a:t>
            </a:r>
          </a:p>
          <a:p>
            <a:endParaRPr lang="sv-SE" dirty="0">
              <a:latin typeface="Bahnschrift Light SemiCondensed" panose="020B0502040204020203" pitchFamily="34" charset="0"/>
            </a:endParaRPr>
          </a:p>
          <a:p>
            <a:endParaRPr lang="sv-SE" b="1"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25752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Föräldrapenningstillägg</a:t>
            </a:r>
            <a:endParaRPr lang="sv-SE" dirty="0"/>
          </a:p>
        </p:txBody>
      </p:sp>
      <p:sp>
        <p:nvSpPr>
          <p:cNvPr id="3" name="Platshållare för innehåll 2"/>
          <p:cNvSpPr>
            <a:spLocks noGrp="1"/>
          </p:cNvSpPr>
          <p:nvPr>
            <p:ph idx="1"/>
          </p:nvPr>
        </p:nvSpPr>
        <p:spPr/>
        <p:txBody>
          <a:bodyPr/>
          <a:lstStyle/>
          <a:p>
            <a:r>
              <a:rPr lang="sv-SE" dirty="0"/>
              <a:t>Motsvarar 10% av lönebortfallet beräknat per kalenderdag. Grundas på månadslön (inte lön + jourersättning). </a:t>
            </a:r>
          </a:p>
          <a:p>
            <a:r>
              <a:rPr lang="sv-SE" dirty="0"/>
              <a:t>Kräver 180 dagars sammanhängande anställning </a:t>
            </a:r>
            <a:r>
              <a:rPr lang="sv-SE" b="1" dirty="0"/>
              <a:t>och uttag av föräldrapenning över lägstanivå (dvs SGI nivå)</a:t>
            </a:r>
          </a:p>
          <a:p>
            <a:r>
              <a:rPr lang="sv-SE" dirty="0"/>
              <a:t>Utbetalas 180 dagar per födsel (dvs ingen skillnad vid flerbörd) och som längst tills barnet är 2 år</a:t>
            </a:r>
          </a:p>
          <a:p>
            <a:r>
              <a:rPr lang="sv-SE" dirty="0"/>
              <a:t>Utbetalas till båda </a:t>
            </a:r>
            <a:r>
              <a:rPr lang="sv-SE" dirty="0" err="1"/>
              <a:t>vh</a:t>
            </a:r>
            <a:r>
              <a:rPr lang="sv-SE" dirty="0"/>
              <a:t> om båda jobbar i RJL. </a:t>
            </a:r>
          </a:p>
          <a:p>
            <a:r>
              <a:rPr lang="sv-SE" dirty="0"/>
              <a:t>OBS! Deltidsarbete kan påverka utbetalningar, men inte ”förbrukade” dagar. </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230612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Föräldralön/utfyllnadslön</a:t>
            </a:r>
          </a:p>
        </p:txBody>
      </p:sp>
      <p:sp>
        <p:nvSpPr>
          <p:cNvPr id="3" name="Platshållare för innehåll 2"/>
          <p:cNvSpPr>
            <a:spLocks noGrp="1"/>
          </p:cNvSpPr>
          <p:nvPr>
            <p:ph idx="1"/>
          </p:nvPr>
        </p:nvSpPr>
        <p:spPr/>
        <p:txBody>
          <a:bodyPr/>
          <a:lstStyle/>
          <a:p>
            <a:r>
              <a:rPr lang="sv-SE" dirty="0"/>
              <a:t>Motsvarar skillnaden mellan 77,6% av lönebortfallet per kalenderdag och högsta belopp för föräldrapenning från FK. Utbetalas max 270 dagar. Grundas på månadslön (inte lön + jourersättning). </a:t>
            </a:r>
          </a:p>
          <a:p>
            <a:r>
              <a:rPr lang="sv-SE" dirty="0"/>
              <a:t>Kräver 180 dagars sammanhängande anställning (inom SKR), lön över 83,33% av prisbasbeloppet (47748 kr 2024) samt uttag av föräldrapenning över lägstanivå.</a:t>
            </a:r>
          </a:p>
          <a:p>
            <a:r>
              <a:rPr lang="sv-SE" dirty="0"/>
              <a:t>Om båda </a:t>
            </a:r>
            <a:r>
              <a:rPr lang="sv-SE" dirty="0" err="1"/>
              <a:t>vh</a:t>
            </a:r>
            <a:r>
              <a:rPr lang="sv-SE" dirty="0"/>
              <a:t> arbetar i RJL går ersättning till den som tar ut först, kan ändras, meddela chef! </a:t>
            </a:r>
          </a:p>
          <a:p>
            <a:r>
              <a:rPr lang="sv-SE" dirty="0"/>
              <a:t>OBS! Deltidsarbete kan påverka utbetalningar, men inte ”förbrukade” dagar. </a:t>
            </a:r>
          </a:p>
          <a:p>
            <a:endParaRPr lang="sv-SE" dirty="0"/>
          </a:p>
          <a:p>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161604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Övrigt</a:t>
            </a:r>
            <a:r>
              <a:rPr lang="en-GB" dirty="0"/>
              <a:t>	</a:t>
            </a:r>
            <a:endParaRPr lang="sv-SE" dirty="0"/>
          </a:p>
        </p:txBody>
      </p:sp>
      <p:sp>
        <p:nvSpPr>
          <p:cNvPr id="3" name="Platshållare för innehåll 2"/>
          <p:cNvSpPr>
            <a:spLocks noGrp="1"/>
          </p:cNvSpPr>
          <p:nvPr>
            <p:ph idx="1"/>
          </p:nvPr>
        </p:nvSpPr>
        <p:spPr/>
        <p:txBody>
          <a:bodyPr/>
          <a:lstStyle/>
          <a:p>
            <a:r>
              <a:rPr lang="en-GB" dirty="0"/>
              <a:t>Du </a:t>
            </a:r>
            <a:r>
              <a:rPr lang="en-GB" dirty="0" err="1"/>
              <a:t>betalar</a:t>
            </a:r>
            <a:r>
              <a:rPr lang="en-GB" dirty="0"/>
              <a:t> </a:t>
            </a:r>
            <a:r>
              <a:rPr lang="en-GB" dirty="0" err="1"/>
              <a:t>samma</a:t>
            </a:r>
            <a:r>
              <a:rPr lang="en-GB" dirty="0"/>
              <a:t> </a:t>
            </a:r>
            <a:r>
              <a:rPr lang="en-GB" dirty="0" err="1"/>
              <a:t>skatt</a:t>
            </a:r>
            <a:r>
              <a:rPr lang="en-GB" dirty="0"/>
              <a:t> </a:t>
            </a:r>
            <a:r>
              <a:rPr lang="en-GB" dirty="0" err="1"/>
              <a:t>på</a:t>
            </a:r>
            <a:r>
              <a:rPr lang="en-GB" dirty="0"/>
              <a:t> </a:t>
            </a:r>
            <a:r>
              <a:rPr lang="en-GB" dirty="0" err="1"/>
              <a:t>ersättning</a:t>
            </a:r>
            <a:r>
              <a:rPr lang="en-GB" dirty="0"/>
              <a:t> </a:t>
            </a:r>
            <a:r>
              <a:rPr lang="en-GB" dirty="0" err="1"/>
              <a:t>från</a:t>
            </a:r>
            <a:r>
              <a:rPr lang="en-GB" dirty="0"/>
              <a:t> FK, men </a:t>
            </a:r>
            <a:r>
              <a:rPr lang="en-GB" dirty="0" err="1"/>
              <a:t>har</a:t>
            </a:r>
            <a:r>
              <a:rPr lang="en-GB" dirty="0"/>
              <a:t> </a:t>
            </a:r>
            <a:r>
              <a:rPr lang="en-GB" dirty="0" err="1"/>
              <a:t>inget</a:t>
            </a:r>
            <a:r>
              <a:rPr lang="en-GB" dirty="0"/>
              <a:t> </a:t>
            </a:r>
            <a:r>
              <a:rPr lang="en-GB" dirty="0" err="1"/>
              <a:t>jobbskatteavdrag</a:t>
            </a:r>
            <a:endParaRPr lang="en-GB" dirty="0"/>
          </a:p>
          <a:p>
            <a:r>
              <a:rPr lang="en-GB" dirty="0"/>
              <a:t>Du </a:t>
            </a:r>
            <a:r>
              <a:rPr lang="en-GB" dirty="0" err="1"/>
              <a:t>erhåller</a:t>
            </a:r>
            <a:r>
              <a:rPr lang="en-GB" dirty="0"/>
              <a:t> </a:t>
            </a:r>
            <a:r>
              <a:rPr lang="en-GB" dirty="0" err="1"/>
              <a:t>både</a:t>
            </a:r>
            <a:r>
              <a:rPr lang="en-GB" dirty="0"/>
              <a:t> </a:t>
            </a:r>
            <a:r>
              <a:rPr lang="en-GB" dirty="0" err="1"/>
              <a:t>allmän</a:t>
            </a:r>
            <a:r>
              <a:rPr lang="en-GB" dirty="0"/>
              <a:t> pension </a:t>
            </a:r>
            <a:r>
              <a:rPr lang="en-GB" dirty="0" err="1"/>
              <a:t>och</a:t>
            </a:r>
            <a:r>
              <a:rPr lang="en-GB" dirty="0"/>
              <a:t> </a:t>
            </a:r>
            <a:r>
              <a:rPr lang="en-GB" dirty="0" err="1"/>
              <a:t>tjänstepension</a:t>
            </a:r>
            <a:r>
              <a:rPr lang="en-GB" dirty="0"/>
              <a:t> (</a:t>
            </a:r>
            <a:r>
              <a:rPr lang="en-GB" dirty="0" err="1"/>
              <a:t>beräknat</a:t>
            </a:r>
            <a:r>
              <a:rPr lang="en-GB" dirty="0"/>
              <a:t> </a:t>
            </a:r>
            <a:r>
              <a:rPr lang="en-GB" dirty="0" err="1"/>
              <a:t>utifrån</a:t>
            </a:r>
            <a:r>
              <a:rPr lang="en-GB" dirty="0"/>
              <a:t> </a:t>
            </a:r>
            <a:r>
              <a:rPr lang="en-GB" dirty="0" err="1"/>
              <a:t>ordinarie</a:t>
            </a:r>
            <a:r>
              <a:rPr lang="en-GB" dirty="0"/>
              <a:t> </a:t>
            </a:r>
            <a:r>
              <a:rPr lang="en-GB" dirty="0" err="1"/>
              <a:t>inkomst</a:t>
            </a:r>
            <a:r>
              <a:rPr lang="en-GB" dirty="0"/>
              <a:t>) vid </a:t>
            </a:r>
            <a:r>
              <a:rPr lang="en-GB" dirty="0" err="1"/>
              <a:t>föräldraledighet</a:t>
            </a:r>
            <a:r>
              <a:rPr lang="en-GB" dirty="0"/>
              <a:t> </a:t>
            </a:r>
          </a:p>
          <a:p>
            <a:r>
              <a:rPr lang="sv-SE" dirty="0"/>
              <a:t>De 120 första dagarna av föräldraledigheten är semestergrundande. För ensamstående föräldrar är de 180 första dagarna av föräldraledigheten semestergrundande.</a:t>
            </a:r>
          </a:p>
          <a:p>
            <a:r>
              <a:rPr lang="sv-SE" dirty="0" err="1"/>
              <a:t>RJLs</a:t>
            </a:r>
            <a:r>
              <a:rPr lang="sv-SE" dirty="0"/>
              <a:t> samlade info om Föräldraledighet: </a:t>
            </a:r>
            <a:r>
              <a:rPr lang="en-GB" dirty="0" err="1">
                <a:hlinkClick r:id="rId3"/>
              </a:rPr>
              <a:t>Föräldraledighet</a:t>
            </a:r>
            <a:r>
              <a:rPr lang="en-GB" dirty="0">
                <a:hlinkClick r:id="rId3"/>
              </a:rPr>
              <a:t> RJL</a:t>
            </a:r>
            <a:r>
              <a:rPr lang="en-GB" dirty="0"/>
              <a:t> </a:t>
            </a:r>
          </a:p>
          <a:p>
            <a:r>
              <a:rPr lang="en-GB" dirty="0" err="1"/>
              <a:t>Länk</a:t>
            </a:r>
            <a:r>
              <a:rPr lang="en-GB" dirty="0"/>
              <a:t> till mall </a:t>
            </a:r>
            <a:r>
              <a:rPr lang="en-GB" dirty="0" err="1"/>
              <a:t>för</a:t>
            </a:r>
            <a:r>
              <a:rPr lang="en-GB" dirty="0"/>
              <a:t> </a:t>
            </a:r>
            <a:r>
              <a:rPr lang="en-GB" dirty="0" err="1"/>
              <a:t>uträkning</a:t>
            </a:r>
            <a:r>
              <a:rPr lang="en-GB" dirty="0"/>
              <a:t> </a:t>
            </a:r>
            <a:r>
              <a:rPr lang="en-GB" dirty="0" err="1"/>
              <a:t>av</a:t>
            </a:r>
            <a:r>
              <a:rPr lang="en-GB" dirty="0"/>
              <a:t> </a:t>
            </a:r>
            <a:r>
              <a:rPr lang="en-GB" dirty="0" err="1"/>
              <a:t>föräldralön</a:t>
            </a:r>
            <a:r>
              <a:rPr lang="en-GB" dirty="0"/>
              <a:t>/-</a:t>
            </a:r>
            <a:r>
              <a:rPr lang="en-GB" dirty="0" err="1"/>
              <a:t>tillägg</a:t>
            </a:r>
            <a:r>
              <a:rPr lang="en-GB" dirty="0"/>
              <a:t>: </a:t>
            </a:r>
            <a:r>
              <a:rPr lang="en-GB" dirty="0">
                <a:hlinkClick r:id="rId4"/>
              </a:rPr>
              <a:t>Mall </a:t>
            </a:r>
            <a:r>
              <a:rPr lang="en-GB" dirty="0" err="1">
                <a:hlinkClick r:id="rId4"/>
              </a:rPr>
              <a:t>uträkning</a:t>
            </a:r>
            <a:r>
              <a:rPr lang="en-GB" dirty="0"/>
              <a:t> </a:t>
            </a:r>
            <a:r>
              <a:rPr lang="en-GB" dirty="0" err="1"/>
              <a:t>Välj</a:t>
            </a:r>
            <a:r>
              <a:rPr lang="en-GB" dirty="0"/>
              <a:t> Mall </a:t>
            </a:r>
            <a:r>
              <a:rPr lang="en-GB" dirty="0" err="1"/>
              <a:t>beräkning</a:t>
            </a:r>
            <a:r>
              <a:rPr lang="en-GB" dirty="0"/>
              <a:t> 2024. </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232516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Frågor?</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113453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Vilka omfattas?</a:t>
            </a:r>
          </a:p>
        </p:txBody>
      </p:sp>
      <p:sp>
        <p:nvSpPr>
          <p:cNvPr id="3" name="Platshållare för innehåll 2"/>
          <p:cNvSpPr>
            <a:spLocks noGrp="1"/>
          </p:cNvSpPr>
          <p:nvPr>
            <p:ph idx="1"/>
          </p:nvPr>
        </p:nvSpPr>
        <p:spPr/>
        <p:txBody>
          <a:bodyPr/>
          <a:lstStyle/>
          <a:p>
            <a:pPr marL="0" indent="0">
              <a:buNone/>
            </a:pPr>
            <a:r>
              <a:rPr lang="en-GB" dirty="0"/>
              <a:t>- </a:t>
            </a:r>
            <a:r>
              <a:rPr lang="en-GB" dirty="0" err="1"/>
              <a:t>Biologiska</a:t>
            </a:r>
            <a:r>
              <a:rPr lang="en-GB" dirty="0"/>
              <a:t> </a:t>
            </a:r>
            <a:r>
              <a:rPr lang="en-GB" dirty="0" err="1"/>
              <a:t>föräldrar</a:t>
            </a:r>
            <a:endParaRPr lang="en-GB" dirty="0"/>
          </a:p>
          <a:p>
            <a:pPr marL="0" indent="0">
              <a:buNone/>
            </a:pPr>
            <a:r>
              <a:rPr lang="en-GB" dirty="0"/>
              <a:t>- </a:t>
            </a:r>
            <a:r>
              <a:rPr lang="en-GB" dirty="0" err="1"/>
              <a:t>Föräldrars</a:t>
            </a:r>
            <a:r>
              <a:rPr lang="en-GB" dirty="0"/>
              <a:t> </a:t>
            </a:r>
            <a:r>
              <a:rPr lang="en-GB" dirty="0" err="1"/>
              <a:t>stadigvarande</a:t>
            </a:r>
            <a:r>
              <a:rPr lang="en-GB" dirty="0"/>
              <a:t> partners (om </a:t>
            </a:r>
            <a:r>
              <a:rPr lang="en-GB" dirty="0" err="1"/>
              <a:t>ej</a:t>
            </a:r>
            <a:r>
              <a:rPr lang="en-GB" dirty="0"/>
              <a:t> </a:t>
            </a:r>
            <a:r>
              <a:rPr lang="en-GB" dirty="0" err="1"/>
              <a:t>biologisk</a:t>
            </a:r>
            <a:r>
              <a:rPr lang="en-GB" dirty="0"/>
              <a:t> </a:t>
            </a:r>
            <a:r>
              <a:rPr lang="en-GB" dirty="0" err="1"/>
              <a:t>förälder</a:t>
            </a:r>
            <a:r>
              <a:rPr lang="en-GB" dirty="0"/>
              <a:t>)</a:t>
            </a:r>
          </a:p>
          <a:p>
            <a:pPr marL="0" indent="0">
              <a:buNone/>
            </a:pPr>
            <a:r>
              <a:rPr lang="en-GB" dirty="0"/>
              <a:t>- </a:t>
            </a:r>
            <a:r>
              <a:rPr lang="en-GB" dirty="0" err="1"/>
              <a:t>Adoptivföräldrar</a:t>
            </a:r>
            <a:r>
              <a:rPr lang="en-GB" dirty="0"/>
              <a:t> </a:t>
            </a:r>
            <a:r>
              <a:rPr lang="en-GB" dirty="0" err="1"/>
              <a:t>eller</a:t>
            </a:r>
            <a:r>
              <a:rPr lang="en-GB" dirty="0"/>
              <a:t> </a:t>
            </a:r>
            <a:r>
              <a:rPr lang="en-GB" dirty="0" err="1"/>
              <a:t>registrerade</a:t>
            </a:r>
            <a:r>
              <a:rPr lang="en-GB" dirty="0"/>
              <a:t> </a:t>
            </a:r>
            <a:r>
              <a:rPr lang="en-GB" dirty="0" err="1"/>
              <a:t>vårdnadshavare</a:t>
            </a:r>
            <a:r>
              <a:rPr lang="en-GB" dirty="0"/>
              <a:t>, </a:t>
            </a:r>
            <a:r>
              <a:rPr lang="en-GB" dirty="0" err="1"/>
              <a:t>familjehemsföräldrar</a:t>
            </a:r>
            <a:endParaRPr lang="en-GB" dirty="0"/>
          </a:p>
          <a:p>
            <a:pPr>
              <a:buFont typeface="Arial" panose="020B0604020202020204" pitchFamily="34" charset="0"/>
              <a:buChar char="•"/>
            </a:pPr>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39784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Får</a:t>
            </a:r>
            <a:r>
              <a:rPr lang="en-GB" dirty="0"/>
              <a:t> </a:t>
            </a:r>
            <a:r>
              <a:rPr lang="en-GB" dirty="0" err="1"/>
              <a:t>ej</a:t>
            </a:r>
            <a:r>
              <a:rPr lang="en-GB" dirty="0"/>
              <a:t> </a:t>
            </a:r>
            <a:r>
              <a:rPr lang="en-GB" dirty="0" err="1"/>
              <a:t>inskränkas</a:t>
            </a:r>
            <a:r>
              <a:rPr lang="en-GB" dirty="0"/>
              <a:t> (</a:t>
            </a:r>
            <a:r>
              <a:rPr lang="en-GB" dirty="0" err="1"/>
              <a:t>ej</a:t>
            </a:r>
            <a:r>
              <a:rPr lang="en-GB" dirty="0"/>
              <a:t> </a:t>
            </a:r>
            <a:r>
              <a:rPr lang="en-GB" dirty="0" err="1"/>
              <a:t>dispositiv</a:t>
            </a:r>
            <a:r>
              <a:rPr lang="en-GB" dirty="0"/>
              <a:t>)</a:t>
            </a:r>
            <a:endParaRPr lang="sv-SE" dirty="0"/>
          </a:p>
        </p:txBody>
      </p:sp>
      <p:sp>
        <p:nvSpPr>
          <p:cNvPr id="3" name="Platshållare för innehåll 2"/>
          <p:cNvSpPr>
            <a:spLocks noGrp="1"/>
          </p:cNvSpPr>
          <p:nvPr>
            <p:ph idx="1"/>
          </p:nvPr>
        </p:nvSpPr>
        <p:spPr/>
        <p:txBody>
          <a:bodyPr/>
          <a:lstStyle/>
          <a:p>
            <a:pPr marL="0" indent="0">
              <a:buNone/>
            </a:pPr>
            <a:r>
              <a:rPr lang="en-GB" dirty="0" err="1"/>
              <a:t>Kan</a:t>
            </a:r>
            <a:r>
              <a:rPr lang="en-GB" dirty="0"/>
              <a:t> </a:t>
            </a:r>
            <a:r>
              <a:rPr lang="en-GB" dirty="0" err="1"/>
              <a:t>ej</a:t>
            </a:r>
            <a:r>
              <a:rPr lang="en-GB" dirty="0"/>
              <a:t> </a:t>
            </a:r>
            <a:r>
              <a:rPr lang="en-GB" dirty="0" err="1"/>
              <a:t>avtalas</a:t>
            </a:r>
            <a:r>
              <a:rPr lang="en-GB" dirty="0"/>
              <a:t> </a:t>
            </a:r>
            <a:r>
              <a:rPr lang="en-GB" dirty="0" err="1"/>
              <a:t>bort</a:t>
            </a:r>
            <a:r>
              <a:rPr lang="en-GB" dirty="0"/>
              <a:t>, men </a:t>
            </a:r>
            <a:r>
              <a:rPr lang="en-GB" dirty="0" err="1"/>
              <a:t>justeringar</a:t>
            </a:r>
            <a:r>
              <a:rPr lang="en-GB" dirty="0"/>
              <a:t> </a:t>
            </a:r>
            <a:r>
              <a:rPr lang="en-GB" dirty="0" err="1"/>
              <a:t>får</a:t>
            </a:r>
            <a:r>
              <a:rPr lang="en-GB" dirty="0"/>
              <a:t> </a:t>
            </a:r>
            <a:r>
              <a:rPr lang="en-GB" dirty="0" err="1"/>
              <a:t>göras</a:t>
            </a:r>
            <a:r>
              <a:rPr lang="en-GB" dirty="0"/>
              <a:t> </a:t>
            </a:r>
            <a:r>
              <a:rPr lang="en-GB" dirty="0" err="1"/>
              <a:t>avseende</a:t>
            </a:r>
            <a:r>
              <a:rPr lang="en-GB" dirty="0"/>
              <a:t>:</a:t>
            </a:r>
          </a:p>
          <a:p>
            <a:pPr>
              <a:buFontTx/>
              <a:buChar char="-"/>
            </a:pPr>
            <a:r>
              <a:rPr lang="en-GB" dirty="0"/>
              <a:t> </a:t>
            </a:r>
            <a:r>
              <a:rPr lang="en-GB" dirty="0" err="1"/>
              <a:t>Anmälningstid</a:t>
            </a:r>
            <a:r>
              <a:rPr lang="en-GB" dirty="0"/>
              <a:t> (3 </a:t>
            </a:r>
            <a:r>
              <a:rPr lang="en-GB" dirty="0" err="1"/>
              <a:t>månader</a:t>
            </a:r>
            <a:r>
              <a:rPr lang="en-GB" dirty="0"/>
              <a:t> </a:t>
            </a:r>
            <a:r>
              <a:rPr lang="en-GB" dirty="0" err="1"/>
              <a:t>enligt</a:t>
            </a:r>
            <a:r>
              <a:rPr lang="en-GB" dirty="0"/>
              <a:t> </a:t>
            </a:r>
            <a:r>
              <a:rPr lang="en-GB" dirty="0" err="1"/>
              <a:t>läkaravtalet</a:t>
            </a:r>
            <a:r>
              <a:rPr lang="en-GB" dirty="0"/>
              <a:t>)</a:t>
            </a:r>
          </a:p>
          <a:p>
            <a:pPr>
              <a:buFontTx/>
              <a:buChar char="-"/>
            </a:pPr>
            <a:r>
              <a:rPr lang="en-GB" dirty="0"/>
              <a:t> </a:t>
            </a:r>
            <a:r>
              <a:rPr lang="en-GB" dirty="0" err="1"/>
              <a:t>Tid</a:t>
            </a:r>
            <a:r>
              <a:rPr lang="en-GB" dirty="0"/>
              <a:t> </a:t>
            </a:r>
            <a:r>
              <a:rPr lang="en-GB" dirty="0" err="1"/>
              <a:t>för</a:t>
            </a:r>
            <a:r>
              <a:rPr lang="en-GB" dirty="0"/>
              <a:t> </a:t>
            </a:r>
            <a:r>
              <a:rPr lang="en-GB" dirty="0" err="1"/>
              <a:t>underättelse</a:t>
            </a:r>
            <a:r>
              <a:rPr lang="en-GB" dirty="0"/>
              <a:t> om </a:t>
            </a:r>
            <a:r>
              <a:rPr lang="en-GB" dirty="0" err="1"/>
              <a:t>återgång</a:t>
            </a:r>
            <a:r>
              <a:rPr lang="en-GB" dirty="0"/>
              <a:t> till </a:t>
            </a:r>
            <a:r>
              <a:rPr lang="en-GB" dirty="0" err="1"/>
              <a:t>arbete</a:t>
            </a:r>
            <a:endParaRPr lang="en-GB" dirty="0"/>
          </a:p>
          <a:p>
            <a:pPr>
              <a:buFontTx/>
              <a:buChar char="-"/>
            </a:pPr>
            <a:r>
              <a:rPr lang="en-GB" dirty="0"/>
              <a:t> AGs </a:t>
            </a:r>
            <a:r>
              <a:rPr lang="en-GB" dirty="0" err="1"/>
              <a:t>rätt</a:t>
            </a:r>
            <a:r>
              <a:rPr lang="en-GB" dirty="0"/>
              <a:t> </a:t>
            </a:r>
            <a:r>
              <a:rPr lang="en-GB" dirty="0" err="1"/>
              <a:t>att</a:t>
            </a:r>
            <a:r>
              <a:rPr lang="en-GB" dirty="0"/>
              <a:t> </a:t>
            </a:r>
            <a:r>
              <a:rPr lang="en-GB" dirty="0" err="1"/>
              <a:t>skjuta</a:t>
            </a:r>
            <a:r>
              <a:rPr lang="en-GB" dirty="0"/>
              <a:t> </a:t>
            </a:r>
            <a:r>
              <a:rPr lang="en-GB" dirty="0" err="1"/>
              <a:t>upp</a:t>
            </a:r>
            <a:r>
              <a:rPr lang="en-GB" dirty="0"/>
              <a:t> </a:t>
            </a:r>
            <a:r>
              <a:rPr lang="en-GB" dirty="0" err="1"/>
              <a:t>återgång</a:t>
            </a:r>
            <a:r>
              <a:rPr lang="en-GB" dirty="0"/>
              <a:t> till </a:t>
            </a:r>
            <a:r>
              <a:rPr lang="en-GB" dirty="0" err="1"/>
              <a:t>arbete</a:t>
            </a:r>
            <a:endParaRPr lang="en-GB" dirty="0"/>
          </a:p>
          <a:p>
            <a:pPr marL="0" indent="0">
              <a:buNone/>
            </a:pPr>
            <a:r>
              <a:rPr lang="en-GB" dirty="0" err="1"/>
              <a:t>Samt</a:t>
            </a:r>
            <a:r>
              <a:rPr lang="en-GB" dirty="0"/>
              <a:t> </a:t>
            </a:r>
            <a:r>
              <a:rPr lang="en-GB" dirty="0" err="1"/>
              <a:t>tillämpning</a:t>
            </a:r>
            <a:r>
              <a:rPr lang="en-GB" dirty="0"/>
              <a:t> </a:t>
            </a:r>
            <a:r>
              <a:rPr lang="en-GB" dirty="0" err="1"/>
              <a:t>av</a:t>
            </a:r>
            <a:r>
              <a:rPr lang="en-GB" dirty="0"/>
              <a:t>:</a:t>
            </a:r>
          </a:p>
          <a:p>
            <a:pPr>
              <a:buFontTx/>
              <a:buChar char="-"/>
            </a:pPr>
            <a:r>
              <a:rPr lang="en-GB" dirty="0"/>
              <a:t> </a:t>
            </a:r>
            <a:r>
              <a:rPr lang="en-GB" dirty="0" err="1"/>
              <a:t>Ledighetens</a:t>
            </a:r>
            <a:r>
              <a:rPr lang="en-GB" dirty="0"/>
              <a:t> </a:t>
            </a:r>
            <a:r>
              <a:rPr lang="en-GB" dirty="0" err="1"/>
              <a:t>förläggning</a:t>
            </a:r>
            <a:endParaRPr lang="en-GB" dirty="0"/>
          </a:p>
          <a:p>
            <a:pPr>
              <a:buFontTx/>
              <a:buChar char="-"/>
            </a:pPr>
            <a:r>
              <a:rPr lang="en-GB" dirty="0"/>
              <a:t> </a:t>
            </a:r>
            <a:r>
              <a:rPr lang="en-GB" dirty="0" err="1"/>
              <a:t>Förbud</a:t>
            </a:r>
            <a:r>
              <a:rPr lang="en-GB" dirty="0"/>
              <a:t> mot </a:t>
            </a:r>
            <a:r>
              <a:rPr lang="en-GB" dirty="0" err="1"/>
              <a:t>missgynnande</a:t>
            </a:r>
            <a:r>
              <a:rPr lang="en-GB" dirty="0"/>
              <a:t> </a:t>
            </a:r>
            <a:r>
              <a:rPr lang="en-GB" dirty="0" err="1"/>
              <a:t>behandling</a:t>
            </a:r>
            <a:endParaRPr lang="en-GB" dirty="0"/>
          </a:p>
          <a:p>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404054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1. </a:t>
            </a:r>
            <a:r>
              <a:rPr lang="en-GB" dirty="0" err="1"/>
              <a:t>Mammaledighet</a:t>
            </a:r>
            <a:endParaRPr lang="sv-SE" dirty="0"/>
          </a:p>
        </p:txBody>
      </p:sp>
      <p:sp>
        <p:nvSpPr>
          <p:cNvPr id="3" name="Platshållare för innehåll 2"/>
          <p:cNvSpPr>
            <a:spLocks noGrp="1"/>
          </p:cNvSpPr>
          <p:nvPr>
            <p:ph idx="1"/>
          </p:nvPr>
        </p:nvSpPr>
        <p:spPr>
          <a:xfrm>
            <a:off x="676657" y="2011680"/>
            <a:ext cx="7452460" cy="3766185"/>
          </a:xfrm>
        </p:spPr>
        <p:txBody>
          <a:bodyPr/>
          <a:lstStyle/>
          <a:p>
            <a:pPr>
              <a:lnSpc>
                <a:spcPct val="90000"/>
              </a:lnSpc>
            </a:pPr>
            <a:r>
              <a:rPr lang="en-GB" dirty="0"/>
              <a:t>- </a:t>
            </a:r>
            <a:r>
              <a:rPr lang="en-GB" dirty="0" err="1"/>
              <a:t>En</a:t>
            </a:r>
            <a:r>
              <a:rPr lang="en-GB" dirty="0"/>
              <a:t> mamma </a:t>
            </a:r>
            <a:r>
              <a:rPr lang="en-GB" dirty="0" err="1"/>
              <a:t>har</a:t>
            </a:r>
            <a:r>
              <a:rPr lang="en-GB" dirty="0"/>
              <a:t> </a:t>
            </a:r>
            <a:r>
              <a:rPr lang="en-GB" dirty="0" err="1"/>
              <a:t>rätt</a:t>
            </a:r>
            <a:r>
              <a:rPr lang="en-GB" dirty="0"/>
              <a:t> till </a:t>
            </a:r>
            <a:r>
              <a:rPr lang="en-GB" dirty="0" err="1"/>
              <a:t>hel</a:t>
            </a:r>
            <a:r>
              <a:rPr lang="en-GB" dirty="0"/>
              <a:t> </a:t>
            </a:r>
            <a:r>
              <a:rPr lang="en-GB" dirty="0" err="1"/>
              <a:t>ledighet</a:t>
            </a:r>
            <a:r>
              <a:rPr lang="en-GB" dirty="0"/>
              <a:t> 7 </a:t>
            </a:r>
            <a:r>
              <a:rPr lang="en-GB" dirty="0" err="1"/>
              <a:t>veckor</a:t>
            </a:r>
            <a:r>
              <a:rPr lang="en-GB" dirty="0"/>
              <a:t> </a:t>
            </a:r>
            <a:r>
              <a:rPr lang="en-GB" dirty="0" err="1"/>
              <a:t>före</a:t>
            </a:r>
            <a:r>
              <a:rPr lang="en-GB" dirty="0"/>
              <a:t> </a:t>
            </a:r>
            <a:r>
              <a:rPr lang="en-GB" dirty="0" err="1"/>
              <a:t>planerad</a:t>
            </a:r>
            <a:r>
              <a:rPr lang="en-GB" dirty="0"/>
              <a:t> </a:t>
            </a:r>
            <a:r>
              <a:rPr lang="en-GB" dirty="0" err="1"/>
              <a:t>förlossning</a:t>
            </a:r>
            <a:r>
              <a:rPr lang="en-GB" dirty="0"/>
              <a:t> </a:t>
            </a:r>
            <a:r>
              <a:rPr lang="en-GB" dirty="0" err="1"/>
              <a:t>och</a:t>
            </a:r>
            <a:r>
              <a:rPr lang="en-GB" dirty="0"/>
              <a:t> 7 </a:t>
            </a:r>
            <a:r>
              <a:rPr lang="en-GB" dirty="0" err="1"/>
              <a:t>veckor</a:t>
            </a:r>
            <a:r>
              <a:rPr lang="en-GB" dirty="0"/>
              <a:t> </a:t>
            </a:r>
            <a:r>
              <a:rPr lang="en-GB" dirty="0" err="1"/>
              <a:t>efter</a:t>
            </a:r>
            <a:r>
              <a:rPr lang="en-GB" dirty="0"/>
              <a:t> </a:t>
            </a:r>
            <a:r>
              <a:rPr lang="en-GB" dirty="0" err="1"/>
              <a:t>förlossning</a:t>
            </a:r>
            <a:endParaRPr lang="en-GB" dirty="0"/>
          </a:p>
          <a:p>
            <a:pPr>
              <a:lnSpc>
                <a:spcPct val="90000"/>
              </a:lnSpc>
            </a:pPr>
            <a:r>
              <a:rPr lang="en-GB" dirty="0"/>
              <a:t>- </a:t>
            </a:r>
            <a:r>
              <a:rPr lang="en-GB" dirty="0" err="1"/>
              <a:t>En</a:t>
            </a:r>
            <a:r>
              <a:rPr lang="en-GB" dirty="0"/>
              <a:t> mamma </a:t>
            </a:r>
            <a:r>
              <a:rPr lang="en-GB" dirty="0" err="1"/>
              <a:t>har</a:t>
            </a:r>
            <a:r>
              <a:rPr lang="en-GB" dirty="0"/>
              <a:t> </a:t>
            </a:r>
            <a:r>
              <a:rPr lang="en-GB" dirty="0" err="1"/>
              <a:t>rätt</a:t>
            </a:r>
            <a:r>
              <a:rPr lang="en-GB" dirty="0"/>
              <a:t> till </a:t>
            </a:r>
            <a:r>
              <a:rPr lang="en-GB" dirty="0" err="1"/>
              <a:t>ledighet</a:t>
            </a:r>
            <a:r>
              <a:rPr lang="en-GB" dirty="0"/>
              <a:t> </a:t>
            </a:r>
            <a:r>
              <a:rPr lang="en-GB" dirty="0" err="1"/>
              <a:t>så</a:t>
            </a:r>
            <a:r>
              <a:rPr lang="en-GB" dirty="0"/>
              <a:t> </a:t>
            </a:r>
            <a:r>
              <a:rPr lang="en-GB" dirty="0" err="1"/>
              <a:t>länge</a:t>
            </a:r>
            <a:r>
              <a:rPr lang="en-GB" dirty="0"/>
              <a:t> </a:t>
            </a:r>
            <a:r>
              <a:rPr lang="en-GB" dirty="0" err="1"/>
              <a:t>barnet</a:t>
            </a:r>
            <a:r>
              <a:rPr lang="en-GB" dirty="0"/>
              <a:t> </a:t>
            </a:r>
            <a:r>
              <a:rPr lang="en-GB" dirty="0" err="1"/>
              <a:t>ammas</a:t>
            </a:r>
            <a:endParaRPr lang="en-GB" dirty="0"/>
          </a:p>
          <a:p>
            <a:pPr>
              <a:lnSpc>
                <a:spcPct val="90000"/>
              </a:lnSpc>
            </a:pPr>
            <a:r>
              <a:rPr lang="en-GB" dirty="0"/>
              <a:t>- </a:t>
            </a:r>
            <a:r>
              <a:rPr lang="en-GB" dirty="0" err="1"/>
              <a:t>Mammaledigheten</a:t>
            </a:r>
            <a:r>
              <a:rPr lang="en-GB" dirty="0"/>
              <a:t> </a:t>
            </a:r>
            <a:r>
              <a:rPr lang="en-GB" dirty="0" err="1"/>
              <a:t>kräver</a:t>
            </a:r>
            <a:r>
              <a:rPr lang="en-GB" dirty="0"/>
              <a:t> </a:t>
            </a:r>
            <a:r>
              <a:rPr lang="en-GB" dirty="0" err="1"/>
              <a:t>inte</a:t>
            </a:r>
            <a:r>
              <a:rPr lang="en-GB" dirty="0"/>
              <a:t> </a:t>
            </a:r>
            <a:r>
              <a:rPr lang="en-GB" dirty="0" err="1"/>
              <a:t>att</a:t>
            </a:r>
            <a:r>
              <a:rPr lang="en-GB" dirty="0"/>
              <a:t> </a:t>
            </a:r>
            <a:r>
              <a:rPr lang="en-GB" dirty="0" err="1"/>
              <a:t>mamman</a:t>
            </a:r>
            <a:r>
              <a:rPr lang="en-GB" dirty="0"/>
              <a:t> </a:t>
            </a:r>
            <a:r>
              <a:rPr lang="en-GB" dirty="0" err="1"/>
              <a:t>erhåller</a:t>
            </a:r>
            <a:r>
              <a:rPr lang="en-GB" dirty="0"/>
              <a:t> </a:t>
            </a:r>
            <a:r>
              <a:rPr lang="en-GB" dirty="0" err="1"/>
              <a:t>ersättning</a:t>
            </a:r>
            <a:r>
              <a:rPr lang="en-GB" dirty="0"/>
              <a:t> </a:t>
            </a:r>
            <a:r>
              <a:rPr lang="en-GB" dirty="0" err="1"/>
              <a:t>från</a:t>
            </a:r>
            <a:r>
              <a:rPr lang="en-GB" dirty="0"/>
              <a:t> </a:t>
            </a:r>
            <a:r>
              <a:rPr lang="en-GB" dirty="0" err="1"/>
              <a:t>Försäkringskassan</a:t>
            </a:r>
            <a:r>
              <a:rPr lang="en-GB" dirty="0"/>
              <a:t>   </a:t>
            </a:r>
          </a:p>
          <a:p>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403630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66198" y="499533"/>
            <a:ext cx="8063801" cy="1658198"/>
          </a:xfrm>
        </p:spPr>
        <p:txBody>
          <a:bodyPr/>
          <a:lstStyle/>
          <a:p>
            <a:r>
              <a:rPr lang="en-GB" dirty="0"/>
              <a:t>2. Hel </a:t>
            </a:r>
            <a:r>
              <a:rPr lang="en-GB" dirty="0" err="1"/>
              <a:t>ledighet</a:t>
            </a:r>
            <a:endParaRPr lang="sv-SE" dirty="0"/>
          </a:p>
        </p:txBody>
      </p:sp>
      <p:sp>
        <p:nvSpPr>
          <p:cNvPr id="3" name="Platshållare för innehåll 2"/>
          <p:cNvSpPr>
            <a:spLocks noGrp="1"/>
          </p:cNvSpPr>
          <p:nvPr>
            <p:ph idx="1"/>
          </p:nvPr>
        </p:nvSpPr>
        <p:spPr>
          <a:xfrm>
            <a:off x="3175279" y="2011680"/>
            <a:ext cx="8068826" cy="3766185"/>
          </a:xfrm>
        </p:spPr>
        <p:txBody>
          <a:bodyPr/>
          <a:lstStyle/>
          <a:p>
            <a:r>
              <a:rPr lang="sv-SE" dirty="0"/>
              <a:t>En (1) förälder har rätt att vara helt ledig för vård av barn tills barnet är 18 månader. Gäller oavsett ersättning från FK</a:t>
            </a:r>
          </a:p>
          <a:p>
            <a:r>
              <a:rPr lang="sv-SE" dirty="0"/>
              <a:t>En förälder har också rätt till att vara helt ledig så länge som föräldern får hel ersättning från FK. Gäller tom barnets 12 årsdag. Bara 96 dagar kan sparas efter 4 års ålder.</a:t>
            </a:r>
          </a:p>
          <a:p>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213472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3. </a:t>
            </a:r>
            <a:r>
              <a:rPr lang="en-GB" dirty="0" err="1"/>
              <a:t>Delledighet</a:t>
            </a:r>
            <a:endParaRPr lang="sv-SE" dirty="0"/>
          </a:p>
        </p:txBody>
      </p:sp>
      <p:sp>
        <p:nvSpPr>
          <p:cNvPr id="3" name="Platshållare för innehåll 2"/>
          <p:cNvSpPr>
            <a:spLocks noGrp="1"/>
          </p:cNvSpPr>
          <p:nvPr>
            <p:ph idx="1"/>
          </p:nvPr>
        </p:nvSpPr>
        <p:spPr>
          <a:xfrm>
            <a:off x="676656" y="2011681"/>
            <a:ext cx="10753725" cy="1404760"/>
          </a:xfrm>
        </p:spPr>
        <p:txBody>
          <a:bodyPr/>
          <a:lstStyle/>
          <a:p>
            <a:r>
              <a:rPr lang="en-GB" dirty="0" err="1"/>
              <a:t>En</a:t>
            </a:r>
            <a:r>
              <a:rPr lang="en-GB" dirty="0"/>
              <a:t> </a:t>
            </a:r>
            <a:r>
              <a:rPr lang="en-GB" dirty="0" err="1"/>
              <a:t>förälder</a:t>
            </a:r>
            <a:r>
              <a:rPr lang="en-GB" dirty="0"/>
              <a:t> </a:t>
            </a:r>
            <a:r>
              <a:rPr lang="en-GB" dirty="0" err="1"/>
              <a:t>har</a:t>
            </a:r>
            <a:r>
              <a:rPr lang="en-GB" dirty="0"/>
              <a:t> </a:t>
            </a:r>
            <a:r>
              <a:rPr lang="en-GB" dirty="0" err="1"/>
              <a:t>rätt</a:t>
            </a:r>
            <a:r>
              <a:rPr lang="en-GB" dirty="0"/>
              <a:t> till </a:t>
            </a:r>
            <a:r>
              <a:rPr lang="en-GB" dirty="0" err="1"/>
              <a:t>delledighet</a:t>
            </a:r>
            <a:r>
              <a:rPr lang="en-GB" dirty="0"/>
              <a:t> 12,5 %, 25%, 50% </a:t>
            </a:r>
            <a:r>
              <a:rPr lang="en-GB" dirty="0" err="1"/>
              <a:t>eller</a:t>
            </a:r>
            <a:r>
              <a:rPr lang="en-GB" dirty="0"/>
              <a:t> 75% </a:t>
            </a:r>
            <a:r>
              <a:rPr lang="en-GB" dirty="0" err="1"/>
              <a:t>så</a:t>
            </a:r>
            <a:r>
              <a:rPr lang="en-GB" dirty="0"/>
              <a:t> </a:t>
            </a:r>
            <a:r>
              <a:rPr lang="en-GB" dirty="0" err="1"/>
              <a:t>länge</a:t>
            </a:r>
            <a:r>
              <a:rPr lang="en-GB" dirty="0"/>
              <a:t> </a:t>
            </a:r>
            <a:r>
              <a:rPr lang="en-GB" dirty="0" err="1"/>
              <a:t>föräldern</a:t>
            </a:r>
            <a:r>
              <a:rPr lang="en-GB" dirty="0"/>
              <a:t> </a:t>
            </a:r>
            <a:r>
              <a:rPr lang="en-GB" dirty="0" err="1"/>
              <a:t>uppbär</a:t>
            </a:r>
            <a:r>
              <a:rPr lang="en-GB" dirty="0"/>
              <a:t> </a:t>
            </a:r>
            <a:r>
              <a:rPr lang="en-GB" dirty="0" err="1"/>
              <a:t>ersättning</a:t>
            </a:r>
            <a:r>
              <a:rPr lang="en-GB" dirty="0"/>
              <a:t> </a:t>
            </a:r>
            <a:r>
              <a:rPr lang="en-GB" dirty="0" err="1"/>
              <a:t>från</a:t>
            </a:r>
            <a:r>
              <a:rPr lang="en-GB" dirty="0"/>
              <a:t> FK </a:t>
            </a:r>
            <a:r>
              <a:rPr lang="en-GB" dirty="0" err="1"/>
              <a:t>i</a:t>
            </a:r>
            <a:r>
              <a:rPr lang="en-GB" dirty="0"/>
              <a:t> </a:t>
            </a:r>
            <a:r>
              <a:rPr lang="en-GB" dirty="0" err="1"/>
              <a:t>motsvarande</a:t>
            </a:r>
            <a:r>
              <a:rPr lang="en-GB" dirty="0"/>
              <a:t> grad.</a:t>
            </a:r>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200632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4. </a:t>
            </a:r>
            <a:r>
              <a:rPr lang="en-GB" dirty="0" err="1"/>
              <a:t>Delledighet</a:t>
            </a:r>
            <a:r>
              <a:rPr lang="en-GB" dirty="0"/>
              <a:t> </a:t>
            </a:r>
            <a:r>
              <a:rPr lang="en-GB" dirty="0" err="1"/>
              <a:t>utan</a:t>
            </a:r>
            <a:r>
              <a:rPr lang="en-GB" dirty="0"/>
              <a:t> </a:t>
            </a:r>
            <a:r>
              <a:rPr lang="en-GB" dirty="0" err="1"/>
              <a:t>föräldrapenning</a:t>
            </a:r>
            <a:endParaRPr lang="sv-SE" dirty="0"/>
          </a:p>
        </p:txBody>
      </p:sp>
      <p:sp>
        <p:nvSpPr>
          <p:cNvPr id="3" name="Platshållare för innehåll 2"/>
          <p:cNvSpPr>
            <a:spLocks noGrp="1"/>
          </p:cNvSpPr>
          <p:nvPr>
            <p:ph idx="1"/>
          </p:nvPr>
        </p:nvSpPr>
        <p:spPr>
          <a:xfrm>
            <a:off x="4330840" y="2011681"/>
            <a:ext cx="7099540" cy="1083212"/>
          </a:xfrm>
        </p:spPr>
        <p:txBody>
          <a:bodyPr/>
          <a:lstStyle/>
          <a:p>
            <a:r>
              <a:rPr lang="en-GB" dirty="0" err="1"/>
              <a:t>En</a:t>
            </a:r>
            <a:r>
              <a:rPr lang="en-GB" dirty="0"/>
              <a:t> </a:t>
            </a:r>
            <a:r>
              <a:rPr lang="en-GB" dirty="0" err="1"/>
              <a:t>förälder</a:t>
            </a:r>
            <a:r>
              <a:rPr lang="en-GB" dirty="0"/>
              <a:t> </a:t>
            </a:r>
            <a:r>
              <a:rPr lang="en-GB" dirty="0" err="1"/>
              <a:t>har</a:t>
            </a:r>
            <a:r>
              <a:rPr lang="en-GB" dirty="0"/>
              <a:t> </a:t>
            </a:r>
            <a:r>
              <a:rPr lang="en-GB" dirty="0" err="1"/>
              <a:t>rätt</a:t>
            </a:r>
            <a:r>
              <a:rPr lang="en-GB" dirty="0"/>
              <a:t> </a:t>
            </a:r>
            <a:r>
              <a:rPr lang="en-GB" dirty="0" err="1"/>
              <a:t>att</a:t>
            </a:r>
            <a:r>
              <a:rPr lang="en-GB" dirty="0"/>
              <a:t> </a:t>
            </a:r>
            <a:r>
              <a:rPr lang="en-GB" dirty="0" err="1"/>
              <a:t>gå</a:t>
            </a:r>
            <a:r>
              <a:rPr lang="en-GB" dirty="0"/>
              <a:t> </a:t>
            </a:r>
            <a:r>
              <a:rPr lang="en-GB" dirty="0" err="1"/>
              <a:t>ner</a:t>
            </a:r>
            <a:r>
              <a:rPr lang="en-GB" dirty="0"/>
              <a:t> max 25% </a:t>
            </a:r>
            <a:r>
              <a:rPr lang="en-GB" dirty="0" err="1"/>
              <a:t>i</a:t>
            </a:r>
            <a:r>
              <a:rPr lang="en-GB" dirty="0"/>
              <a:t> </a:t>
            </a:r>
            <a:r>
              <a:rPr lang="en-GB" dirty="0" err="1"/>
              <a:t>arbetstid</a:t>
            </a:r>
            <a:r>
              <a:rPr lang="en-GB" dirty="0"/>
              <a:t> </a:t>
            </a:r>
            <a:r>
              <a:rPr lang="en-GB" dirty="0" err="1"/>
              <a:t>oavsett</a:t>
            </a:r>
            <a:r>
              <a:rPr lang="en-GB" dirty="0"/>
              <a:t> </a:t>
            </a:r>
            <a:r>
              <a:rPr lang="en-GB" dirty="0" err="1"/>
              <a:t>ersättning</a:t>
            </a:r>
            <a:r>
              <a:rPr lang="en-GB" dirty="0"/>
              <a:t> </a:t>
            </a:r>
            <a:r>
              <a:rPr lang="en-GB" dirty="0" err="1"/>
              <a:t>från</a:t>
            </a:r>
            <a:r>
              <a:rPr lang="en-GB" dirty="0"/>
              <a:t> FK. </a:t>
            </a:r>
            <a:r>
              <a:rPr lang="en-GB" dirty="0" err="1"/>
              <a:t>Fram</a:t>
            </a:r>
            <a:r>
              <a:rPr lang="en-GB" dirty="0"/>
              <a:t> till </a:t>
            </a:r>
            <a:r>
              <a:rPr lang="en-GB" dirty="0" err="1"/>
              <a:t>att</a:t>
            </a:r>
            <a:r>
              <a:rPr lang="en-GB" dirty="0"/>
              <a:t> </a:t>
            </a:r>
            <a:r>
              <a:rPr lang="en-GB" dirty="0" err="1"/>
              <a:t>barnet</a:t>
            </a:r>
            <a:r>
              <a:rPr lang="en-GB" dirty="0"/>
              <a:t> </a:t>
            </a:r>
            <a:r>
              <a:rPr lang="en-GB" dirty="0" err="1"/>
              <a:t>fyllt</a:t>
            </a:r>
            <a:r>
              <a:rPr lang="en-GB" dirty="0"/>
              <a:t> 8 </a:t>
            </a:r>
            <a:r>
              <a:rPr lang="en-GB" dirty="0" err="1"/>
              <a:t>år</a:t>
            </a:r>
            <a:r>
              <a:rPr lang="en-GB" dirty="0"/>
              <a:t>.</a:t>
            </a:r>
          </a:p>
          <a:p>
            <a:endParaRPr lang="sv-SE"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290" y="5510495"/>
            <a:ext cx="2543291" cy="901952"/>
          </a:xfrm>
          <a:prstGeom prst="rect">
            <a:avLst/>
          </a:prstGeom>
        </p:spPr>
      </p:pic>
    </p:spTree>
    <p:extLst>
      <p:ext uri="{BB962C8B-B14F-4D97-AF65-F5344CB8AC3E}">
        <p14:creationId xmlns:p14="http://schemas.microsoft.com/office/powerpoint/2010/main" val="351122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5. </a:t>
            </a:r>
            <a:r>
              <a:rPr lang="en-GB" dirty="0" err="1"/>
              <a:t>Tillfällig</a:t>
            </a:r>
            <a:r>
              <a:rPr lang="en-GB" dirty="0"/>
              <a:t> </a:t>
            </a:r>
            <a:r>
              <a:rPr lang="en-GB" dirty="0" err="1"/>
              <a:t>föräldrapenning</a:t>
            </a:r>
            <a:r>
              <a:rPr lang="en-GB" dirty="0"/>
              <a:t> (VAB)</a:t>
            </a:r>
            <a:br>
              <a:rPr lang="en-GB" dirty="0"/>
            </a:br>
            <a:r>
              <a:rPr lang="en-GB" dirty="0" err="1"/>
              <a:t>i</a:t>
            </a:r>
            <a:r>
              <a:rPr lang="en-GB" dirty="0"/>
              <a:t> </a:t>
            </a:r>
            <a:r>
              <a:rPr lang="en-GB" dirty="0" err="1"/>
              <a:t>samband</a:t>
            </a:r>
            <a:r>
              <a:rPr lang="en-GB" dirty="0"/>
              <a:t> med </a:t>
            </a:r>
            <a:r>
              <a:rPr lang="en-GB" dirty="0" err="1"/>
              <a:t>sjukdom</a:t>
            </a:r>
            <a:endParaRPr lang="sv-SE" dirty="0"/>
          </a:p>
        </p:txBody>
      </p:sp>
      <p:sp>
        <p:nvSpPr>
          <p:cNvPr id="3" name="Platshållare för innehåll 2"/>
          <p:cNvSpPr>
            <a:spLocks noGrp="1"/>
          </p:cNvSpPr>
          <p:nvPr>
            <p:ph idx="1"/>
          </p:nvPr>
        </p:nvSpPr>
        <p:spPr/>
        <p:txBody>
          <a:bodyPr>
            <a:normAutofit lnSpcReduction="10000"/>
          </a:bodyPr>
          <a:lstStyle/>
          <a:p>
            <a:pPr marL="0" indent="0">
              <a:buNone/>
            </a:pPr>
            <a:endParaRPr lang="en-GB" dirty="0"/>
          </a:p>
          <a:p>
            <a:r>
              <a:rPr lang="en-GB" dirty="0"/>
              <a:t>- </a:t>
            </a:r>
            <a:r>
              <a:rPr lang="en-GB" dirty="0" err="1"/>
              <a:t>En</a:t>
            </a:r>
            <a:r>
              <a:rPr lang="en-GB" dirty="0"/>
              <a:t> </a:t>
            </a:r>
            <a:r>
              <a:rPr lang="en-GB" dirty="0" err="1"/>
              <a:t>förälder</a:t>
            </a:r>
            <a:r>
              <a:rPr lang="en-GB" dirty="0"/>
              <a:t> </a:t>
            </a:r>
            <a:r>
              <a:rPr lang="en-GB" dirty="0" err="1"/>
              <a:t>har</a:t>
            </a:r>
            <a:r>
              <a:rPr lang="en-GB" dirty="0"/>
              <a:t> </a:t>
            </a:r>
            <a:r>
              <a:rPr lang="en-GB" dirty="0" err="1"/>
              <a:t>rätt</a:t>
            </a:r>
            <a:r>
              <a:rPr lang="en-GB" dirty="0"/>
              <a:t> till </a:t>
            </a:r>
            <a:r>
              <a:rPr lang="en-GB" dirty="0" err="1"/>
              <a:t>ledighet</a:t>
            </a:r>
            <a:r>
              <a:rPr lang="en-GB" dirty="0"/>
              <a:t> </a:t>
            </a:r>
            <a:r>
              <a:rPr lang="en-GB" dirty="0" err="1"/>
              <a:t>för</a:t>
            </a:r>
            <a:r>
              <a:rPr lang="en-GB" dirty="0"/>
              <a:t> </a:t>
            </a:r>
            <a:r>
              <a:rPr lang="en-GB" dirty="0" err="1"/>
              <a:t>tillfällig</a:t>
            </a:r>
            <a:r>
              <a:rPr lang="en-GB" dirty="0"/>
              <a:t> </a:t>
            </a:r>
            <a:r>
              <a:rPr lang="en-GB" dirty="0" err="1"/>
              <a:t>vård</a:t>
            </a:r>
            <a:r>
              <a:rPr lang="en-GB" dirty="0"/>
              <a:t> </a:t>
            </a:r>
            <a:r>
              <a:rPr lang="en-GB" dirty="0" err="1"/>
              <a:t>av</a:t>
            </a:r>
            <a:r>
              <a:rPr lang="en-GB" dirty="0"/>
              <a:t> barn om </a:t>
            </a:r>
            <a:r>
              <a:rPr lang="en-GB" dirty="0" err="1"/>
              <a:t>ersättning</a:t>
            </a:r>
            <a:r>
              <a:rPr lang="en-GB" dirty="0"/>
              <a:t> </a:t>
            </a:r>
            <a:r>
              <a:rPr lang="en-GB" dirty="0" err="1"/>
              <a:t>beviljas</a:t>
            </a:r>
            <a:r>
              <a:rPr lang="en-GB" dirty="0"/>
              <a:t> </a:t>
            </a:r>
            <a:r>
              <a:rPr lang="en-GB" dirty="0" err="1"/>
              <a:t>enl</a:t>
            </a:r>
            <a:r>
              <a:rPr lang="en-GB" dirty="0"/>
              <a:t> </a:t>
            </a:r>
            <a:r>
              <a:rPr lang="en-GB" dirty="0" err="1"/>
              <a:t>Socialförsäkringsbalken</a:t>
            </a:r>
            <a:r>
              <a:rPr lang="en-GB" dirty="0"/>
              <a:t> 13 </a:t>
            </a:r>
            <a:r>
              <a:rPr lang="en-GB" dirty="0" err="1"/>
              <a:t>kap</a:t>
            </a:r>
            <a:r>
              <a:rPr lang="en-GB" dirty="0"/>
              <a:t>. </a:t>
            </a:r>
          </a:p>
          <a:p>
            <a:r>
              <a:rPr lang="en-GB" dirty="0"/>
              <a:t>- </a:t>
            </a:r>
            <a:r>
              <a:rPr lang="en-GB" dirty="0" err="1"/>
              <a:t>Gäller</a:t>
            </a:r>
            <a:r>
              <a:rPr lang="en-GB" dirty="0"/>
              <a:t> vid </a:t>
            </a:r>
            <a:r>
              <a:rPr lang="en-GB" dirty="0" err="1"/>
              <a:t>sjukdom</a:t>
            </a:r>
            <a:r>
              <a:rPr lang="en-GB" dirty="0"/>
              <a:t>, </a:t>
            </a:r>
            <a:r>
              <a:rPr lang="en-GB" dirty="0" err="1"/>
              <a:t>smitta</a:t>
            </a:r>
            <a:r>
              <a:rPr lang="en-GB" dirty="0"/>
              <a:t>, BVC, </a:t>
            </a:r>
            <a:r>
              <a:rPr lang="en-GB" dirty="0" err="1"/>
              <a:t>läkarbesök</a:t>
            </a:r>
            <a:r>
              <a:rPr lang="en-GB" dirty="0"/>
              <a:t>, etc. </a:t>
            </a:r>
          </a:p>
          <a:p>
            <a:r>
              <a:rPr lang="en-GB" dirty="0"/>
              <a:t>- </a:t>
            </a:r>
            <a:r>
              <a:rPr lang="en-GB" dirty="0" err="1"/>
              <a:t>Kan</a:t>
            </a:r>
            <a:r>
              <a:rPr lang="en-GB" dirty="0"/>
              <a:t> </a:t>
            </a:r>
            <a:r>
              <a:rPr lang="en-GB" dirty="0" err="1"/>
              <a:t>överlåtas</a:t>
            </a:r>
            <a:r>
              <a:rPr lang="en-GB" dirty="0"/>
              <a:t> till </a:t>
            </a:r>
            <a:r>
              <a:rPr lang="en-GB" dirty="0" err="1"/>
              <a:t>andra</a:t>
            </a:r>
            <a:r>
              <a:rPr lang="en-GB" dirty="0"/>
              <a:t> </a:t>
            </a:r>
            <a:r>
              <a:rPr lang="en-GB" dirty="0" err="1"/>
              <a:t>än</a:t>
            </a:r>
            <a:r>
              <a:rPr lang="en-GB" dirty="0"/>
              <a:t> </a:t>
            </a:r>
            <a:r>
              <a:rPr lang="en-GB" dirty="0" err="1"/>
              <a:t>vårdnadshavare</a:t>
            </a:r>
            <a:endParaRPr lang="en-GB" dirty="0"/>
          </a:p>
          <a:p>
            <a:r>
              <a:rPr lang="en-GB" dirty="0"/>
              <a:t>- </a:t>
            </a:r>
            <a:r>
              <a:rPr lang="en-GB" dirty="0" err="1"/>
              <a:t>Inget</a:t>
            </a:r>
            <a:r>
              <a:rPr lang="en-GB" dirty="0"/>
              <a:t> </a:t>
            </a:r>
            <a:r>
              <a:rPr lang="en-GB" dirty="0" err="1"/>
              <a:t>krav</a:t>
            </a:r>
            <a:r>
              <a:rPr lang="en-GB" dirty="0"/>
              <a:t> </a:t>
            </a:r>
            <a:r>
              <a:rPr lang="en-GB" dirty="0" err="1"/>
              <a:t>på</a:t>
            </a:r>
            <a:r>
              <a:rPr lang="en-GB" dirty="0"/>
              <a:t> </a:t>
            </a:r>
            <a:r>
              <a:rPr lang="en-GB" dirty="0" err="1"/>
              <a:t>anmälningstid</a:t>
            </a:r>
            <a:r>
              <a:rPr lang="en-GB" dirty="0"/>
              <a:t> vid </a:t>
            </a:r>
            <a:r>
              <a:rPr lang="en-GB" dirty="0" err="1"/>
              <a:t>akut</a:t>
            </a:r>
            <a:r>
              <a:rPr lang="en-GB" dirty="0"/>
              <a:t> </a:t>
            </a:r>
            <a:r>
              <a:rPr lang="en-GB" dirty="0" err="1"/>
              <a:t>orsak</a:t>
            </a:r>
            <a:r>
              <a:rPr lang="en-GB" dirty="0"/>
              <a:t> (1 v vid </a:t>
            </a:r>
            <a:r>
              <a:rPr lang="en-GB" dirty="0" err="1"/>
              <a:t>planerad</a:t>
            </a:r>
            <a:r>
              <a:rPr lang="en-GB" dirty="0"/>
              <a:t>)</a:t>
            </a:r>
          </a:p>
          <a:p>
            <a:r>
              <a:rPr lang="en-GB" dirty="0"/>
              <a:t>- </a:t>
            </a:r>
            <a:r>
              <a:rPr lang="en-GB" dirty="0" err="1"/>
              <a:t>Gäller</a:t>
            </a:r>
            <a:r>
              <a:rPr lang="en-GB" dirty="0"/>
              <a:t> </a:t>
            </a:r>
            <a:r>
              <a:rPr lang="en-GB" dirty="0" err="1"/>
              <a:t>fram</a:t>
            </a:r>
            <a:r>
              <a:rPr lang="en-GB" dirty="0"/>
              <a:t> till 12 </a:t>
            </a:r>
            <a:r>
              <a:rPr lang="en-GB" dirty="0" err="1"/>
              <a:t>års</a:t>
            </a:r>
            <a:r>
              <a:rPr lang="en-GB" dirty="0"/>
              <a:t> </a:t>
            </a:r>
            <a:r>
              <a:rPr lang="en-GB" dirty="0" err="1"/>
              <a:t>ålder</a:t>
            </a:r>
            <a:r>
              <a:rPr lang="en-GB" dirty="0"/>
              <a:t>. </a:t>
            </a:r>
            <a:r>
              <a:rPr lang="en-GB" dirty="0" err="1"/>
              <a:t>Därefter</a:t>
            </a:r>
            <a:r>
              <a:rPr lang="en-GB" dirty="0"/>
              <a:t> vid “</a:t>
            </a:r>
            <a:r>
              <a:rPr lang="en-GB" dirty="0" err="1"/>
              <a:t>allvarligare</a:t>
            </a:r>
            <a:r>
              <a:rPr lang="en-GB" dirty="0"/>
              <a:t> </a:t>
            </a:r>
            <a:r>
              <a:rPr lang="en-GB" dirty="0" err="1"/>
              <a:t>åkommor</a:t>
            </a:r>
            <a:r>
              <a:rPr lang="en-GB" dirty="0"/>
              <a:t>” </a:t>
            </a:r>
            <a:r>
              <a:rPr lang="en-GB" dirty="0" err="1"/>
              <a:t>samt</a:t>
            </a:r>
            <a:r>
              <a:rPr lang="en-GB" dirty="0"/>
              <a:t> </a:t>
            </a:r>
            <a:r>
              <a:rPr lang="en-GB" dirty="0" err="1"/>
              <a:t>specialbestämmelser</a:t>
            </a:r>
            <a:r>
              <a:rPr lang="en-GB" dirty="0"/>
              <a:t> vid </a:t>
            </a:r>
            <a:r>
              <a:rPr lang="en-GB" dirty="0" err="1"/>
              <a:t>vård</a:t>
            </a:r>
            <a:r>
              <a:rPr lang="en-GB" dirty="0"/>
              <a:t> </a:t>
            </a:r>
            <a:r>
              <a:rPr lang="en-GB" dirty="0" err="1"/>
              <a:t>av</a:t>
            </a:r>
            <a:r>
              <a:rPr lang="en-GB" dirty="0"/>
              <a:t> barn med </a:t>
            </a:r>
            <a:r>
              <a:rPr lang="en-GB" dirty="0" err="1"/>
              <a:t>funktionshinder</a:t>
            </a:r>
            <a:endParaRPr lang="en-GB" dirty="0"/>
          </a:p>
          <a:p>
            <a:r>
              <a:rPr lang="en-GB" dirty="0"/>
              <a:t>- </a:t>
            </a:r>
            <a:r>
              <a:rPr lang="en-GB" dirty="0" err="1"/>
              <a:t>Gäller</a:t>
            </a:r>
            <a:r>
              <a:rPr lang="en-GB" dirty="0"/>
              <a:t> </a:t>
            </a:r>
            <a:r>
              <a:rPr lang="en-GB" dirty="0" err="1"/>
              <a:t>också</a:t>
            </a:r>
            <a:r>
              <a:rPr lang="en-GB" dirty="0"/>
              <a:t> </a:t>
            </a:r>
            <a:r>
              <a:rPr lang="en-GB" dirty="0" err="1"/>
              <a:t>vård</a:t>
            </a:r>
            <a:r>
              <a:rPr lang="en-GB" dirty="0"/>
              <a:t> </a:t>
            </a:r>
            <a:r>
              <a:rPr lang="en-GB" dirty="0" err="1"/>
              <a:t>av</a:t>
            </a:r>
            <a:r>
              <a:rPr lang="en-GB" dirty="0"/>
              <a:t> barn om </a:t>
            </a:r>
            <a:r>
              <a:rPr lang="en-GB" dirty="0" err="1"/>
              <a:t>ordinarie</a:t>
            </a:r>
            <a:r>
              <a:rPr lang="en-GB" dirty="0"/>
              <a:t> </a:t>
            </a:r>
            <a:r>
              <a:rPr lang="en-GB" dirty="0" err="1"/>
              <a:t>vårdnadshavare</a:t>
            </a:r>
            <a:r>
              <a:rPr lang="en-GB" dirty="0"/>
              <a:t> </a:t>
            </a:r>
            <a:r>
              <a:rPr lang="en-GB" dirty="0" err="1"/>
              <a:t>blivit</a:t>
            </a:r>
            <a:r>
              <a:rPr lang="en-GB" dirty="0"/>
              <a:t> </a:t>
            </a:r>
            <a:r>
              <a:rPr lang="en-GB" dirty="0" err="1"/>
              <a:t>sjuk</a:t>
            </a:r>
            <a:r>
              <a:rPr lang="en-GB" dirty="0"/>
              <a:t> </a:t>
            </a:r>
            <a:r>
              <a:rPr lang="en-GB" dirty="0" err="1"/>
              <a:t>eller</a:t>
            </a:r>
            <a:r>
              <a:rPr lang="en-GB" dirty="0"/>
              <a:t> </a:t>
            </a:r>
            <a:r>
              <a:rPr lang="en-GB" dirty="0" err="1"/>
              <a:t>smittad</a:t>
            </a:r>
            <a:endParaRPr lang="en-GB" dirty="0"/>
          </a:p>
        </p:txBody>
      </p:sp>
      <p:sp>
        <p:nvSpPr>
          <p:cNvPr id="4" name="Platshållare för datum 3"/>
          <p:cNvSpPr>
            <a:spLocks noGrp="1"/>
          </p:cNvSpPr>
          <p:nvPr>
            <p:ph type="dt" sz="half" idx="10"/>
          </p:nvPr>
        </p:nvSpPr>
        <p:spPr/>
        <p:txBody>
          <a:bodyPr/>
          <a:lstStyle/>
          <a:p>
            <a:fld id="{3250A10E-FB87-4EDE-A985-8D39969C4EE0}" type="datetime1">
              <a:rPr lang="sv-SE" smtClean="0"/>
              <a:t>2024-06-04</a:t>
            </a:fld>
            <a:endParaRPr lang="sv-SE" dirty="0"/>
          </a:p>
        </p:txBody>
      </p:sp>
      <p:sp>
        <p:nvSpPr>
          <p:cNvPr id="5" name="Platshållare för sidfot 4"/>
          <p:cNvSpPr>
            <a:spLocks noGrp="1"/>
          </p:cNvSpPr>
          <p:nvPr>
            <p:ph type="ftr" sz="quarter" idx="11"/>
          </p:nvPr>
        </p:nvSpPr>
        <p:spPr/>
        <p:txBody>
          <a:bodyPr/>
          <a:lstStyle/>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807" y="5767045"/>
            <a:ext cx="2543291" cy="901952"/>
          </a:xfrm>
          <a:prstGeom prst="rect">
            <a:avLst/>
          </a:prstGeom>
        </p:spPr>
      </p:pic>
    </p:spTree>
    <p:extLst>
      <p:ext uri="{BB962C8B-B14F-4D97-AF65-F5344CB8AC3E}">
        <p14:creationId xmlns:p14="http://schemas.microsoft.com/office/powerpoint/2010/main" val="4201781912"/>
      </p:ext>
    </p:extLst>
  </p:cSld>
  <p:clrMapOvr>
    <a:masterClrMapping/>
  </p:clrMapOvr>
</p:sld>
</file>

<file path=ppt/theme/theme1.xml><?xml version="1.0" encoding="utf-8"?>
<a:theme xmlns:a="http://schemas.openxmlformats.org/drawingml/2006/main" name="Metropol">
  <a:themeElements>
    <a:clrScheme name="Metropol">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Template>
  <TotalTime>460</TotalTime>
  <Words>4969</Words>
  <Application>Microsoft Office PowerPoint</Application>
  <PresentationFormat>Bredbild</PresentationFormat>
  <Paragraphs>303</Paragraphs>
  <Slides>29</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29</vt:i4>
      </vt:variant>
    </vt:vector>
  </HeadingPairs>
  <TitlesOfParts>
    <vt:vector size="34" baseType="lpstr">
      <vt:lpstr>Arial</vt:lpstr>
      <vt:lpstr>Bahnschrift Light SemiCondensed</vt:lpstr>
      <vt:lpstr>Calibri</vt:lpstr>
      <vt:lpstr>Calibri Light</vt:lpstr>
      <vt:lpstr>Metropol</vt:lpstr>
      <vt:lpstr>Gravid och förälder</vt:lpstr>
      <vt:lpstr>Del 1: Rätt till ledighet</vt:lpstr>
      <vt:lpstr>Vilka omfattas?</vt:lpstr>
      <vt:lpstr>Får ej inskränkas (ej dispositiv)</vt:lpstr>
      <vt:lpstr>1. Mammaledighet</vt:lpstr>
      <vt:lpstr>2. Hel ledighet</vt:lpstr>
      <vt:lpstr>3. Delledighet</vt:lpstr>
      <vt:lpstr>4. Delledighet utan föräldrapenning</vt:lpstr>
      <vt:lpstr>5. Tillfällig föräldrapenning (VAB) i samband med sjukdom</vt:lpstr>
      <vt:lpstr>5. Tillfällig föräldrapenning (VAB) i samband med förlossning/adoption </vt:lpstr>
      <vt:lpstr>6. Ledighet med omvårdnadsbidrag</vt:lpstr>
      <vt:lpstr>Hur ofta kan jag vara ledig?</vt:lpstr>
      <vt:lpstr>Kan jag avbryta ledigheten?</vt:lpstr>
      <vt:lpstr>Förbud mot missgynnande</vt:lpstr>
      <vt:lpstr>Rätt till omplacering</vt:lpstr>
      <vt:lpstr>Rätt till jourbefrielse</vt:lpstr>
      <vt:lpstr>Del 2: Rätt till ersättning</vt:lpstr>
      <vt:lpstr>Graviditetspenning</vt:lpstr>
      <vt:lpstr>Föräldrapenning under graviditet</vt:lpstr>
      <vt:lpstr>Föräldrapenning</vt:lpstr>
      <vt:lpstr>Föräldrapenning</vt:lpstr>
      <vt:lpstr>Föräldrapenning</vt:lpstr>
      <vt:lpstr>SGI?</vt:lpstr>
      <vt:lpstr>SGI</vt:lpstr>
      <vt:lpstr>Kollektivavtalade förmåner</vt:lpstr>
      <vt:lpstr>Föräldrapenningstillägg</vt:lpstr>
      <vt:lpstr>Föräldralön/utfyllnadslön</vt:lpstr>
      <vt:lpstr>Övrigt </vt:lpstr>
      <vt:lpstr>Frågor?</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Gravid och förälder</dc:title>
  <dc:creator>Ljungars Madelene</dc:creator>
  <cp:lastModifiedBy>Stina Alm</cp:lastModifiedBy>
  <cp:revision>22</cp:revision>
  <dcterms:created xsi:type="dcterms:W3CDTF">2024-04-27T14:05:14Z</dcterms:created>
  <dcterms:modified xsi:type="dcterms:W3CDTF">2024-06-04T17:17:42Z</dcterms:modified>
</cp:coreProperties>
</file>