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8" r:id="rId5"/>
    <p:sldMasterId id="2147483698" r:id="rId6"/>
  </p:sldMasterIdLst>
  <p:notesMasterIdLst>
    <p:notesMasterId r:id="rId30"/>
  </p:notesMasterIdLst>
  <p:sldIdLst>
    <p:sldId id="256" r:id="rId7"/>
    <p:sldId id="673" r:id="rId8"/>
    <p:sldId id="401" r:id="rId9"/>
    <p:sldId id="674" r:id="rId10"/>
    <p:sldId id="313" r:id="rId11"/>
    <p:sldId id="301" r:id="rId12"/>
    <p:sldId id="364" r:id="rId13"/>
    <p:sldId id="934" r:id="rId14"/>
    <p:sldId id="868" r:id="rId15"/>
    <p:sldId id="872" r:id="rId16"/>
    <p:sldId id="862" r:id="rId17"/>
    <p:sldId id="417" r:id="rId18"/>
    <p:sldId id="669" r:id="rId19"/>
    <p:sldId id="676" r:id="rId20"/>
    <p:sldId id="405" r:id="rId21"/>
    <p:sldId id="677" r:id="rId22"/>
    <p:sldId id="688" r:id="rId23"/>
    <p:sldId id="935" r:id="rId24"/>
    <p:sldId id="348" r:id="rId25"/>
    <p:sldId id="350" r:id="rId26"/>
    <p:sldId id="931" r:id="rId27"/>
    <p:sldId id="678" r:id="rId28"/>
    <p:sldId id="652" r:id="rId29"/>
  </p:sldIdLst>
  <p:sldSz cx="9144000" cy="5143500" type="screen16x9"/>
  <p:notesSz cx="6797675" cy="99250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D2D19-85F0-46FB-9BB1-54BF2F0CB2E4}" v="475" dt="2020-10-13T08:31:07.208"/>
    <p1510:client id="{EC7D3B30-F060-4346-AFC3-E4151F43A19F}" v="172" dt="2020-10-12T09:12:42.691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8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73577-E4AB-484A-B4D2-0B8B86DEFB7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4C216-B02E-4D0F-96E3-201CB291D8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17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452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7D44F-AA26-483D-9E07-75E7804C951D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17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440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1F989-0150-4B02-9A18-70A2E1207F62}" type="slidenum">
              <a:rPr lang="sv-SE" smtClean="0">
                <a:latin typeface="Arial" charset="0"/>
              </a:rPr>
              <a:pPr/>
              <a:t>12</a:t>
            </a:fld>
            <a:endParaRPr lang="sv-SE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22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ＭＳ Ｐゴシック" pitchFamily="34" charset="-128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9D678-5D69-496D-996F-7784739AF0C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725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282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637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62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59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513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4C216-B02E-4D0F-96E3-201CB291D8D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7C532-8508-4934-A454-CADB07642569}" type="slidenum">
              <a:rPr lang="sv-SE" smtClean="0">
                <a:latin typeface="Arial" charset="0"/>
              </a:rPr>
              <a:pPr/>
              <a:t>2</a:t>
            </a:fld>
            <a:endParaRPr lang="sv-SE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z="1000" dirty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975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184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7D44F-AA26-483D-9E07-75E7804C951D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829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4478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Eva  och avsluta visningen och visa ansikten</a:t>
            </a:r>
          </a:p>
          <a:p>
            <a:r>
              <a:rPr lang="sv-SE"/>
              <a:t>Tack för att ni var med och vi vill gärna ha en återkoppling på vad ni tyckte ni kommer att få ett mejl om detta i början av nästa vecka med en länk. Det är tre frågor</a:t>
            </a:r>
          </a:p>
          <a:p>
            <a:r>
              <a:rPr lang="sv-SE"/>
              <a:t>Hejdå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863A3-F6DA-432C-A68C-0B1EB56ED58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25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7C532-8508-4934-A454-CADB07642569}" type="slidenum">
              <a:rPr lang="sv-SE" smtClean="0">
                <a:latin typeface="Arial" charset="0"/>
              </a:rPr>
              <a:pPr/>
              <a:t>3</a:t>
            </a:fld>
            <a:endParaRPr lang="sv-SE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z="1000" dirty="0">
              <a:ea typeface="ＭＳ Ｐゴシック" pitchFamily="34" charset="-128"/>
            </a:endParaRPr>
          </a:p>
          <a:p>
            <a:pPr eaLnBrk="1" hangingPunct="1"/>
            <a:endParaRPr lang="sv-SE" sz="1000" dirty="0">
              <a:ea typeface="ＭＳ Ｐゴシック" pitchFamily="34" charset="-128"/>
            </a:endParaRPr>
          </a:p>
          <a:p>
            <a:pPr eaLnBrk="1" hangingPunct="1"/>
            <a:endParaRPr lang="sv-SE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77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7C532-8508-4934-A454-CADB07642569}" type="slidenum">
              <a:rPr lang="sv-SE" smtClean="0">
                <a:latin typeface="Arial" charset="0"/>
              </a:rPr>
              <a:pPr/>
              <a:t>4</a:t>
            </a:fld>
            <a:endParaRPr lang="sv-SE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z="1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22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7D44F-AA26-483D-9E07-75E7804C951D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5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9D678-5D69-496D-996F-7784739AF0C5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4C216-B02E-4D0F-96E3-201CB291D8D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065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sv-S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7D44F-AA26-483D-9E07-75E7804C951D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200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7D44F-AA26-483D-9E07-75E7804C951D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84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(fast bakgrun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0E265AA0-7D16-4940-BB49-FE13EE85F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53" y="-7089"/>
            <a:ext cx="9156843" cy="515520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2FF88D3D-C26A-4914-B0FC-9640B2DA53B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9842" y="2213396"/>
            <a:ext cx="2580157" cy="716708"/>
            <a:chOff x="181" y="183"/>
            <a:chExt cx="306" cy="85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9329CD9B-43EE-4569-9335-1EF60C6ED2E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57A65DF-4245-4AE4-B57C-CDAC5FF069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4495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87337" y="2176462"/>
            <a:ext cx="6660000" cy="241141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663575"/>
            <a:ext cx="6660000" cy="129086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81806AFF-297E-46AD-B72C-F4B9DEA8769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8" y="290513"/>
            <a:ext cx="485775" cy="134937"/>
            <a:chOff x="181" y="183"/>
            <a:chExt cx="306" cy="85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8B1353E3-3D21-4472-A78B-D0F26E3FE9B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A527E90-90BC-499F-A39A-644A65737C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43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5917A60-FAA8-44AA-92CE-6A94AA36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1B975F-BA2F-4D8B-950B-12C7FAF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460237-68E2-4A23-8A36-09C6AA9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EC96B9-8131-43D7-84C1-45FE1D9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91CD1DC-02FF-4BF5-B08F-A4023D2472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4160838" cy="241141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773C808-00CB-4C68-A277-305F48767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176462"/>
            <a:ext cx="4160838" cy="241141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8670872F-B342-4BA8-B166-416C419C3F5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8" y="290513"/>
            <a:ext cx="485775" cy="134937"/>
            <a:chOff x="181" y="183"/>
            <a:chExt cx="306" cy="85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A1E5F6B0-D04C-47D9-93B0-3429FC9DEA4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F679E06-0AFC-4E8C-93DA-A622F331FD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01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0B47B95-14B0-4640-B2F8-3473FE2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D39BD83-138D-4038-8AD2-2F88FA492D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943AFE38-FDA8-43B9-A62B-0320B9CFEF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D1D27D67-F268-4379-A5AC-A5F16173D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B9BC89E-9C41-4DD9-BAE3-79CC66BCB4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782" y="2176463"/>
            <a:ext cx="4160838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8773686-0A29-409D-B147-3F4008490F5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95382" y="2176462"/>
            <a:ext cx="4161725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266DECF-14EF-4D3F-97F9-AFD7559358B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7338" y="2504722"/>
            <a:ext cx="4160838" cy="208315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60A2977A-9138-415B-9F17-CD28D7A631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504722"/>
            <a:ext cx="4160838" cy="208315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7DE32BD8-EC4D-4AFE-88A7-5E49ADD9915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8" y="290513"/>
            <a:ext cx="485775" cy="134937"/>
            <a:chOff x="181" y="183"/>
            <a:chExt cx="306" cy="85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AB2ABC46-7C80-4C93-9365-F50D1C05E19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7539ED4-0A1A-4D8B-A7EA-702CB5AB86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22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663575"/>
            <a:ext cx="6660000" cy="129086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290481-023D-4C6B-91AD-E638DFF6D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2176464"/>
            <a:ext cx="6660000" cy="2411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3321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5917A60-FAA8-44AA-92CE-6A94AA36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1B975F-BA2F-4D8B-950B-12C7FAF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460237-68E2-4A23-8A36-09C6AA9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EC96B9-8131-43D7-84C1-45FE1D9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46A289DC-A223-4617-AB02-54F9F7598A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D7EF35D-081D-46CA-8311-6209290AB2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0676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0B47B95-14B0-4640-B2F8-3473FE2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87782" y="2176463"/>
            <a:ext cx="4160838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95382" y="2176462"/>
            <a:ext cx="4161725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A252383-C1B6-47EC-9A30-53CDA6D0422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7338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E4B512A-0D67-4D64-953E-23AA6BAA52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D39BD83-138D-4038-8AD2-2F88FA492D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943AFE38-FDA8-43B9-A62B-0320B9CFEF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D1D27D67-F268-4379-A5AC-A5F16173D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06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9214738A-55D3-4C4F-BC34-A80F0F6C9128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874E95-87F6-4612-91EC-7EC67C6D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B827AA-900E-456E-B332-F215B836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DDE9D1-ED98-47A6-8F6E-95F0541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195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10905DF3-9062-452E-B090-CC854DFA9E24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1E8517-E32A-4FEE-BBCF-FC4AD762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B89807-9081-43C3-9347-6FF78C7A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53BBEC-F00C-4222-885B-56613F8B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659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D60518D-7CF1-4BAC-8CA5-9BD84DE6E2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9EEC846-8DD7-463E-AA4A-0A8BD7ED30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03F80D7-0601-4027-840D-D509C3DFBF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EB0DE2EE-8FF7-4D17-B416-3B238A730D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7338" y="2176463"/>
            <a:ext cx="3922712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87B9E9FA-E50B-4C78-B200-538B559F3F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D131D821-FB70-4EA8-BF08-A62018B2F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4F60F49-7794-49ED-B13A-CD86CBE61E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5FB996-B93D-4C81-BEA6-9CD1FAC98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7" y="663575"/>
            <a:ext cx="3922713" cy="129086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Ange rubrik</a:t>
            </a:r>
          </a:p>
        </p:txBody>
      </p:sp>
    </p:spTree>
    <p:extLst>
      <p:ext uri="{BB962C8B-B14F-4D97-AF65-F5344CB8AC3E}">
        <p14:creationId xmlns:p14="http://schemas.microsoft.com/office/powerpoint/2010/main" val="363347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imation (beige-grö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dscreen_ppt_beige">
            <a:hlinkClick r:id="" action="ppaction://media"/>
            <a:extLst>
              <a:ext uri="{FF2B5EF4-FFF2-40B4-BE49-F238E27FC236}">
                <a16:creationId xmlns:a16="http://schemas.microsoft.com/office/drawing/2014/main" id="{26B71B8B-2C09-489B-AF49-5E92FB79425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092" y="-8092"/>
            <a:ext cx="9152092" cy="5151592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5AE3442-921D-435B-B5FF-D5F3797057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9842" y="2213396"/>
            <a:ext cx="2580157" cy="716708"/>
            <a:chOff x="181" y="183"/>
            <a:chExt cx="306" cy="85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FDFBD316-12BD-46D5-BEB4-3EBFCD7D55F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1A23763-33EA-45D6-8ED9-893860D1FB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548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3192464" y="0"/>
            <a:ext cx="5951536" cy="514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602B1C9A-8757-4CC5-81E4-4C8B09D0F0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EB2E5B70-DF84-4247-8801-6576C94BA9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B05E3ADB-3999-4FD0-9A17-9E3B49C787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65C5804E-242C-4A06-BD69-441011E3A9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8" y="2176463"/>
            <a:ext cx="2617787" cy="2411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6C33F8-B7D8-4D56-91D5-318525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5"/>
            <a:ext cx="2617788" cy="129086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Ange rubrik</a:t>
            </a:r>
          </a:p>
        </p:txBody>
      </p:sp>
    </p:spTree>
    <p:extLst>
      <p:ext uri="{BB962C8B-B14F-4D97-AF65-F5344CB8AC3E}">
        <p14:creationId xmlns:p14="http://schemas.microsoft.com/office/powerpoint/2010/main" val="492475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0632F8E-E81C-4B0E-A340-D90EEC7FB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9204" y="2619723"/>
            <a:ext cx="3099946" cy="10318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för att skriva in text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4BF48233-78E9-41CE-9E25-E3718A13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63575"/>
            <a:ext cx="4601358" cy="2987981"/>
          </a:xfrm>
        </p:spPr>
        <p:txBody>
          <a:bodyPr tIns="90000"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57D3831B-8EAD-4D14-8D39-DE86BD908DF3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5950183E-ED91-4E06-827E-7E1A529DD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8" y="290513"/>
            <a:ext cx="485775" cy="134937"/>
            <a:chOff x="181" y="183"/>
            <a:chExt cx="306" cy="8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0C271D9-A73C-461A-9537-913E17EBE0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4E805F5-FAA7-4684-8769-5B230A1E47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rgbClr val="2E6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253350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57D3831B-8EAD-4D14-8D39-DE86BD908DF3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9A13D2B2-0420-458B-840D-5C85C9055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9204" y="2619723"/>
            <a:ext cx="3099946" cy="10318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för att skriva in text</a:t>
            </a:r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D0655DBA-83F0-421D-86CB-A0B156EC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63575"/>
            <a:ext cx="4601358" cy="2987981"/>
          </a:xfrm>
        </p:spPr>
        <p:txBody>
          <a:bodyPr tIns="90000" anchor="t"/>
          <a:lstStyle>
            <a:lvl1pPr>
              <a:lnSpc>
                <a:spcPct val="9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B2107CE4-CBB1-44FC-AD31-E3557896C5A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8" y="290513"/>
            <a:ext cx="485775" cy="134937"/>
            <a:chOff x="181" y="183"/>
            <a:chExt cx="306" cy="8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8B775B5D-9606-4771-A7D6-75A578FCD0C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0D77515-9C09-468A-B4D8-F11E79A300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59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57D3831B-8EAD-4D14-8D39-DE86BD908DF3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7D1942FF-7D9C-4083-B57A-2AF60EA9A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9204" y="2619723"/>
            <a:ext cx="3099946" cy="10318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för att skriva in text</a:t>
            </a:r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FC618F86-A739-478B-8010-C4A92AA9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63575"/>
            <a:ext cx="4601358" cy="2987981"/>
          </a:xfrm>
        </p:spPr>
        <p:txBody>
          <a:bodyPr tIns="90000"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FDBD46D-53C9-44D2-AB15-3CFE258A2EE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8" y="290513"/>
            <a:ext cx="485775" cy="134937"/>
            <a:chOff x="181" y="183"/>
            <a:chExt cx="306" cy="8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A3FB0179-D34C-494C-AD84-4F796F21B0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AA2C2B8-FD0D-4817-A6E0-5ADD8104B7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rgbClr val="2E6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812083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(vänster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5261E84B-447E-4DEA-9C8A-1F28DCE50C86}"/>
              </a:ext>
            </a:extLst>
          </p:cNvPr>
          <p:cNvSpPr/>
          <p:nvPr userDrawn="1"/>
        </p:nvSpPr>
        <p:spPr>
          <a:xfrm>
            <a:off x="2867487" y="2630195"/>
            <a:ext cx="6276513" cy="2513305"/>
          </a:xfrm>
          <a:custGeom>
            <a:avLst/>
            <a:gdLst>
              <a:gd name="connsiteX0" fmla="*/ 7979735 w 7979735"/>
              <a:gd name="connsiteY0" fmla="*/ 3163186 h 3173818"/>
              <a:gd name="connsiteX1" fmla="*/ 7979735 w 7979735"/>
              <a:gd name="connsiteY1" fmla="*/ 0 h 3173818"/>
              <a:gd name="connsiteX2" fmla="*/ 0 w 7979735"/>
              <a:gd name="connsiteY2" fmla="*/ 3173818 h 3173818"/>
              <a:gd name="connsiteX3" fmla="*/ 7979735 w 7979735"/>
              <a:gd name="connsiteY3" fmla="*/ 3163186 h 317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735" h="3173818">
                <a:moveTo>
                  <a:pt x="7979735" y="3163186"/>
                </a:moveTo>
                <a:lnTo>
                  <a:pt x="7979735" y="0"/>
                </a:lnTo>
                <a:lnTo>
                  <a:pt x="0" y="3173818"/>
                </a:lnTo>
                <a:lnTo>
                  <a:pt x="7979735" y="3163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9214738A-55D3-4C4F-BC34-A80F0F6C9128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874E95-87F6-4612-91EC-7EC67C6D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B827AA-900E-456E-B332-F215B836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DDE9D1-ED98-47A6-8F6E-95F0541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0141D780-5C2D-4B5B-9A97-8FE67FDCF2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7203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5D2B6-E6BD-4CE2-ABF6-42334F64A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517786-910A-4099-841C-55380A441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0E17AE-0088-4344-80B3-2BA2710C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624A09-1DE9-489D-9452-D71CE179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7155EF-682D-41BA-A9C8-A6D6A444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228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5FED4-04E3-4E1F-BA09-5AD7DB05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9C1536-E420-4F1C-812B-FFDB5C5BB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5C8022-8A19-4FD6-9238-884C43C9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CAC498-46BB-47D8-9F34-108958F2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1E8DC0-C3FB-47C9-BB64-D212C752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506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BBBBA1-7B36-445F-959B-8169CB10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950BDE-7289-4B38-9BC1-78276840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79ACA2-908B-43A6-B266-B00CA030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F1B42A-23F7-452B-B718-21653679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A4D6C2-0746-4CFA-8168-545B9652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118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BDA89A-9802-42E0-AF5F-5237E645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D427DC-3343-4D4B-A9A4-9F104D49E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A793272-F3F1-4488-B241-62B7F8E52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58EDFA9-8C73-48F8-A165-E8E78F78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4A4A73-03F6-494B-89FF-108E4C08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331B91-E944-4A1D-AB8E-E0ABD34B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7224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542CD5-97C3-4449-913E-F4B085DB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71A56E-EBDD-4D2C-AA1E-40A00024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03A6CB-C4F0-4C9B-AC6E-5857B09C1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4CD1321-8935-4EDC-A967-5D8E4A31A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98692F-4F39-498D-BA02-A1D67CBE2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69ED12-61B6-46A7-B0EA-2D73B617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6B99AD-3A69-40FA-99DA-0AF2D5B7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548012D-4E07-4BCE-A49B-F477DCE6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56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imation (grön-bei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ndscreen_ppt_green">
            <a:hlinkClick r:id="" action="ppaction://media"/>
            <a:extLst>
              <a:ext uri="{FF2B5EF4-FFF2-40B4-BE49-F238E27FC236}">
                <a16:creationId xmlns:a16="http://schemas.microsoft.com/office/drawing/2014/main" id="{C371199F-82A0-46E0-A76D-4B702D31437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092" y="-8092"/>
            <a:ext cx="9152092" cy="5151592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80259A21-3377-4D96-8EAB-84E656D163C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9842" y="2213396"/>
            <a:ext cx="2580157" cy="716708"/>
            <a:chOff x="181" y="183"/>
            <a:chExt cx="306" cy="8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6286790-E7D7-428A-9EF4-887282037A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668127-815C-4633-B4F9-4B1CC6D96F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636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50DB17-3E41-41A5-91B2-5EF348A7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527E10E-DE12-42AD-808E-E76BC15B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9F14BF9-7DDB-40E8-964C-A012FAC1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9610720-1CAF-4230-8A99-E56B77C5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780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3DDFE3-EF01-45CF-A9E3-181472CE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BE2F430-0B34-4639-BEAB-312D779B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9A45036-430E-46FB-9134-47D4C195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56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AE6EEA-CB6F-4F14-9532-04F6174E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3D5EEF-1435-4DAC-9ADA-E1F80535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5A3288-5942-4C77-B753-BAE12AA60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D2C9C1-1FC1-4C61-83DF-6A66434C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4DBFFF-C4AF-4E64-9A7A-E16AB7AA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298DAD-F510-4CCA-9544-0B6D2BEA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752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278237-E3A8-4413-A239-35297EE7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2E70312-BAF3-41F6-99E7-FB2690508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B7E91D-1BE7-4E8B-B405-3312B4DCD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F46323-C7FC-4D89-8768-43F1645E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9D393E-80B3-492A-8DD3-E083ED23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8DCBB5-AC0C-483E-B21E-BFA3B114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61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4C779-2ABE-412F-B62C-4643A6F0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AFEEE36-ED2E-4251-A3D9-BD694F851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AE4CF6-FA01-4FFB-A36C-A9949620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EE4D3B-F4CA-4A53-BFC4-16EF3C9D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315FE1-1130-4AE1-B318-0310BD4C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035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BB89D69-5BA5-4FEF-BF87-112FA4E0B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C960000-A7DC-4E48-AD28-36C97A15D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2A64A8-41A2-4757-8318-8C8D135D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CC2BDC-7A37-4D9F-AC9C-B9ABE73C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0C4ABE-F26F-46DB-99A4-EB77BB99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049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A9DDED-84FA-49AE-B165-FBAA7019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D24D5C-C726-4F64-8181-4D412AFBD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361" y="1097626"/>
            <a:ext cx="6682977" cy="31861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743C9A-9B87-4C04-B527-8A846891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4347" y="4751003"/>
            <a:ext cx="766828" cy="190227"/>
          </a:xfrm>
        </p:spPr>
        <p:txBody>
          <a:bodyPr/>
          <a:lstStyle/>
          <a:p>
            <a:fld id="{0FD5A1A1-1B55-427D-ABC1-64D9F4B89FBE}" type="datetime1">
              <a:rPr lang="sv-SE" smtClean="0"/>
              <a:t>2020-12-09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E9220B0-514A-4780-9333-DC42852E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83" y="4751003"/>
            <a:ext cx="3086100" cy="19022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CD76230-C181-4444-A530-C171CFBC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3090" y="4751003"/>
            <a:ext cx="564590" cy="190227"/>
          </a:xfrm>
        </p:spPr>
        <p:txBody>
          <a:bodyPr/>
          <a:lstStyle/>
          <a:p>
            <a:fld id="{D4F2D9EE-6B8C-483D-9859-9311F645925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237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avgränsa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CF357A-5E06-4259-93BF-B552660D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60" y="2304713"/>
            <a:ext cx="7965281" cy="534074"/>
          </a:xfrm>
        </p:spPr>
        <p:txBody>
          <a:bodyPr/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77748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0000" y="405001"/>
            <a:ext cx="7920000" cy="945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40000" y="1350000"/>
            <a:ext cx="4932000" cy="3078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spcAft>
                <a:spcPts val="900"/>
              </a:spcAft>
              <a:buNone/>
              <a:defRPr sz="1500"/>
            </a:lvl1pPr>
            <a:lvl2pPr marL="202313" indent="0">
              <a:buNone/>
              <a:defRPr sz="1050"/>
            </a:lvl2pPr>
            <a:lvl3pPr marL="405000" indent="0">
              <a:buNone/>
              <a:defRPr sz="1050"/>
            </a:lvl3pPr>
            <a:lvl4pPr marL="607125" indent="0">
              <a:buNone/>
              <a:defRPr sz="1050"/>
            </a:lvl4pPr>
            <a:lvl5pPr marL="1028700" indent="0">
              <a:buNone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5580000" y="1350000"/>
            <a:ext cx="2880000" cy="307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BE899457-422B-43BA-8349-92F9FB7B5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8457" y="4674162"/>
            <a:ext cx="2467090" cy="24849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D145FF51-EFD0-4424-824E-0AC561B65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0" y="4693579"/>
            <a:ext cx="2057400" cy="229081"/>
          </a:xfrm>
          <a:prstGeom prst="rect">
            <a:avLst/>
          </a:prstGeom>
        </p:spPr>
        <p:txBody>
          <a:bodyPr/>
          <a:lstStyle>
            <a:lvl1pPr algn="l">
              <a:defRPr sz="750"/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861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834A179F-3E6C-47DF-A628-69A51F980E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lIns="0" tIns="2376000" anchor="t" anchorCtr="1"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2522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87338" y="663575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n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Ange underrubrik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269EC62-4289-44FA-91C1-E2B5922B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2DC2EC56-3CE1-4616-B812-0D80C04A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B0B5830-AFF4-4485-A71C-88B2020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8FF96701-4162-48F6-BBF6-FDE6523459F7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CFADD3EF-9C8B-42C6-82E7-256C7A8BB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8" y="290513"/>
            <a:ext cx="485775" cy="134937"/>
            <a:chOff x="181" y="183"/>
            <a:chExt cx="306" cy="85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E5C26C17-CB6D-4050-81FF-82CD3D55EBD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E5F65D8-B2CF-41A2-AC49-47C21A8169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816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punktlista med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E1B5AE-1DB5-4402-A704-9EDD9603B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9360" y="1097627"/>
            <a:ext cx="3892586" cy="3175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99A4D09-23FE-4A74-9D42-DFADF1D2AA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2055" y="1097627"/>
            <a:ext cx="3892586" cy="31755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6FFBBE-FDF9-4B87-9762-AC4D4B4A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B1B5-5CB4-4114-997B-4D9EF040EE96}" type="datetime1">
              <a:rPr lang="sv-SE" smtClean="0"/>
              <a:t>2020-12-09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9FBE6C-3C8B-4808-ACD4-303EDEE9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6BFDCB4-74B3-44AC-89B2-046B8E4B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D9EE-6B8C-483D-9859-9311F645925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767D498-7A52-4858-ABDA-0ECF75BF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17063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43440" y="1383507"/>
            <a:ext cx="3884612" cy="2917031"/>
          </a:xfrm>
        </p:spPr>
        <p:txBody>
          <a:bodyPr>
            <a:normAutofit/>
          </a:bodyPr>
          <a:lstStyle>
            <a:lvl1pPr>
              <a:defRPr sz="1238"/>
            </a:lvl1pPr>
            <a:lvl2pPr>
              <a:defRPr sz="1238"/>
            </a:lvl2pPr>
            <a:lvl3pPr>
              <a:defRPr sz="1238"/>
            </a:lvl3pPr>
            <a:lvl4pPr>
              <a:defRPr sz="1238"/>
            </a:lvl4pPr>
            <a:lvl5pPr>
              <a:defRPr sz="123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3505249" y="4490569"/>
            <a:ext cx="2124000" cy="162000"/>
          </a:xfrm>
          <a:prstGeom prst="rect">
            <a:avLst/>
          </a:prstGeom>
        </p:spPr>
        <p:txBody>
          <a:bodyPr/>
          <a:lstStyle/>
          <a:p>
            <a:fld id="{5E2C24A2-A80B-48AA-A45E-F90A67E191F3}" type="datetime1">
              <a:rPr lang="sv-SE" smtClean="0"/>
              <a:t>2020-12-09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2"/>
          </p:nvPr>
        </p:nvSpPr>
        <p:spPr>
          <a:xfrm>
            <a:off x="611189" y="1383507"/>
            <a:ext cx="3889375" cy="2917031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88E352EE-3ECA-415E-A1F6-BFB1C8B17212}" type="slidenum">
              <a:rPr lang="sv-SE" smtClean="0"/>
              <a:pPr algn="ct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244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punktlista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3192465" y="0"/>
            <a:ext cx="5951536" cy="514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602B1C9A-8757-4CC5-81E4-4C8B09D0F0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EB2E5B70-DF84-4247-8801-6576C94BA9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B05E3ADB-3999-4FD0-9A17-9E3B49C787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65C5804E-242C-4A06-BD69-441011E3A9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9" y="2176463"/>
            <a:ext cx="2617787" cy="2411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6C33F8-B7D8-4D56-91D5-318525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6"/>
            <a:ext cx="2617788" cy="129086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Ange rubrik</a:t>
            </a:r>
          </a:p>
        </p:txBody>
      </p:sp>
    </p:spTree>
    <p:extLst>
      <p:ext uri="{BB962C8B-B14F-4D97-AF65-F5344CB8AC3E}">
        <p14:creationId xmlns:p14="http://schemas.microsoft.com/office/powerpoint/2010/main" val="3385565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(fast bakgrund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0E265AA0-7D16-4940-BB49-FE13EE85F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52" y="-7089"/>
            <a:ext cx="9156843" cy="515520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2FF88D3D-C26A-4914-B0FC-9640B2DA53B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9843" y="2213397"/>
            <a:ext cx="2580157" cy="716708"/>
            <a:chOff x="181" y="183"/>
            <a:chExt cx="306" cy="85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9329CD9B-43EE-4569-9335-1EF60C6ED2E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57A65DF-4245-4AE4-B57C-CDAC5FF069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1165965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imation (beige-grö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dscreen_ppt_beige">
            <a:hlinkClick r:id="" action="ppaction://media"/>
            <a:extLst>
              <a:ext uri="{FF2B5EF4-FFF2-40B4-BE49-F238E27FC236}">
                <a16:creationId xmlns:a16="http://schemas.microsoft.com/office/drawing/2014/main" id="{26B71B8B-2C09-489B-AF49-5E92FB79425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092" y="-8092"/>
            <a:ext cx="9152092" cy="5151592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5AE3442-921D-435B-B5FF-D5F3797057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9843" y="2213397"/>
            <a:ext cx="2580157" cy="716708"/>
            <a:chOff x="181" y="183"/>
            <a:chExt cx="306" cy="85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FDFBD316-12BD-46D5-BEB4-3EBFCD7D55F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1A23763-33EA-45D6-8ED9-893860D1FB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18181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imation (grön-bei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ndscreen_ppt_green">
            <a:hlinkClick r:id="" action="ppaction://media"/>
            <a:extLst>
              <a:ext uri="{FF2B5EF4-FFF2-40B4-BE49-F238E27FC236}">
                <a16:creationId xmlns:a16="http://schemas.microsoft.com/office/drawing/2014/main" id="{C371199F-82A0-46E0-A76D-4B702D31437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092" y="-8092"/>
            <a:ext cx="9152092" cy="5151592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80259A21-3377-4D96-8EAB-84E656D163C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9843" y="2213397"/>
            <a:ext cx="2580157" cy="716708"/>
            <a:chOff x="181" y="183"/>
            <a:chExt cx="306" cy="8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6286790-E7D7-428A-9EF4-887282037A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668127-815C-4633-B4F9-4B1CC6D96F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21775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87338" y="663576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n-lt"/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sv-SE"/>
              <a:t>Ange underrubrik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9269EC62-4289-44FA-91C1-E2B5922B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520FD9-FF27-410F-B85E-805B571616F6}" type="datetime1">
              <a:rPr lang="sv-SE" smtClean="0"/>
              <a:t>2020-12-09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2DC2EC56-3CE1-4616-B812-0D80C04A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B0B5830-AFF4-4485-A71C-88B2020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8FF96701-4162-48F6-BBF6-FDE6523459F7}"/>
              </a:ext>
            </a:extLst>
          </p:cNvPr>
          <p:cNvSpPr/>
          <p:nvPr userDrawn="1"/>
        </p:nvSpPr>
        <p:spPr>
          <a:xfrm>
            <a:off x="0" y="3827722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2"/>
              </a:solidFill>
            </a:endParaRP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CFADD3EF-9C8B-42C6-82E7-256C7A8BB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9" y="290513"/>
            <a:ext cx="485775" cy="134937"/>
            <a:chOff x="181" y="183"/>
            <a:chExt cx="306" cy="85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E5C26C17-CB6D-4050-81FF-82CD3D55EBD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E5F65D8-B2CF-41A2-AC49-47C21A8169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2084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D77DDC56-15DC-4F00-A68A-C05B072C3B0E}"/>
              </a:ext>
            </a:extLst>
          </p:cNvPr>
          <p:cNvSpPr/>
          <p:nvPr userDrawn="1"/>
        </p:nvSpPr>
        <p:spPr>
          <a:xfrm>
            <a:off x="1164266" y="1977656"/>
            <a:ext cx="7979735" cy="3165522"/>
          </a:xfrm>
          <a:custGeom>
            <a:avLst/>
            <a:gdLst>
              <a:gd name="connsiteX0" fmla="*/ 7979735 w 7979735"/>
              <a:gd name="connsiteY0" fmla="*/ 3163186 h 3173818"/>
              <a:gd name="connsiteX1" fmla="*/ 7979735 w 7979735"/>
              <a:gd name="connsiteY1" fmla="*/ 0 h 3173818"/>
              <a:gd name="connsiteX2" fmla="*/ 0 w 7979735"/>
              <a:gd name="connsiteY2" fmla="*/ 3173818 h 3173818"/>
              <a:gd name="connsiteX3" fmla="*/ 7979735 w 7979735"/>
              <a:gd name="connsiteY3" fmla="*/ 3163186 h 317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735" h="3173818">
                <a:moveTo>
                  <a:pt x="7979735" y="3163186"/>
                </a:moveTo>
                <a:lnTo>
                  <a:pt x="7979735" y="0"/>
                </a:lnTo>
                <a:lnTo>
                  <a:pt x="0" y="3173818"/>
                </a:lnTo>
                <a:lnTo>
                  <a:pt x="7979735" y="3163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05F6AD12-FD4F-4F3A-915F-B8B5AD930F0F}"/>
              </a:ext>
            </a:extLst>
          </p:cNvPr>
          <p:cNvSpPr/>
          <p:nvPr userDrawn="1"/>
        </p:nvSpPr>
        <p:spPr>
          <a:xfrm>
            <a:off x="0" y="3551274"/>
            <a:ext cx="6517758" cy="1594884"/>
          </a:xfrm>
          <a:custGeom>
            <a:avLst/>
            <a:gdLst>
              <a:gd name="connsiteX0" fmla="*/ 0 w 6523074"/>
              <a:gd name="connsiteY0" fmla="*/ 0 h 1594884"/>
              <a:gd name="connsiteX1" fmla="*/ 6523074 w 6523074"/>
              <a:gd name="connsiteY1" fmla="*/ 0 h 1594884"/>
              <a:gd name="connsiteX2" fmla="*/ 6523074 w 6523074"/>
              <a:gd name="connsiteY2" fmla="*/ 1594884 h 1594884"/>
              <a:gd name="connsiteX3" fmla="*/ 10632 w 6523074"/>
              <a:gd name="connsiteY3" fmla="*/ 1594884 h 1594884"/>
              <a:gd name="connsiteX4" fmla="*/ 0 w 6523074"/>
              <a:gd name="connsiteY4" fmla="*/ 0 h 1594884"/>
              <a:gd name="connsiteX0" fmla="*/ 0 w 6523074"/>
              <a:gd name="connsiteY0" fmla="*/ 0 h 1594884"/>
              <a:gd name="connsiteX1" fmla="*/ 6523074 w 6523074"/>
              <a:gd name="connsiteY1" fmla="*/ 0 h 1594884"/>
              <a:gd name="connsiteX2" fmla="*/ 6523074 w 6523074"/>
              <a:gd name="connsiteY2" fmla="*/ 1594884 h 1594884"/>
              <a:gd name="connsiteX3" fmla="*/ 5118 w 6523074"/>
              <a:gd name="connsiteY3" fmla="*/ 1594884 h 1594884"/>
              <a:gd name="connsiteX4" fmla="*/ 0 w 6523074"/>
              <a:gd name="connsiteY4" fmla="*/ 0 h 1594884"/>
              <a:gd name="connsiteX0" fmla="*/ 0 w 6523074"/>
              <a:gd name="connsiteY0" fmla="*/ 0 h 1594884"/>
              <a:gd name="connsiteX1" fmla="*/ 6523074 w 6523074"/>
              <a:gd name="connsiteY1" fmla="*/ 0 h 1594884"/>
              <a:gd name="connsiteX2" fmla="*/ 6523074 w 6523074"/>
              <a:gd name="connsiteY2" fmla="*/ 1594884 h 1594884"/>
              <a:gd name="connsiteX3" fmla="*/ 2361 w 6523074"/>
              <a:gd name="connsiteY3" fmla="*/ 1592130 h 1594884"/>
              <a:gd name="connsiteX4" fmla="*/ 0 w 6523074"/>
              <a:gd name="connsiteY4" fmla="*/ 0 h 159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3074" h="1594884">
                <a:moveTo>
                  <a:pt x="0" y="0"/>
                </a:moveTo>
                <a:lnTo>
                  <a:pt x="6523074" y="0"/>
                </a:lnTo>
                <a:lnTo>
                  <a:pt x="6523074" y="1594884"/>
                </a:lnTo>
                <a:lnTo>
                  <a:pt x="2361" y="159213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B7524EDB-8AAF-48BC-B8FA-C9E84F9A6787}"/>
              </a:ext>
            </a:extLst>
          </p:cNvPr>
          <p:cNvSpPr/>
          <p:nvPr userDrawn="1"/>
        </p:nvSpPr>
        <p:spPr>
          <a:xfrm>
            <a:off x="6517758" y="3556592"/>
            <a:ext cx="2626242" cy="1586909"/>
          </a:xfrm>
          <a:custGeom>
            <a:avLst/>
            <a:gdLst>
              <a:gd name="connsiteX0" fmla="*/ 2620926 w 2620926"/>
              <a:gd name="connsiteY0" fmla="*/ 914400 h 1584251"/>
              <a:gd name="connsiteX1" fmla="*/ 2620926 w 2620926"/>
              <a:gd name="connsiteY1" fmla="*/ 1584251 h 1584251"/>
              <a:gd name="connsiteX2" fmla="*/ 0 w 2620926"/>
              <a:gd name="connsiteY2" fmla="*/ 1584251 h 1584251"/>
              <a:gd name="connsiteX3" fmla="*/ 0 w 2620926"/>
              <a:gd name="connsiteY3" fmla="*/ 0 h 1584251"/>
              <a:gd name="connsiteX4" fmla="*/ 2620926 w 2620926"/>
              <a:gd name="connsiteY4" fmla="*/ 914400 h 158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926" h="1584251">
                <a:moveTo>
                  <a:pt x="2620926" y="914400"/>
                </a:moveTo>
                <a:lnTo>
                  <a:pt x="2620926" y="1584251"/>
                </a:lnTo>
                <a:lnTo>
                  <a:pt x="0" y="1584251"/>
                </a:lnTo>
                <a:lnTo>
                  <a:pt x="0" y="0"/>
                </a:lnTo>
                <a:lnTo>
                  <a:pt x="2620926" y="91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F3C64A8A-2D90-4388-B1FB-A170D33D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368-FD54-4C32-AA75-69F477D1A387}" type="datetime1">
              <a:rPr lang="sv-SE" smtClean="0"/>
              <a:t>2020-12-09</a:t>
            </a:fld>
            <a:endParaRPr lang="sv-SE"/>
          </a:p>
        </p:txBody>
      </p:sp>
      <p:sp>
        <p:nvSpPr>
          <p:cNvPr id="15" name="Platshållare för sidfot 14">
            <a:extLst>
              <a:ext uri="{FF2B5EF4-FFF2-40B4-BE49-F238E27FC236}">
                <a16:creationId xmlns:a16="http://schemas.microsoft.com/office/drawing/2014/main" id="{67E44715-7255-4FDA-8953-9723255A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42CFC2D6-0CDF-4504-ADC1-FA0FE43B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CE02CB0-B0CE-4132-8C35-30691F7DE8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8" y="663576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8B4323B-8D1C-4A83-8916-9EE63253F5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+mn-lt"/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sv-SE"/>
              <a:t>Ange underrubrik</a:t>
            </a:r>
          </a:p>
        </p:txBody>
      </p:sp>
    </p:spTree>
    <p:extLst>
      <p:ext uri="{BB962C8B-B14F-4D97-AF65-F5344CB8AC3E}">
        <p14:creationId xmlns:p14="http://schemas.microsoft.com/office/powerpoint/2010/main" val="4253978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0B1776D4-2143-4786-802E-4FB8ACF6921C}"/>
              </a:ext>
            </a:extLst>
          </p:cNvPr>
          <p:cNvSpPr/>
          <p:nvPr userDrawn="1"/>
        </p:nvSpPr>
        <p:spPr>
          <a:xfrm>
            <a:off x="0" y="3827722"/>
            <a:ext cx="9144000" cy="1315779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31DB3667-FC06-46F7-AAEC-D0A0DC73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592D-A445-445E-B07A-D1961B78A45C}" type="datetime1">
              <a:rPr lang="sv-SE" smtClean="0"/>
              <a:t>2020-12-09</a:t>
            </a:fld>
            <a:endParaRPr lang="sv-SE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1CD81AAB-EB76-4784-B726-14D064F4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8037ABE8-06D9-4394-B27A-397E444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8F38232-BEB6-4744-8E03-FAF9006950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8" y="663576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E7427E8-914C-4822-8528-9204329E91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+mn-lt"/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sv-SE"/>
              <a:t>Ange underrubrik</a:t>
            </a:r>
          </a:p>
        </p:txBody>
      </p:sp>
    </p:spTree>
    <p:extLst>
      <p:ext uri="{BB962C8B-B14F-4D97-AF65-F5344CB8AC3E}">
        <p14:creationId xmlns:p14="http://schemas.microsoft.com/office/powerpoint/2010/main" val="4176431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9A76E53B-EF61-4DFE-8936-B2E288305D8C}"/>
              </a:ext>
            </a:extLst>
          </p:cNvPr>
          <p:cNvSpPr/>
          <p:nvPr userDrawn="1"/>
        </p:nvSpPr>
        <p:spPr>
          <a:xfrm>
            <a:off x="0" y="3827722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87338" y="2176463"/>
            <a:ext cx="6660000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63576"/>
            <a:ext cx="6660000" cy="129086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CB3E-C890-457D-A8F3-41F353D10B65}" type="datetime1">
              <a:rPr lang="sv-SE" smtClean="0"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40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D77DDC56-15DC-4F00-A68A-C05B072C3B0E}"/>
              </a:ext>
            </a:extLst>
          </p:cNvPr>
          <p:cNvSpPr/>
          <p:nvPr userDrawn="1"/>
        </p:nvSpPr>
        <p:spPr>
          <a:xfrm>
            <a:off x="1164265" y="1977656"/>
            <a:ext cx="7979735" cy="3165522"/>
          </a:xfrm>
          <a:custGeom>
            <a:avLst/>
            <a:gdLst>
              <a:gd name="connsiteX0" fmla="*/ 7979735 w 7979735"/>
              <a:gd name="connsiteY0" fmla="*/ 3163186 h 3173818"/>
              <a:gd name="connsiteX1" fmla="*/ 7979735 w 7979735"/>
              <a:gd name="connsiteY1" fmla="*/ 0 h 3173818"/>
              <a:gd name="connsiteX2" fmla="*/ 0 w 7979735"/>
              <a:gd name="connsiteY2" fmla="*/ 3173818 h 3173818"/>
              <a:gd name="connsiteX3" fmla="*/ 7979735 w 7979735"/>
              <a:gd name="connsiteY3" fmla="*/ 3163186 h 317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9735" h="3173818">
                <a:moveTo>
                  <a:pt x="7979735" y="3163186"/>
                </a:moveTo>
                <a:lnTo>
                  <a:pt x="7979735" y="0"/>
                </a:lnTo>
                <a:lnTo>
                  <a:pt x="0" y="3173818"/>
                </a:lnTo>
                <a:lnTo>
                  <a:pt x="7979735" y="31631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05F6AD12-FD4F-4F3A-915F-B8B5AD930F0F}"/>
              </a:ext>
            </a:extLst>
          </p:cNvPr>
          <p:cNvSpPr/>
          <p:nvPr userDrawn="1"/>
        </p:nvSpPr>
        <p:spPr>
          <a:xfrm>
            <a:off x="0" y="3551274"/>
            <a:ext cx="6517758" cy="1594884"/>
          </a:xfrm>
          <a:custGeom>
            <a:avLst/>
            <a:gdLst>
              <a:gd name="connsiteX0" fmla="*/ 0 w 6523074"/>
              <a:gd name="connsiteY0" fmla="*/ 0 h 1594884"/>
              <a:gd name="connsiteX1" fmla="*/ 6523074 w 6523074"/>
              <a:gd name="connsiteY1" fmla="*/ 0 h 1594884"/>
              <a:gd name="connsiteX2" fmla="*/ 6523074 w 6523074"/>
              <a:gd name="connsiteY2" fmla="*/ 1594884 h 1594884"/>
              <a:gd name="connsiteX3" fmla="*/ 10632 w 6523074"/>
              <a:gd name="connsiteY3" fmla="*/ 1594884 h 1594884"/>
              <a:gd name="connsiteX4" fmla="*/ 0 w 6523074"/>
              <a:gd name="connsiteY4" fmla="*/ 0 h 1594884"/>
              <a:gd name="connsiteX0" fmla="*/ 0 w 6523074"/>
              <a:gd name="connsiteY0" fmla="*/ 0 h 1594884"/>
              <a:gd name="connsiteX1" fmla="*/ 6523074 w 6523074"/>
              <a:gd name="connsiteY1" fmla="*/ 0 h 1594884"/>
              <a:gd name="connsiteX2" fmla="*/ 6523074 w 6523074"/>
              <a:gd name="connsiteY2" fmla="*/ 1594884 h 1594884"/>
              <a:gd name="connsiteX3" fmla="*/ 5118 w 6523074"/>
              <a:gd name="connsiteY3" fmla="*/ 1594884 h 1594884"/>
              <a:gd name="connsiteX4" fmla="*/ 0 w 6523074"/>
              <a:gd name="connsiteY4" fmla="*/ 0 h 1594884"/>
              <a:gd name="connsiteX0" fmla="*/ 0 w 6523074"/>
              <a:gd name="connsiteY0" fmla="*/ 0 h 1594884"/>
              <a:gd name="connsiteX1" fmla="*/ 6523074 w 6523074"/>
              <a:gd name="connsiteY1" fmla="*/ 0 h 1594884"/>
              <a:gd name="connsiteX2" fmla="*/ 6523074 w 6523074"/>
              <a:gd name="connsiteY2" fmla="*/ 1594884 h 1594884"/>
              <a:gd name="connsiteX3" fmla="*/ 2361 w 6523074"/>
              <a:gd name="connsiteY3" fmla="*/ 1592130 h 1594884"/>
              <a:gd name="connsiteX4" fmla="*/ 0 w 6523074"/>
              <a:gd name="connsiteY4" fmla="*/ 0 h 159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3074" h="1594884">
                <a:moveTo>
                  <a:pt x="0" y="0"/>
                </a:moveTo>
                <a:lnTo>
                  <a:pt x="6523074" y="0"/>
                </a:lnTo>
                <a:lnTo>
                  <a:pt x="6523074" y="1594884"/>
                </a:lnTo>
                <a:lnTo>
                  <a:pt x="2361" y="159213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B7524EDB-8AAF-48BC-B8FA-C9E84F9A6787}"/>
              </a:ext>
            </a:extLst>
          </p:cNvPr>
          <p:cNvSpPr/>
          <p:nvPr userDrawn="1"/>
        </p:nvSpPr>
        <p:spPr>
          <a:xfrm>
            <a:off x="6517758" y="3556591"/>
            <a:ext cx="2626242" cy="1586909"/>
          </a:xfrm>
          <a:custGeom>
            <a:avLst/>
            <a:gdLst>
              <a:gd name="connsiteX0" fmla="*/ 2620926 w 2620926"/>
              <a:gd name="connsiteY0" fmla="*/ 914400 h 1584251"/>
              <a:gd name="connsiteX1" fmla="*/ 2620926 w 2620926"/>
              <a:gd name="connsiteY1" fmla="*/ 1584251 h 1584251"/>
              <a:gd name="connsiteX2" fmla="*/ 0 w 2620926"/>
              <a:gd name="connsiteY2" fmla="*/ 1584251 h 1584251"/>
              <a:gd name="connsiteX3" fmla="*/ 0 w 2620926"/>
              <a:gd name="connsiteY3" fmla="*/ 0 h 1584251"/>
              <a:gd name="connsiteX4" fmla="*/ 2620926 w 2620926"/>
              <a:gd name="connsiteY4" fmla="*/ 914400 h 158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926" h="1584251">
                <a:moveTo>
                  <a:pt x="2620926" y="914400"/>
                </a:moveTo>
                <a:lnTo>
                  <a:pt x="2620926" y="1584251"/>
                </a:lnTo>
                <a:lnTo>
                  <a:pt x="0" y="1584251"/>
                </a:lnTo>
                <a:lnTo>
                  <a:pt x="0" y="0"/>
                </a:lnTo>
                <a:lnTo>
                  <a:pt x="2620926" y="914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F3C64A8A-2D90-4388-B1FB-A170D33D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5" name="Platshållare för sidfot 14">
            <a:extLst>
              <a:ext uri="{FF2B5EF4-FFF2-40B4-BE49-F238E27FC236}">
                <a16:creationId xmlns:a16="http://schemas.microsoft.com/office/drawing/2014/main" id="{67E44715-7255-4FDA-8953-9723255A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Platshållare för bildnummer 15">
            <a:extLst>
              <a:ext uri="{FF2B5EF4-FFF2-40B4-BE49-F238E27FC236}">
                <a16:creationId xmlns:a16="http://schemas.microsoft.com/office/drawing/2014/main" id="{42CFC2D6-0CDF-4504-ADC1-FA0FE43B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2CE02CB0-B0CE-4132-8C35-30691F7DE8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8" y="663575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8B4323B-8D1C-4A83-8916-9EE63253F5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+mn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Ange underrubrik</a:t>
            </a:r>
          </a:p>
        </p:txBody>
      </p:sp>
    </p:spTree>
    <p:extLst>
      <p:ext uri="{BB962C8B-B14F-4D97-AF65-F5344CB8AC3E}">
        <p14:creationId xmlns:p14="http://schemas.microsoft.com/office/powerpoint/2010/main" val="3112391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F1187271-4A42-45F0-8010-0DDF48BAAC9D}"/>
              </a:ext>
            </a:extLst>
          </p:cNvPr>
          <p:cNvSpPr/>
          <p:nvPr userDrawn="1"/>
        </p:nvSpPr>
        <p:spPr>
          <a:xfrm>
            <a:off x="0" y="3827722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5917A60-FAA8-44AA-92CE-6A94AA36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1B975F-BA2F-4D8B-950B-12C7FAF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0114-0358-4E15-9980-151672FCC21A}" type="datetime1">
              <a:rPr lang="sv-SE" smtClean="0"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460237-68E2-4A23-8A36-09C6AA9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EC96B9-8131-43D7-84C1-45FE1D9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91CD1DC-02FF-4BF5-B08F-A4023D2472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3"/>
            <a:ext cx="4160838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773C808-00CB-4C68-A277-305F48767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176463"/>
            <a:ext cx="4160838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10143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B8B3D31C-0634-4C72-A761-8429C5E2D40C}"/>
              </a:ext>
            </a:extLst>
          </p:cNvPr>
          <p:cNvSpPr/>
          <p:nvPr userDrawn="1"/>
        </p:nvSpPr>
        <p:spPr>
          <a:xfrm>
            <a:off x="0" y="3827722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0B47B95-14B0-4640-B2F8-3473FE2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D39BD83-138D-4038-8AD2-2F88FA492D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92F5C9-94F7-42A0-AAC6-10AE22F5B9E1}" type="datetime1">
              <a:rPr lang="sv-SE" smtClean="0"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943AFE38-FDA8-43B9-A62B-0320B9CFEF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D1D27D67-F268-4379-A5AC-A5F16173D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B9BC89E-9C41-4DD9-BAE3-79CC66BCB4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782" y="2176463"/>
            <a:ext cx="4160838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8773686-0A29-409D-B147-3F4008490F5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95383" y="2176462"/>
            <a:ext cx="4161725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266DECF-14EF-4D3F-97F9-AFD7559358B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7338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60A2977A-9138-415B-9F17-CD28D7A631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66811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87337" y="2176463"/>
            <a:ext cx="6660000" cy="241141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663576"/>
            <a:ext cx="6660000" cy="129086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257F5A-00EB-4BA2-B8EC-BF42A601B4F7}" type="datetime1">
              <a:rPr lang="sv-SE" smtClean="0"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81806AFF-297E-46AD-B72C-F4B9DEA8769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9" y="290513"/>
            <a:ext cx="485775" cy="134937"/>
            <a:chOff x="181" y="183"/>
            <a:chExt cx="306" cy="85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8B1353E3-3D21-4472-A78B-D0F26E3FE9B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A527E90-90BC-499F-A39A-644A65737C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032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5917A60-FAA8-44AA-92CE-6A94AA36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1B975F-BA2F-4D8B-950B-12C7FAF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A98BE0-1D09-4223-AD73-2A07B1B73355}" type="datetime1">
              <a:rPr lang="sv-SE" smtClean="0"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460237-68E2-4A23-8A36-09C6AA9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EC96B9-8131-43D7-84C1-45FE1D9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91CD1DC-02FF-4BF5-B08F-A4023D2472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3"/>
            <a:ext cx="4160838" cy="241141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773C808-00CB-4C68-A277-305F48767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176463"/>
            <a:ext cx="4160838" cy="2411413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8670872F-B342-4BA8-B166-416C419C3F5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9" y="290513"/>
            <a:ext cx="485775" cy="134937"/>
            <a:chOff x="181" y="183"/>
            <a:chExt cx="306" cy="85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A1E5F6B0-D04C-47D9-93B0-3429FC9DEA4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F679E06-0AFC-4E8C-93DA-A622F331FD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427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0B47B95-14B0-4640-B2F8-3473FE2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D39BD83-138D-4038-8AD2-2F88FA492D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7AF20A-5A50-411D-B5FF-70D38D6E8CC6}" type="datetime1">
              <a:rPr lang="sv-SE" smtClean="0"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943AFE38-FDA8-43B9-A62B-0320B9CFEF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D1D27D67-F268-4379-A5AC-A5F16173D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B9BC89E-9C41-4DD9-BAE3-79CC66BCB4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782" y="2176463"/>
            <a:ext cx="4160838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8773686-0A29-409D-B147-3F4008490F5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95383" y="2176462"/>
            <a:ext cx="4161725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266DECF-14EF-4D3F-97F9-AFD7559358B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7338" y="2504722"/>
            <a:ext cx="4160838" cy="208315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60A2977A-9138-415B-9F17-CD28D7A631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504722"/>
            <a:ext cx="4160838" cy="2083154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7DE32BD8-EC4D-4AFE-88A7-5E49ADD9915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9" y="290513"/>
            <a:ext cx="485775" cy="134937"/>
            <a:chOff x="181" y="183"/>
            <a:chExt cx="306" cy="85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AB2ABC46-7C80-4C93-9365-F50D1C05E19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7539ED4-0A1A-4D8B-A7EA-702CB5AB86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06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663576"/>
            <a:ext cx="6660000" cy="129086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DA74-4154-4A12-9617-C5FE4CD49668}" type="datetime1">
              <a:rPr lang="sv-SE" smtClean="0"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290481-023D-4C6B-91AD-E638DFF6D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2176464"/>
            <a:ext cx="6660000" cy="2411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2055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5917A60-FAA8-44AA-92CE-6A94AA36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1B975F-BA2F-4D8B-950B-12C7FAF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6233-F847-42F2-A546-78084FF4E3F5}" type="datetime1">
              <a:rPr lang="sv-SE" smtClean="0"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460237-68E2-4A23-8A36-09C6AA9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EC96B9-8131-43D7-84C1-45FE1D9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46A289DC-A223-4617-AB02-54F9F7598A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3"/>
            <a:ext cx="4160838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D7EF35D-081D-46CA-8311-6209290AB2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176463"/>
            <a:ext cx="4160838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884965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50B47B95-14B0-4640-B2F8-3473FE2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87782" y="2176463"/>
            <a:ext cx="4160838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95383" y="2176462"/>
            <a:ext cx="4161725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A252383-C1B6-47EC-9A30-53CDA6D0422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7338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E4B512A-0D67-4D64-953E-23AA6BAA52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D39BD83-138D-4038-8AD2-2F88FA492D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B94327-78EC-4949-A7BD-1819B4361757}" type="datetime1">
              <a:rPr lang="sv-SE" smtClean="0"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943AFE38-FDA8-43B9-A62B-0320B9CFEF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D1D27D67-F268-4379-A5AC-A5F16173D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775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9214738A-55D3-4C4F-BC34-A80F0F6C9128}"/>
              </a:ext>
            </a:extLst>
          </p:cNvPr>
          <p:cNvSpPr/>
          <p:nvPr userDrawn="1"/>
        </p:nvSpPr>
        <p:spPr>
          <a:xfrm>
            <a:off x="0" y="3827722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874E95-87F6-4612-91EC-7EC67C6D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D866-5A13-4477-A299-A6692ED15D87}" type="datetime1">
              <a:rPr lang="sv-SE" smtClean="0"/>
              <a:t>2020-12-09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B827AA-900E-456E-B332-F215B836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DDE9D1-ED98-47A6-8F6E-95F0541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890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10905DF3-9062-452E-B090-CC854DFA9E24}"/>
              </a:ext>
            </a:extLst>
          </p:cNvPr>
          <p:cNvSpPr/>
          <p:nvPr userDrawn="1"/>
        </p:nvSpPr>
        <p:spPr>
          <a:xfrm>
            <a:off x="0" y="3827722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1E8517-E32A-4FEE-BBCF-FC4AD762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FB1F-560B-428A-9B01-31074AC46DDC}" type="datetime1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B89807-9081-43C3-9347-6FF78C7A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53BBEC-F00C-4222-885B-56613F8B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245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0B1776D4-2143-4786-802E-4FB8ACF6921C}"/>
              </a:ext>
            </a:extLst>
          </p:cNvPr>
          <p:cNvSpPr/>
          <p:nvPr userDrawn="1"/>
        </p:nvSpPr>
        <p:spPr>
          <a:xfrm>
            <a:off x="0" y="3827721"/>
            <a:ext cx="9144000" cy="1315779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31DB3667-FC06-46F7-AAEC-D0A0DC73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1CD81AAB-EB76-4784-B726-14D064F4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8037ABE8-06D9-4394-B27A-397E444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8F38232-BEB6-4744-8E03-FAF9006950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8" y="663575"/>
            <a:ext cx="7920000" cy="2034283"/>
          </a:xfrm>
        </p:spPr>
        <p:txBody>
          <a:bodyPr lIns="0" tIns="0" rIns="0"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FE7427E8-914C-4822-8528-9204329E91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7338" y="2877683"/>
            <a:ext cx="7920000" cy="621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+mn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v-SE"/>
              <a:t>Ange underrubrik</a:t>
            </a:r>
          </a:p>
        </p:txBody>
      </p:sp>
    </p:spTree>
    <p:extLst>
      <p:ext uri="{BB962C8B-B14F-4D97-AF65-F5344CB8AC3E}">
        <p14:creationId xmlns:p14="http://schemas.microsoft.com/office/powerpoint/2010/main" val="3304801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0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D60518D-7CF1-4BAC-8CA5-9BD84DE6E2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8922969-8CEA-4752-93DC-375E8E2BD94A}" type="datetime1">
              <a:rPr lang="sv-SE" smtClean="0"/>
              <a:t>2020-12-09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9EEC846-8DD7-463E-AA4A-0A8BD7ED30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03F80D7-0601-4027-840D-D509C3DFBF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926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EB0DE2EE-8FF7-4D17-B416-3B238A730D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87338" y="2176464"/>
            <a:ext cx="3922712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87B9E9FA-E50B-4C78-B200-538B559F3F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D70E2D-835F-45A1-9424-97B0D29152E1}" type="datetime1">
              <a:rPr lang="sv-SE" smtClean="0"/>
              <a:t>2020-12-09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D131D821-FB70-4EA8-BF08-A62018B2F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C4F60F49-7794-49ED-B13A-CD86CBE61E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5FB996-B93D-4C81-BEA6-9CD1FAC98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6"/>
            <a:ext cx="3922713" cy="129086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Ange rubrik</a:t>
            </a:r>
          </a:p>
        </p:txBody>
      </p:sp>
    </p:spTree>
    <p:extLst>
      <p:ext uri="{BB962C8B-B14F-4D97-AF65-F5344CB8AC3E}">
        <p14:creationId xmlns:p14="http://schemas.microsoft.com/office/powerpoint/2010/main" val="1242961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3192465" y="0"/>
            <a:ext cx="5951536" cy="514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602B1C9A-8757-4CC5-81E4-4C8B09D0F0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65FF95-5B4A-4B1A-BA63-A396B759FFBB}" type="datetime1">
              <a:rPr lang="sv-SE" smtClean="0"/>
              <a:t>2020-12-09</a:t>
            </a:fld>
            <a:endParaRPr lang="sv-SE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EB2E5B70-DF84-4247-8801-6576C94BA9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B05E3ADB-3999-4FD0-9A17-9E3B49C787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65C5804E-242C-4A06-BD69-441011E3A9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339" y="2176463"/>
            <a:ext cx="2617787" cy="24114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6C33F8-B7D8-4D56-91D5-318525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663576"/>
            <a:ext cx="2617788" cy="129086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Ange rubrik</a:t>
            </a:r>
          </a:p>
        </p:txBody>
      </p:sp>
    </p:spTree>
    <p:extLst>
      <p:ext uri="{BB962C8B-B14F-4D97-AF65-F5344CB8AC3E}">
        <p14:creationId xmlns:p14="http://schemas.microsoft.com/office/powerpoint/2010/main" val="3241058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0632F8E-E81C-4B0E-A340-D90EEC7FB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9205" y="2619724"/>
            <a:ext cx="3099946" cy="10318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för att skriva in text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4BF48233-78E9-41CE-9E25-E3718A13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63576"/>
            <a:ext cx="4601358" cy="2987981"/>
          </a:xfrm>
        </p:spPr>
        <p:txBody>
          <a:bodyPr tIns="90000"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4C78A4E-5436-421E-888F-09B4C9DACBE5}" type="datetime1">
              <a:rPr lang="sv-SE" smtClean="0"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57D3831B-8EAD-4D14-8D39-DE86BD908DF3}"/>
              </a:ext>
            </a:extLst>
          </p:cNvPr>
          <p:cNvSpPr/>
          <p:nvPr userDrawn="1"/>
        </p:nvSpPr>
        <p:spPr>
          <a:xfrm>
            <a:off x="0" y="3827722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5950183E-ED91-4E06-827E-7E1A529DD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9" y="290513"/>
            <a:ext cx="485775" cy="134937"/>
            <a:chOff x="181" y="183"/>
            <a:chExt cx="306" cy="8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0C271D9-A73C-461A-9537-913E17EBE0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4E805F5-FAA7-4684-8769-5B230A1E47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rgbClr val="2E6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974479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1AF4D1-5D3B-4AF3-BCB6-CD9A05299E9A}" type="datetime1">
              <a:rPr lang="sv-SE" smtClean="0"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57D3831B-8EAD-4D14-8D39-DE86BD908DF3}"/>
              </a:ext>
            </a:extLst>
          </p:cNvPr>
          <p:cNvSpPr/>
          <p:nvPr userDrawn="1"/>
        </p:nvSpPr>
        <p:spPr>
          <a:xfrm>
            <a:off x="0" y="3827722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9A13D2B2-0420-458B-840D-5C85C9055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9205" y="2619724"/>
            <a:ext cx="3099946" cy="10318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för att skriva in text</a:t>
            </a:r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D0655DBA-83F0-421D-86CB-A0B156EC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63576"/>
            <a:ext cx="4601358" cy="2987981"/>
          </a:xfrm>
        </p:spPr>
        <p:txBody>
          <a:bodyPr tIns="90000" anchor="t"/>
          <a:lstStyle>
            <a:lvl1pPr>
              <a:lnSpc>
                <a:spcPct val="9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B2107CE4-CBB1-44FC-AD31-E3557896C5A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9" y="290513"/>
            <a:ext cx="485775" cy="134937"/>
            <a:chOff x="181" y="183"/>
            <a:chExt cx="306" cy="8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8B775B5D-9606-4771-A7D6-75A578FCD0C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0D77515-9C09-468A-B4D8-F11E79A300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546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datum 12">
            <a:extLst>
              <a:ext uri="{FF2B5EF4-FFF2-40B4-BE49-F238E27FC236}">
                <a16:creationId xmlns:a16="http://schemas.microsoft.com/office/drawing/2014/main" id="{BD29E35E-72EC-4027-BB54-4AF7F327CC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7DF6C59-7304-4A69-AE1C-ACFFE9FFD3FA}" type="datetime1">
              <a:rPr lang="sv-SE" smtClean="0"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E22DE120-7C14-4968-85B9-5785502316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5EFB94FD-C24B-4AAD-846F-29772EA162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57D3831B-8EAD-4D14-8D39-DE86BD908DF3}"/>
              </a:ext>
            </a:extLst>
          </p:cNvPr>
          <p:cNvSpPr/>
          <p:nvPr userDrawn="1"/>
        </p:nvSpPr>
        <p:spPr>
          <a:xfrm>
            <a:off x="0" y="3827722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7D1942FF-7D9C-4083-B57A-2AF60EA9A5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9205" y="2619724"/>
            <a:ext cx="3099946" cy="10318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för att skriva in text</a:t>
            </a:r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FC618F86-A739-478B-8010-C4A92AA9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63576"/>
            <a:ext cx="4601358" cy="2987981"/>
          </a:xfrm>
        </p:spPr>
        <p:txBody>
          <a:bodyPr tIns="90000" anchor="t"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5FDBD46D-53C9-44D2-AB15-3CFE258A2EE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9" y="290513"/>
            <a:ext cx="485775" cy="134937"/>
            <a:chOff x="181" y="183"/>
            <a:chExt cx="306" cy="8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A3FB0179-D34C-494C-AD84-4F796F21B0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AA2C2B8-FD0D-4817-A6E0-5ADD8104B7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rgbClr val="2E6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</p:spTree>
    <p:extLst>
      <p:ext uri="{BB962C8B-B14F-4D97-AF65-F5344CB8AC3E}">
        <p14:creationId xmlns:p14="http://schemas.microsoft.com/office/powerpoint/2010/main" val="288419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9A76E53B-EF61-4DFE-8936-B2E288305D8C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6660000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753CB38-DF6A-47BC-8023-7A10E783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663575"/>
            <a:ext cx="6660000" cy="129086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AF1FC23-59BD-4FA0-8A46-F380F158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49A00D-C059-4B6E-8982-DB6A429D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EABCB3A2-5458-447A-9956-57F98891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86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F1187271-4A42-45F0-8010-0DDF48BAAC9D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5917A60-FAA8-44AA-92CE-6A94AA36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1B975F-BA2F-4D8B-950B-12C7FAFF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460237-68E2-4A23-8A36-09C6AA9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EC96B9-8131-43D7-84C1-45FE1D9B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91CD1DC-02FF-4BF5-B08F-A4023D2472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7338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2773C808-00CB-4C68-A277-305F48767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176462"/>
            <a:ext cx="4160838" cy="2411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629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B8B3D31C-0634-4C72-A761-8429C5E2D40C}"/>
              </a:ext>
            </a:extLst>
          </p:cNvPr>
          <p:cNvSpPr/>
          <p:nvPr userDrawn="1"/>
        </p:nvSpPr>
        <p:spPr>
          <a:xfrm>
            <a:off x="0" y="3827721"/>
            <a:ext cx="9144000" cy="1318437"/>
          </a:xfrm>
          <a:custGeom>
            <a:avLst/>
            <a:gdLst>
              <a:gd name="connsiteX0" fmla="*/ 9149317 w 9149317"/>
              <a:gd name="connsiteY0" fmla="*/ 1089837 h 1318437"/>
              <a:gd name="connsiteX1" fmla="*/ 9149317 w 9149317"/>
              <a:gd name="connsiteY1" fmla="*/ 1318437 h 1318437"/>
              <a:gd name="connsiteX2" fmla="*/ 0 w 9149317"/>
              <a:gd name="connsiteY2" fmla="*/ 1318437 h 1318437"/>
              <a:gd name="connsiteX3" fmla="*/ 0 w 9149317"/>
              <a:gd name="connsiteY3" fmla="*/ 356191 h 1318437"/>
              <a:gd name="connsiteX4" fmla="*/ 2674089 w 9149317"/>
              <a:gd name="connsiteY4" fmla="*/ 0 h 1318437"/>
              <a:gd name="connsiteX5" fmla="*/ 9149317 w 9149317"/>
              <a:gd name="connsiteY5" fmla="*/ 10898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9317" h="1318437">
                <a:moveTo>
                  <a:pt x="9149317" y="1089837"/>
                </a:moveTo>
                <a:lnTo>
                  <a:pt x="9149317" y="1318437"/>
                </a:lnTo>
                <a:lnTo>
                  <a:pt x="0" y="1318437"/>
                </a:lnTo>
                <a:lnTo>
                  <a:pt x="0" y="356191"/>
                </a:lnTo>
                <a:lnTo>
                  <a:pt x="2674089" y="0"/>
                </a:lnTo>
                <a:lnTo>
                  <a:pt x="9149317" y="108983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0B47B95-14B0-4640-B2F8-3473FE2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D39BD83-138D-4038-8AD2-2F88FA492D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4" name="Platshållare för sidfot 13">
            <a:extLst>
              <a:ext uri="{FF2B5EF4-FFF2-40B4-BE49-F238E27FC236}">
                <a16:creationId xmlns:a16="http://schemas.microsoft.com/office/drawing/2014/main" id="{943AFE38-FDA8-43B9-A62B-0320B9CFEF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D1D27D67-F268-4379-A5AC-A5F16173D4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B9BC89E-9C41-4DD9-BAE3-79CC66BCB4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782" y="2176463"/>
            <a:ext cx="4160838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8773686-0A29-409D-B147-3F4008490F5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95382" y="2176462"/>
            <a:ext cx="4161725" cy="2955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266DECF-14EF-4D3F-97F9-AFD7559358B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7338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60A2977A-9138-415B-9F17-CD28D7A631C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95826" y="2504722"/>
            <a:ext cx="4160838" cy="20831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0409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87337" y="663575"/>
            <a:ext cx="8569325" cy="12908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87338" y="2176464"/>
            <a:ext cx="8569325" cy="2411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4"/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541763" y="260042"/>
            <a:ext cx="320238" cy="12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50">
                <a:solidFill>
                  <a:schemeClr val="accent1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0F287654-FE91-4D05-983A-566BB4E16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3801" y="260042"/>
            <a:ext cx="9176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50">
                <a:solidFill>
                  <a:schemeClr val="accent1"/>
                </a:solidFill>
              </a:defRPr>
            </a:lvl1pPr>
          </a:lstStyle>
          <a:p>
            <a:fld id="{115034E8-E963-43DF-B676-9ACE516758AF}" type="datetimeFigureOut">
              <a:rPr lang="sv-SE" smtClean="0"/>
              <a:pPr/>
              <a:t>2020-12-09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D27AA12-D776-47F3-AD12-60D7C8F46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4683" y="260042"/>
            <a:ext cx="1733798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5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04B5DCA-CB86-4F03-9009-BF3FE189F88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8" y="290513"/>
            <a:ext cx="485775" cy="134937"/>
            <a:chOff x="181" y="183"/>
            <a:chExt cx="306" cy="8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714DC39-2F9D-4B84-9016-14805CE3708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6BBD45C-C340-4721-8097-060D1E2AD1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rgbClr val="2E6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7" name="xxLanguageTextBox">
            <a:extLst>
              <a:ext uri="{FF2B5EF4-FFF2-40B4-BE49-F238E27FC236}">
                <a16:creationId xmlns:a16="http://schemas.microsoft.com/office/drawing/2014/main" id="{D1AEB5A1-0436-4EFC-AE4B-F76B884BF319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677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73" r:id="rId4"/>
    <p:sldLayoutId id="2147483663" r:id="rId5"/>
    <p:sldLayoutId id="2147483649" r:id="rId6"/>
    <p:sldLayoutId id="2147483666" r:id="rId7"/>
    <p:sldLayoutId id="2147483667" r:id="rId8"/>
    <p:sldLayoutId id="2147483668" r:id="rId9"/>
    <p:sldLayoutId id="2147483674" r:id="rId10"/>
    <p:sldLayoutId id="2147483675" r:id="rId11"/>
    <p:sldLayoutId id="2147483676" r:id="rId12"/>
    <p:sldLayoutId id="2147483650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69" r:id="rId21"/>
    <p:sldLayoutId id="2147483659" r:id="rId22"/>
    <p:sldLayoutId id="2147483670" r:id="rId23"/>
    <p:sldLayoutId id="2147483697" r:id="rId24"/>
  </p:sldLayoutIdLst>
  <p:hf hdr="0" ftr="0" dt="0"/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51435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51435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51435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000" indent="-180000" algn="l" defTabSz="51435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144000" algn="l" defTabSz="51435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2" orient="horz" pos="1371" userDrawn="1">
          <p15:clr>
            <a:srgbClr val="F26B43"/>
          </p15:clr>
        </p15:guide>
        <p15:guide id="3" pos="5579" userDrawn="1">
          <p15:clr>
            <a:srgbClr val="F26B43"/>
          </p15:clr>
        </p15:guide>
        <p15:guide id="4" orient="horz" pos="2890" userDrawn="1">
          <p15:clr>
            <a:srgbClr val="F26B43"/>
          </p15:clr>
        </p15:guide>
        <p15:guide id="5" orient="horz" pos="1234" userDrawn="1">
          <p15:clr>
            <a:srgbClr val="F26B43"/>
          </p15:clr>
        </p15:guide>
        <p15:guide id="6" orient="horz" pos="4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8389B9-9512-433A-ADE9-AADCE7D2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52ADC0-1C24-4859-A832-AD40E935D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8C6D93-0197-4A37-8B3B-3FBF3F0DF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C3DA-1C37-441E-B18A-F3B6234586DE}" type="datetimeFigureOut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B5D88A-83CD-4F86-92E4-573BDB324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C290D4-9BFC-42FC-A213-9671398B5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B346-883B-4113-9925-367254155E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1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87338" y="663576"/>
            <a:ext cx="8569325" cy="12908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87339" y="2176464"/>
            <a:ext cx="8569325" cy="2411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4"/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541763" y="260042"/>
            <a:ext cx="320238" cy="126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50">
                <a:solidFill>
                  <a:schemeClr val="accent1"/>
                </a:solidFill>
              </a:defRPr>
            </a:lvl1pPr>
          </a:lstStyle>
          <a:p>
            <a:fld id="{074B7C32-64A2-498C-9F6F-38A8D80AFEA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0F287654-FE91-4D05-983A-566BB4E16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3802" y="260042"/>
            <a:ext cx="917600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50">
                <a:solidFill>
                  <a:schemeClr val="accent1"/>
                </a:solidFill>
              </a:defRPr>
            </a:lvl1pPr>
          </a:lstStyle>
          <a:p>
            <a:fld id="{4F413859-B4A4-4DC6-9DD1-DBD5C8126FC0}" type="datetime1">
              <a:rPr lang="sv-SE" smtClean="0"/>
              <a:t>2020-12-09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D27AA12-D776-47F3-AD12-60D7C8F46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4684" y="260042"/>
            <a:ext cx="1733798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5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04B5DCA-CB86-4F03-9009-BF3FE189F88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7339" y="290513"/>
            <a:ext cx="485775" cy="134937"/>
            <a:chOff x="181" y="183"/>
            <a:chExt cx="306" cy="8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714DC39-2F9D-4B84-9016-14805CE3708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81" y="183"/>
              <a:ext cx="30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6BBD45C-C340-4721-8097-060D1E2AD1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1" y="183"/>
              <a:ext cx="306" cy="85"/>
            </a:xfrm>
            <a:custGeom>
              <a:avLst/>
              <a:gdLst>
                <a:gd name="T0" fmla="*/ 1543 w 1816"/>
                <a:gd name="T1" fmla="*/ 128 h 508"/>
                <a:gd name="T2" fmla="*/ 1469 w 1816"/>
                <a:gd name="T3" fmla="*/ 302 h 508"/>
                <a:gd name="T4" fmla="*/ 1449 w 1816"/>
                <a:gd name="T5" fmla="*/ 486 h 508"/>
                <a:gd name="T6" fmla="*/ 1412 w 1816"/>
                <a:gd name="T7" fmla="*/ 439 h 508"/>
                <a:gd name="T8" fmla="*/ 1635 w 1816"/>
                <a:gd name="T9" fmla="*/ 343 h 508"/>
                <a:gd name="T10" fmla="*/ 1637 w 1816"/>
                <a:gd name="T11" fmla="*/ 456 h 508"/>
                <a:gd name="T12" fmla="*/ 1816 w 1816"/>
                <a:gd name="T13" fmla="*/ 486 h 508"/>
                <a:gd name="T14" fmla="*/ 1763 w 1816"/>
                <a:gd name="T15" fmla="*/ 418 h 508"/>
                <a:gd name="T16" fmla="*/ 1502 w 1816"/>
                <a:gd name="T17" fmla="*/ 27 h 508"/>
                <a:gd name="T18" fmla="*/ 1520 w 1816"/>
                <a:gd name="T19" fmla="*/ 77 h 508"/>
                <a:gd name="T20" fmla="*/ 1321 w 1816"/>
                <a:gd name="T21" fmla="*/ 456 h 508"/>
                <a:gd name="T22" fmla="*/ 1140 w 1816"/>
                <a:gd name="T23" fmla="*/ 299 h 508"/>
                <a:gd name="T24" fmla="*/ 1188 w 1816"/>
                <a:gd name="T25" fmla="*/ 67 h 508"/>
                <a:gd name="T26" fmla="*/ 1184 w 1816"/>
                <a:gd name="T27" fmla="*/ 299 h 508"/>
                <a:gd name="T28" fmla="*/ 1020 w 1816"/>
                <a:gd name="T29" fmla="*/ 486 h 508"/>
                <a:gd name="T30" fmla="*/ 1177 w 1816"/>
                <a:gd name="T31" fmla="*/ 456 h 508"/>
                <a:gd name="T32" fmla="*/ 1140 w 1816"/>
                <a:gd name="T33" fmla="*/ 336 h 508"/>
                <a:gd name="T34" fmla="*/ 1405 w 1816"/>
                <a:gd name="T35" fmla="*/ 182 h 508"/>
                <a:gd name="T36" fmla="*/ 1020 w 1816"/>
                <a:gd name="T37" fmla="*/ 27 h 508"/>
                <a:gd name="T38" fmla="*/ 1057 w 1816"/>
                <a:gd name="T39" fmla="*/ 100 h 508"/>
                <a:gd name="T40" fmla="*/ 1020 w 1816"/>
                <a:gd name="T41" fmla="*/ 456 h 508"/>
                <a:gd name="T42" fmla="*/ 559 w 1816"/>
                <a:gd name="T43" fmla="*/ 486 h 508"/>
                <a:gd name="T44" fmla="*/ 717 w 1816"/>
                <a:gd name="T45" fmla="*/ 456 h 508"/>
                <a:gd name="T46" fmla="*/ 680 w 1816"/>
                <a:gd name="T47" fmla="*/ 359 h 508"/>
                <a:gd name="T48" fmla="*/ 883 w 1816"/>
                <a:gd name="T49" fmla="*/ 486 h 508"/>
                <a:gd name="T50" fmla="*/ 991 w 1816"/>
                <a:gd name="T51" fmla="*/ 456 h 508"/>
                <a:gd name="T52" fmla="*/ 813 w 1816"/>
                <a:gd name="T53" fmla="*/ 209 h 508"/>
                <a:gd name="T54" fmla="*/ 995 w 1816"/>
                <a:gd name="T55" fmla="*/ 57 h 508"/>
                <a:gd name="T56" fmla="*/ 838 w 1816"/>
                <a:gd name="T57" fmla="*/ 27 h 508"/>
                <a:gd name="T58" fmla="*/ 876 w 1816"/>
                <a:gd name="T59" fmla="*/ 74 h 508"/>
                <a:gd name="T60" fmla="*/ 680 w 1816"/>
                <a:gd name="T61" fmla="*/ 74 h 508"/>
                <a:gd name="T62" fmla="*/ 717 w 1816"/>
                <a:gd name="T63" fmla="*/ 27 h 508"/>
                <a:gd name="T64" fmla="*/ 559 w 1816"/>
                <a:gd name="T65" fmla="*/ 57 h 508"/>
                <a:gd name="T66" fmla="*/ 596 w 1816"/>
                <a:gd name="T67" fmla="*/ 439 h 508"/>
                <a:gd name="T68" fmla="*/ 559 w 1816"/>
                <a:gd name="T69" fmla="*/ 486 h 508"/>
                <a:gd name="T70" fmla="*/ 378 w 1816"/>
                <a:gd name="T71" fmla="*/ 250 h 508"/>
                <a:gd name="T72" fmla="*/ 126 w 1816"/>
                <a:gd name="T73" fmla="*/ 234 h 508"/>
                <a:gd name="T74" fmla="*/ 253 w 1816"/>
                <a:gd name="T75" fmla="*/ 38 h 508"/>
                <a:gd name="T76" fmla="*/ 376 w 1816"/>
                <a:gd name="T77" fmla="*/ 264 h 508"/>
                <a:gd name="T78" fmla="*/ 349 w 1816"/>
                <a:gd name="T79" fmla="*/ 336 h 508"/>
                <a:gd name="T80" fmla="*/ 409 w 1816"/>
                <a:gd name="T81" fmla="*/ 403 h 508"/>
                <a:gd name="T82" fmla="*/ 259 w 1816"/>
                <a:gd name="T83" fmla="*/ 234 h 508"/>
                <a:gd name="T84" fmla="*/ 253 w 1816"/>
                <a:gd name="T85" fmla="*/ 158 h 508"/>
                <a:gd name="T86" fmla="*/ 322 w 1816"/>
                <a:gd name="T87" fmla="*/ 305 h 508"/>
                <a:gd name="T88" fmla="*/ 126 w 1816"/>
                <a:gd name="T89" fmla="*/ 428 h 508"/>
                <a:gd name="T90" fmla="*/ 380 w 1816"/>
                <a:gd name="T91" fmla="*/ 428 h 508"/>
                <a:gd name="T92" fmla="*/ 96 w 1816"/>
                <a:gd name="T93" fmla="*/ 403 h 508"/>
                <a:gd name="T94" fmla="*/ 212 w 1816"/>
                <a:gd name="T95" fmla="*/ 271 h 508"/>
                <a:gd name="T96" fmla="*/ 253 w 1816"/>
                <a:gd name="T97" fmla="*/ 508 h 508"/>
                <a:gd name="T98" fmla="*/ 253 w 1816"/>
                <a:gd name="T99" fmla="*/ 0 h 508"/>
                <a:gd name="T100" fmla="*/ 253 w 1816"/>
                <a:gd name="T10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16" h="508">
                  <a:moveTo>
                    <a:pt x="1469" y="302"/>
                  </a:moveTo>
                  <a:cubicBezTo>
                    <a:pt x="1543" y="128"/>
                    <a:pt x="1543" y="128"/>
                    <a:pt x="1543" y="128"/>
                  </a:cubicBezTo>
                  <a:cubicBezTo>
                    <a:pt x="1617" y="302"/>
                    <a:pt x="1617" y="302"/>
                    <a:pt x="1617" y="302"/>
                  </a:cubicBezTo>
                  <a:lnTo>
                    <a:pt x="1469" y="302"/>
                  </a:lnTo>
                  <a:close/>
                  <a:moveTo>
                    <a:pt x="1321" y="486"/>
                  </a:moveTo>
                  <a:cubicBezTo>
                    <a:pt x="1449" y="486"/>
                    <a:pt x="1449" y="486"/>
                    <a:pt x="1449" y="486"/>
                  </a:cubicBezTo>
                  <a:cubicBezTo>
                    <a:pt x="1449" y="456"/>
                    <a:pt x="1449" y="456"/>
                    <a:pt x="1449" y="456"/>
                  </a:cubicBezTo>
                  <a:cubicBezTo>
                    <a:pt x="1412" y="439"/>
                    <a:pt x="1412" y="439"/>
                    <a:pt x="1412" y="439"/>
                  </a:cubicBezTo>
                  <a:cubicBezTo>
                    <a:pt x="1452" y="343"/>
                    <a:pt x="1452" y="343"/>
                    <a:pt x="1452" y="343"/>
                  </a:cubicBezTo>
                  <a:cubicBezTo>
                    <a:pt x="1635" y="343"/>
                    <a:pt x="1635" y="343"/>
                    <a:pt x="1635" y="343"/>
                  </a:cubicBezTo>
                  <a:cubicBezTo>
                    <a:pt x="1676" y="439"/>
                    <a:pt x="1676" y="439"/>
                    <a:pt x="1676" y="439"/>
                  </a:cubicBezTo>
                  <a:cubicBezTo>
                    <a:pt x="1637" y="456"/>
                    <a:pt x="1637" y="456"/>
                    <a:pt x="1637" y="456"/>
                  </a:cubicBezTo>
                  <a:cubicBezTo>
                    <a:pt x="1637" y="486"/>
                    <a:pt x="1637" y="486"/>
                    <a:pt x="1637" y="486"/>
                  </a:cubicBezTo>
                  <a:cubicBezTo>
                    <a:pt x="1816" y="486"/>
                    <a:pt x="1816" y="486"/>
                    <a:pt x="1816" y="486"/>
                  </a:cubicBezTo>
                  <a:cubicBezTo>
                    <a:pt x="1816" y="456"/>
                    <a:pt x="1816" y="456"/>
                    <a:pt x="1816" y="456"/>
                  </a:cubicBezTo>
                  <a:cubicBezTo>
                    <a:pt x="1788" y="451"/>
                    <a:pt x="1773" y="442"/>
                    <a:pt x="1763" y="418"/>
                  </a:cubicBezTo>
                  <a:cubicBezTo>
                    <a:pt x="1593" y="27"/>
                    <a:pt x="1593" y="27"/>
                    <a:pt x="1593" y="27"/>
                  </a:cubicBezTo>
                  <a:cubicBezTo>
                    <a:pt x="1502" y="27"/>
                    <a:pt x="1502" y="27"/>
                    <a:pt x="1502" y="27"/>
                  </a:cubicBezTo>
                  <a:cubicBezTo>
                    <a:pt x="1502" y="59"/>
                    <a:pt x="1502" y="59"/>
                    <a:pt x="1502" y="59"/>
                  </a:cubicBezTo>
                  <a:cubicBezTo>
                    <a:pt x="1510" y="65"/>
                    <a:pt x="1516" y="71"/>
                    <a:pt x="1520" y="77"/>
                  </a:cubicBezTo>
                  <a:cubicBezTo>
                    <a:pt x="1371" y="421"/>
                    <a:pt x="1371" y="421"/>
                    <a:pt x="1371" y="421"/>
                  </a:cubicBezTo>
                  <a:cubicBezTo>
                    <a:pt x="1362" y="442"/>
                    <a:pt x="1348" y="451"/>
                    <a:pt x="1321" y="456"/>
                  </a:cubicBezTo>
                  <a:lnTo>
                    <a:pt x="1321" y="486"/>
                  </a:lnTo>
                  <a:close/>
                  <a:moveTo>
                    <a:pt x="1140" y="299"/>
                  </a:moveTo>
                  <a:cubicBezTo>
                    <a:pt x="1140" y="67"/>
                    <a:pt x="1140" y="67"/>
                    <a:pt x="1140" y="67"/>
                  </a:cubicBezTo>
                  <a:cubicBezTo>
                    <a:pt x="1188" y="67"/>
                    <a:pt x="1188" y="67"/>
                    <a:pt x="1188" y="67"/>
                  </a:cubicBezTo>
                  <a:cubicBezTo>
                    <a:pt x="1276" y="67"/>
                    <a:pt x="1321" y="111"/>
                    <a:pt x="1321" y="182"/>
                  </a:cubicBezTo>
                  <a:cubicBezTo>
                    <a:pt x="1321" y="251"/>
                    <a:pt x="1271" y="299"/>
                    <a:pt x="1184" y="299"/>
                  </a:cubicBezTo>
                  <a:lnTo>
                    <a:pt x="1140" y="299"/>
                  </a:lnTo>
                  <a:close/>
                  <a:moveTo>
                    <a:pt x="1020" y="486"/>
                  </a:moveTo>
                  <a:cubicBezTo>
                    <a:pt x="1177" y="486"/>
                    <a:pt x="1177" y="486"/>
                    <a:pt x="1177" y="486"/>
                  </a:cubicBezTo>
                  <a:cubicBezTo>
                    <a:pt x="1177" y="456"/>
                    <a:pt x="1177" y="456"/>
                    <a:pt x="1177" y="456"/>
                  </a:cubicBezTo>
                  <a:cubicBezTo>
                    <a:pt x="1140" y="439"/>
                    <a:pt x="1140" y="439"/>
                    <a:pt x="1140" y="439"/>
                  </a:cubicBezTo>
                  <a:cubicBezTo>
                    <a:pt x="1140" y="336"/>
                    <a:pt x="1140" y="336"/>
                    <a:pt x="1140" y="336"/>
                  </a:cubicBezTo>
                  <a:cubicBezTo>
                    <a:pt x="1179" y="336"/>
                    <a:pt x="1179" y="336"/>
                    <a:pt x="1179" y="336"/>
                  </a:cubicBezTo>
                  <a:cubicBezTo>
                    <a:pt x="1316" y="336"/>
                    <a:pt x="1405" y="284"/>
                    <a:pt x="1405" y="182"/>
                  </a:cubicBezTo>
                  <a:cubicBezTo>
                    <a:pt x="1405" y="81"/>
                    <a:pt x="1314" y="27"/>
                    <a:pt x="1182" y="27"/>
                  </a:cubicBezTo>
                  <a:cubicBezTo>
                    <a:pt x="1020" y="27"/>
                    <a:pt x="1020" y="27"/>
                    <a:pt x="1020" y="27"/>
                  </a:cubicBezTo>
                  <a:cubicBezTo>
                    <a:pt x="1020" y="57"/>
                    <a:pt x="1020" y="57"/>
                    <a:pt x="1020" y="57"/>
                  </a:cubicBezTo>
                  <a:cubicBezTo>
                    <a:pt x="1052" y="66"/>
                    <a:pt x="1057" y="77"/>
                    <a:pt x="1057" y="100"/>
                  </a:cubicBezTo>
                  <a:cubicBezTo>
                    <a:pt x="1057" y="439"/>
                    <a:pt x="1057" y="439"/>
                    <a:pt x="1057" y="439"/>
                  </a:cubicBezTo>
                  <a:cubicBezTo>
                    <a:pt x="1020" y="456"/>
                    <a:pt x="1020" y="456"/>
                    <a:pt x="1020" y="456"/>
                  </a:cubicBezTo>
                  <a:lnTo>
                    <a:pt x="1020" y="486"/>
                  </a:lnTo>
                  <a:close/>
                  <a:moveTo>
                    <a:pt x="559" y="486"/>
                  </a:moveTo>
                  <a:cubicBezTo>
                    <a:pt x="717" y="486"/>
                    <a:pt x="717" y="486"/>
                    <a:pt x="717" y="486"/>
                  </a:cubicBezTo>
                  <a:cubicBezTo>
                    <a:pt x="717" y="456"/>
                    <a:pt x="717" y="456"/>
                    <a:pt x="717" y="456"/>
                  </a:cubicBezTo>
                  <a:cubicBezTo>
                    <a:pt x="680" y="439"/>
                    <a:pt x="680" y="439"/>
                    <a:pt x="680" y="439"/>
                  </a:cubicBezTo>
                  <a:cubicBezTo>
                    <a:pt x="680" y="359"/>
                    <a:pt x="680" y="359"/>
                    <a:pt x="680" y="359"/>
                  </a:cubicBezTo>
                  <a:cubicBezTo>
                    <a:pt x="755" y="275"/>
                    <a:pt x="755" y="275"/>
                    <a:pt x="755" y="275"/>
                  </a:cubicBezTo>
                  <a:cubicBezTo>
                    <a:pt x="883" y="486"/>
                    <a:pt x="883" y="486"/>
                    <a:pt x="883" y="486"/>
                  </a:cubicBezTo>
                  <a:cubicBezTo>
                    <a:pt x="991" y="486"/>
                    <a:pt x="991" y="486"/>
                    <a:pt x="991" y="486"/>
                  </a:cubicBezTo>
                  <a:cubicBezTo>
                    <a:pt x="991" y="456"/>
                    <a:pt x="991" y="456"/>
                    <a:pt x="991" y="456"/>
                  </a:cubicBezTo>
                  <a:cubicBezTo>
                    <a:pt x="968" y="453"/>
                    <a:pt x="956" y="444"/>
                    <a:pt x="934" y="409"/>
                  </a:cubicBezTo>
                  <a:cubicBezTo>
                    <a:pt x="813" y="209"/>
                    <a:pt x="813" y="209"/>
                    <a:pt x="813" y="209"/>
                  </a:cubicBezTo>
                  <a:cubicBezTo>
                    <a:pt x="923" y="86"/>
                    <a:pt x="923" y="86"/>
                    <a:pt x="923" y="86"/>
                  </a:cubicBezTo>
                  <a:cubicBezTo>
                    <a:pt x="941" y="66"/>
                    <a:pt x="956" y="61"/>
                    <a:pt x="995" y="57"/>
                  </a:cubicBezTo>
                  <a:cubicBezTo>
                    <a:pt x="995" y="27"/>
                    <a:pt x="995" y="27"/>
                    <a:pt x="995" y="27"/>
                  </a:cubicBezTo>
                  <a:cubicBezTo>
                    <a:pt x="838" y="27"/>
                    <a:pt x="838" y="27"/>
                    <a:pt x="838" y="27"/>
                  </a:cubicBezTo>
                  <a:cubicBezTo>
                    <a:pt x="838" y="57"/>
                    <a:pt x="838" y="57"/>
                    <a:pt x="838" y="57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680" y="293"/>
                    <a:pt x="680" y="293"/>
                    <a:pt x="680" y="293"/>
                  </a:cubicBezTo>
                  <a:cubicBezTo>
                    <a:pt x="680" y="74"/>
                    <a:pt x="680" y="74"/>
                    <a:pt x="680" y="74"/>
                  </a:cubicBezTo>
                  <a:cubicBezTo>
                    <a:pt x="717" y="57"/>
                    <a:pt x="717" y="57"/>
                    <a:pt x="717" y="57"/>
                  </a:cubicBezTo>
                  <a:cubicBezTo>
                    <a:pt x="717" y="27"/>
                    <a:pt x="717" y="27"/>
                    <a:pt x="717" y="27"/>
                  </a:cubicBezTo>
                  <a:cubicBezTo>
                    <a:pt x="559" y="27"/>
                    <a:pt x="559" y="27"/>
                    <a:pt x="559" y="27"/>
                  </a:cubicBezTo>
                  <a:cubicBezTo>
                    <a:pt x="559" y="57"/>
                    <a:pt x="559" y="57"/>
                    <a:pt x="559" y="57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6" y="439"/>
                    <a:pt x="596" y="439"/>
                    <a:pt x="596" y="439"/>
                  </a:cubicBezTo>
                  <a:cubicBezTo>
                    <a:pt x="559" y="456"/>
                    <a:pt x="559" y="456"/>
                    <a:pt x="559" y="456"/>
                  </a:cubicBezTo>
                  <a:lnTo>
                    <a:pt x="559" y="486"/>
                  </a:lnTo>
                  <a:close/>
                  <a:moveTo>
                    <a:pt x="376" y="264"/>
                  </a:moveTo>
                  <a:cubicBezTo>
                    <a:pt x="377" y="262"/>
                    <a:pt x="378" y="256"/>
                    <a:pt x="378" y="250"/>
                  </a:cubicBezTo>
                  <a:cubicBezTo>
                    <a:pt x="378" y="172"/>
                    <a:pt x="320" y="121"/>
                    <a:pt x="253" y="121"/>
                  </a:cubicBezTo>
                  <a:cubicBezTo>
                    <a:pt x="186" y="121"/>
                    <a:pt x="135" y="166"/>
                    <a:pt x="126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51" y="121"/>
                    <a:pt x="141" y="38"/>
                    <a:pt x="253" y="38"/>
                  </a:cubicBezTo>
                  <a:cubicBezTo>
                    <a:pt x="367" y="38"/>
                    <a:pt x="456" y="123"/>
                    <a:pt x="466" y="236"/>
                  </a:cubicBezTo>
                  <a:cubicBezTo>
                    <a:pt x="432" y="239"/>
                    <a:pt x="394" y="251"/>
                    <a:pt x="376" y="264"/>
                  </a:cubicBezTo>
                  <a:moveTo>
                    <a:pt x="409" y="403"/>
                  </a:moveTo>
                  <a:cubicBezTo>
                    <a:pt x="349" y="336"/>
                    <a:pt x="349" y="336"/>
                    <a:pt x="349" y="336"/>
                  </a:cubicBezTo>
                  <a:cubicBezTo>
                    <a:pt x="382" y="298"/>
                    <a:pt x="415" y="282"/>
                    <a:pt x="466" y="276"/>
                  </a:cubicBezTo>
                  <a:cubicBezTo>
                    <a:pt x="460" y="326"/>
                    <a:pt x="442" y="369"/>
                    <a:pt x="409" y="403"/>
                  </a:cubicBezTo>
                  <a:moveTo>
                    <a:pt x="322" y="305"/>
                  </a:moveTo>
                  <a:cubicBezTo>
                    <a:pt x="259" y="234"/>
                    <a:pt x="259" y="234"/>
                    <a:pt x="259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71" y="189"/>
                    <a:pt x="208" y="158"/>
                    <a:pt x="253" y="158"/>
                  </a:cubicBezTo>
                  <a:cubicBezTo>
                    <a:pt x="299" y="158"/>
                    <a:pt x="340" y="195"/>
                    <a:pt x="340" y="248"/>
                  </a:cubicBezTo>
                  <a:cubicBezTo>
                    <a:pt x="340" y="270"/>
                    <a:pt x="334" y="289"/>
                    <a:pt x="322" y="305"/>
                  </a:cubicBezTo>
                  <a:moveTo>
                    <a:pt x="253" y="470"/>
                  </a:moveTo>
                  <a:cubicBezTo>
                    <a:pt x="208" y="470"/>
                    <a:pt x="161" y="455"/>
                    <a:pt x="126" y="428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380" y="428"/>
                    <a:pt x="380" y="428"/>
                    <a:pt x="380" y="428"/>
                  </a:cubicBezTo>
                  <a:cubicBezTo>
                    <a:pt x="343" y="455"/>
                    <a:pt x="298" y="470"/>
                    <a:pt x="253" y="470"/>
                  </a:cubicBezTo>
                  <a:moveTo>
                    <a:pt x="96" y="403"/>
                  </a:moveTo>
                  <a:cubicBezTo>
                    <a:pt x="64" y="366"/>
                    <a:pt x="43" y="320"/>
                    <a:pt x="40" y="271"/>
                  </a:cubicBezTo>
                  <a:cubicBezTo>
                    <a:pt x="212" y="271"/>
                    <a:pt x="212" y="271"/>
                    <a:pt x="212" y="271"/>
                  </a:cubicBezTo>
                  <a:lnTo>
                    <a:pt x="96" y="403"/>
                  </a:lnTo>
                  <a:close/>
                  <a:moveTo>
                    <a:pt x="253" y="508"/>
                  </a:moveTo>
                  <a:cubicBezTo>
                    <a:pt x="395" y="508"/>
                    <a:pt x="506" y="401"/>
                    <a:pt x="506" y="257"/>
                  </a:cubicBezTo>
                  <a:cubicBezTo>
                    <a:pt x="506" y="113"/>
                    <a:pt x="395" y="0"/>
                    <a:pt x="253" y="0"/>
                  </a:cubicBezTo>
                  <a:cubicBezTo>
                    <a:pt x="111" y="0"/>
                    <a:pt x="0" y="112"/>
                    <a:pt x="0" y="257"/>
                  </a:cubicBezTo>
                  <a:cubicBezTo>
                    <a:pt x="0" y="395"/>
                    <a:pt x="111" y="508"/>
                    <a:pt x="253" y="508"/>
                  </a:cubicBezTo>
                </a:path>
              </a:pathLst>
            </a:custGeom>
            <a:solidFill>
              <a:srgbClr val="2E6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7" name="xxLanguageTextBox">
            <a:extLst>
              <a:ext uri="{FF2B5EF4-FFF2-40B4-BE49-F238E27FC236}">
                <a16:creationId xmlns:a16="http://schemas.microsoft.com/office/drawing/2014/main" id="{D1AEB5A1-0436-4EFC-AE4B-F76B884BF319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99736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p:hf sldNum="0" hdr="0" ftr="0" dt="0"/>
  <p:txStyles>
    <p:titleStyle>
      <a:lvl1pPr algn="l" defTabSz="514337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996" indent="-179996" algn="l" defTabSz="514337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9991" indent="-179996" algn="l" defTabSz="514337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39987" indent="-179996" algn="l" defTabSz="514337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19982" indent="-179996" algn="l" defTabSz="514337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99978" indent="-143996" algn="l" defTabSz="514337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2" orient="horz" pos="1371">
          <p15:clr>
            <a:srgbClr val="F26B43"/>
          </p15:clr>
        </p15:guide>
        <p15:guide id="3" pos="5579">
          <p15:clr>
            <a:srgbClr val="F26B43"/>
          </p15:clr>
        </p15:guide>
        <p15:guide id="4" orient="horz" pos="2890">
          <p15:clr>
            <a:srgbClr val="F26B43"/>
          </p15:clr>
        </p15:guide>
        <p15:guide id="5" orient="horz" pos="1234">
          <p15:clr>
            <a:srgbClr val="F26B43"/>
          </p15:clr>
        </p15:guide>
        <p15:guide id="6" orient="horz" pos="4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alcentralen.s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sionsvalet.s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84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/>
            </a:br>
            <a:br>
              <a:rPr lang="sv-SE" sz="1650"/>
            </a:br>
            <a:br>
              <a:rPr lang="sv-SE" sz="1650"/>
            </a:br>
            <a:br>
              <a:rPr lang="sv-SE" sz="1650"/>
            </a:br>
            <a:r>
              <a:rPr lang="sv-SE" sz="4900"/>
              <a:t>Årsskifteslivränta</a:t>
            </a:r>
            <a:br>
              <a:rPr lang="sv-SE" sz="1650"/>
            </a:br>
            <a:br>
              <a:rPr lang="sv-SE" sz="1650"/>
            </a:br>
            <a:endParaRPr lang="sv-SE" sz="1650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0019" y="1954444"/>
            <a:ext cx="8993981" cy="1788881"/>
          </a:xfrm>
          <a:noFill/>
        </p:spPr>
        <p:txBody>
          <a:bodyPr>
            <a:normAutofit/>
          </a:bodyPr>
          <a:lstStyle/>
          <a:p>
            <a:pPr eaLnBrk="1" hangingPunct="1">
              <a:buClr>
                <a:schemeClr val="accent1"/>
              </a:buClr>
            </a:pPr>
            <a:r>
              <a:rPr lang="sv-SE"/>
              <a:t>Vid varje årsskifte beräknas en årsskifteslivränta.</a:t>
            </a:r>
          </a:p>
          <a:p>
            <a:pPr eaLnBrk="1" hangingPunct="1">
              <a:buClr>
                <a:schemeClr val="accent1"/>
              </a:buClr>
            </a:pPr>
            <a:r>
              <a:rPr lang="sv-SE"/>
              <a:t>FÅP eller livränta kan inte bli lägre än en tidigare beräknad årsskifteslivränta.</a:t>
            </a:r>
          </a:p>
          <a:p>
            <a:pPr eaLnBrk="1" hangingPunct="1">
              <a:buClr>
                <a:schemeClr val="accent1"/>
              </a:buClr>
            </a:pPr>
            <a:r>
              <a:rPr lang="sv-SE"/>
              <a:t>Detta införs 20071231</a:t>
            </a:r>
          </a:p>
          <a:p>
            <a:pPr marL="0" indent="0" eaLnBrk="1" hangingPunct="1">
              <a:buClr>
                <a:schemeClr val="accent1"/>
              </a:buClr>
              <a:buNone/>
            </a:pPr>
            <a:r>
              <a:rPr lang="sv-SE"/>
              <a:t>    </a:t>
            </a:r>
          </a:p>
          <a:p>
            <a:pPr eaLnBrk="1" hangingPunct="1"/>
            <a:endParaRPr lang="sv-SE">
              <a:solidFill>
                <a:srgbClr val="FF0000"/>
              </a:solidFill>
            </a:endParaRP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 rot="-2644477">
            <a:off x="5862282" y="4607486"/>
            <a:ext cx="740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>
                <a:solidFill>
                  <a:srgbClr val="296144"/>
                </a:solidFill>
              </a:rPr>
              <a:t>65 år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253468" y="3689096"/>
            <a:ext cx="4743450" cy="1169558"/>
            <a:chOff x="792163" y="4361704"/>
            <a:chExt cx="6324600" cy="1559410"/>
          </a:xfrm>
        </p:grpSpPr>
        <p:sp>
          <p:nvSpPr>
            <p:cNvPr id="32788" name="Rectangle 21"/>
            <p:cNvSpPr>
              <a:spLocks noChangeArrowheads="1"/>
            </p:cNvSpPr>
            <p:nvPr/>
          </p:nvSpPr>
          <p:spPr bwMode="auto">
            <a:xfrm>
              <a:off x="4678363" y="4361704"/>
              <a:ext cx="304800" cy="1559410"/>
            </a:xfrm>
            <a:prstGeom prst="rect">
              <a:avLst/>
            </a:prstGeom>
            <a:solidFill>
              <a:srgbClr val="72414F"/>
            </a:solidFill>
            <a:ln w="9525">
              <a:solidFill>
                <a:srgbClr val="72414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75" name="Rectangle 8"/>
            <p:cNvSpPr>
              <a:spLocks noChangeArrowheads="1"/>
            </p:cNvSpPr>
            <p:nvPr/>
          </p:nvSpPr>
          <p:spPr bwMode="auto">
            <a:xfrm>
              <a:off x="792163" y="5713193"/>
              <a:ext cx="304800" cy="207921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76" name="Rectangle 9"/>
            <p:cNvSpPr>
              <a:spLocks noChangeArrowheads="1"/>
            </p:cNvSpPr>
            <p:nvPr/>
          </p:nvSpPr>
          <p:spPr bwMode="auto">
            <a:xfrm>
              <a:off x="1096963" y="5661212"/>
              <a:ext cx="304800" cy="259902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77" name="Rectangle 10"/>
            <p:cNvSpPr>
              <a:spLocks noChangeArrowheads="1"/>
            </p:cNvSpPr>
            <p:nvPr/>
          </p:nvSpPr>
          <p:spPr bwMode="auto">
            <a:xfrm>
              <a:off x="2011363" y="5349330"/>
              <a:ext cx="304800" cy="571784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78" name="Rectangle 11"/>
            <p:cNvSpPr>
              <a:spLocks noChangeArrowheads="1"/>
            </p:cNvSpPr>
            <p:nvPr/>
          </p:nvSpPr>
          <p:spPr bwMode="auto">
            <a:xfrm>
              <a:off x="1401763" y="5557250"/>
              <a:ext cx="304800" cy="363863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79" name="Rectangle 12"/>
            <p:cNvSpPr>
              <a:spLocks noChangeArrowheads="1"/>
            </p:cNvSpPr>
            <p:nvPr/>
          </p:nvSpPr>
          <p:spPr bwMode="auto">
            <a:xfrm>
              <a:off x="1706563" y="5453290"/>
              <a:ext cx="304800" cy="467823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80" name="Rectangle 13"/>
            <p:cNvSpPr>
              <a:spLocks noChangeArrowheads="1"/>
            </p:cNvSpPr>
            <p:nvPr/>
          </p:nvSpPr>
          <p:spPr bwMode="auto">
            <a:xfrm>
              <a:off x="2316163" y="5193389"/>
              <a:ext cx="304800" cy="727725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81" name="Rectangle 14"/>
            <p:cNvSpPr>
              <a:spLocks noChangeArrowheads="1"/>
            </p:cNvSpPr>
            <p:nvPr/>
          </p:nvSpPr>
          <p:spPr bwMode="auto">
            <a:xfrm>
              <a:off x="2544763" y="5037448"/>
              <a:ext cx="304800" cy="883666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82" name="Rectangle 15"/>
            <p:cNvSpPr>
              <a:spLocks noChangeArrowheads="1"/>
            </p:cNvSpPr>
            <p:nvPr/>
          </p:nvSpPr>
          <p:spPr bwMode="auto">
            <a:xfrm>
              <a:off x="4373563" y="4465664"/>
              <a:ext cx="304800" cy="1455450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83" name="Rectangle 16"/>
            <p:cNvSpPr>
              <a:spLocks noChangeArrowheads="1"/>
            </p:cNvSpPr>
            <p:nvPr/>
          </p:nvSpPr>
          <p:spPr bwMode="auto">
            <a:xfrm>
              <a:off x="2849563" y="4881507"/>
              <a:ext cx="304800" cy="1039607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84" name="Rectangle 17"/>
            <p:cNvSpPr>
              <a:spLocks noChangeArrowheads="1"/>
            </p:cNvSpPr>
            <p:nvPr/>
          </p:nvSpPr>
          <p:spPr bwMode="auto">
            <a:xfrm>
              <a:off x="3154363" y="4621604"/>
              <a:ext cx="304800" cy="1299509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85" name="Rectangle 18"/>
            <p:cNvSpPr>
              <a:spLocks noChangeArrowheads="1"/>
            </p:cNvSpPr>
            <p:nvPr/>
          </p:nvSpPr>
          <p:spPr bwMode="auto">
            <a:xfrm>
              <a:off x="3459163" y="4725566"/>
              <a:ext cx="304800" cy="1195548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86" name="Rectangle 19"/>
            <p:cNvSpPr>
              <a:spLocks noChangeArrowheads="1"/>
            </p:cNvSpPr>
            <p:nvPr/>
          </p:nvSpPr>
          <p:spPr bwMode="auto">
            <a:xfrm>
              <a:off x="3763963" y="4673584"/>
              <a:ext cx="304800" cy="1247529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87" name="Rectangle 20"/>
            <p:cNvSpPr>
              <a:spLocks noChangeArrowheads="1"/>
            </p:cNvSpPr>
            <p:nvPr/>
          </p:nvSpPr>
          <p:spPr bwMode="auto">
            <a:xfrm>
              <a:off x="4068763" y="4621604"/>
              <a:ext cx="304800" cy="1299509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89" name="Rectangle 22"/>
            <p:cNvSpPr>
              <a:spLocks noChangeArrowheads="1"/>
            </p:cNvSpPr>
            <p:nvPr/>
          </p:nvSpPr>
          <p:spPr bwMode="auto">
            <a:xfrm>
              <a:off x="4983163" y="4465664"/>
              <a:ext cx="304800" cy="1455450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90" name="Rectangle 23"/>
            <p:cNvSpPr>
              <a:spLocks noChangeArrowheads="1"/>
            </p:cNvSpPr>
            <p:nvPr/>
          </p:nvSpPr>
          <p:spPr bwMode="auto">
            <a:xfrm>
              <a:off x="5287963" y="4777547"/>
              <a:ext cx="304800" cy="1143567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91" name="Rectangle 24"/>
            <p:cNvSpPr>
              <a:spLocks noChangeArrowheads="1"/>
            </p:cNvSpPr>
            <p:nvPr/>
          </p:nvSpPr>
          <p:spPr bwMode="auto">
            <a:xfrm>
              <a:off x="5592763" y="4829527"/>
              <a:ext cx="304800" cy="1091587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92" name="Rectangle 25"/>
            <p:cNvSpPr>
              <a:spLocks noChangeArrowheads="1"/>
            </p:cNvSpPr>
            <p:nvPr/>
          </p:nvSpPr>
          <p:spPr bwMode="auto">
            <a:xfrm>
              <a:off x="5897563" y="4725566"/>
              <a:ext cx="304800" cy="1195548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93" name="Rectangle 26"/>
            <p:cNvSpPr>
              <a:spLocks noChangeArrowheads="1"/>
            </p:cNvSpPr>
            <p:nvPr/>
          </p:nvSpPr>
          <p:spPr bwMode="auto">
            <a:xfrm>
              <a:off x="6202363" y="4777547"/>
              <a:ext cx="304800" cy="1143567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94" name="Rectangle 27"/>
            <p:cNvSpPr>
              <a:spLocks noChangeArrowheads="1"/>
            </p:cNvSpPr>
            <p:nvPr/>
          </p:nvSpPr>
          <p:spPr bwMode="auto">
            <a:xfrm>
              <a:off x="6507163" y="4725566"/>
              <a:ext cx="304800" cy="1195548"/>
            </a:xfrm>
            <a:prstGeom prst="rect">
              <a:avLst/>
            </a:prstGeom>
            <a:solidFill>
              <a:srgbClr val="EAEE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  <p:sp>
          <p:nvSpPr>
            <p:cNvPr id="32795" name="Rectangle 28"/>
            <p:cNvSpPr>
              <a:spLocks noChangeArrowheads="1"/>
            </p:cNvSpPr>
            <p:nvPr/>
          </p:nvSpPr>
          <p:spPr bwMode="auto">
            <a:xfrm>
              <a:off x="6811963" y="4673584"/>
              <a:ext cx="304800" cy="1247529"/>
            </a:xfrm>
            <a:prstGeom prst="rect">
              <a:avLst/>
            </a:prstGeom>
            <a:solidFill>
              <a:srgbClr val="296144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350"/>
            </a:p>
          </p:txBody>
        </p:sp>
      </p:grpSp>
      <p:sp>
        <p:nvSpPr>
          <p:cNvPr id="32796" name="Text Box 31"/>
          <p:cNvSpPr txBox="1">
            <a:spLocks noChangeArrowheads="1"/>
          </p:cNvSpPr>
          <p:nvPr/>
        </p:nvSpPr>
        <p:spPr bwMode="auto">
          <a:xfrm rot="19909203">
            <a:off x="3631517" y="3121421"/>
            <a:ext cx="19657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050">
                <a:solidFill>
                  <a:srgbClr val="296144"/>
                </a:solidFill>
              </a:rPr>
              <a:t>Årsskifteslivränta </a:t>
            </a:r>
          </a:p>
          <a:p>
            <a:pPr algn="ctr"/>
            <a:r>
              <a:rPr lang="sv-SE" sz="1050">
                <a:solidFill>
                  <a:srgbClr val="296144"/>
                </a:solidFill>
              </a:rPr>
              <a:t>20 000 kr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 rot="19712456">
            <a:off x="5711123" y="3331722"/>
            <a:ext cx="172710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050">
                <a:solidFill>
                  <a:srgbClr val="296144"/>
                </a:solidFill>
              </a:rPr>
              <a:t>FÅP 17 000 kr</a:t>
            </a:r>
          </a:p>
        </p:txBody>
      </p:sp>
    </p:spTree>
    <p:extLst>
      <p:ext uri="{BB962C8B-B14F-4D97-AF65-F5344CB8AC3E}">
        <p14:creationId xmlns:p14="http://schemas.microsoft.com/office/powerpoint/2010/main" val="118170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1671" y="141480"/>
            <a:ext cx="5738136" cy="772920"/>
          </a:xfrm>
        </p:spPr>
        <p:txBody>
          <a:bodyPr>
            <a:normAutofit fontScale="90000"/>
          </a:bodyPr>
          <a:lstStyle/>
          <a:p>
            <a:r>
              <a:rPr lang="sv-SE" sz="4900"/>
              <a:t>Pensionsnivå</a:t>
            </a:r>
            <a:br>
              <a:rPr lang="sv-SE" sz="2850"/>
            </a:br>
            <a:r>
              <a:rPr lang="sv-SE" sz="2025"/>
              <a:t>Förmånsbestämd ålderspension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601670" y="1146982"/>
          <a:ext cx="2781734" cy="3260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v-SE" sz="900" i="1" err="1"/>
                        <a:t>Födelse-år</a:t>
                      </a:r>
                      <a:endParaRPr lang="sv-SE" sz="900" i="1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i="1"/>
                        <a:t>0 - 7,5 </a:t>
                      </a:r>
                    </a:p>
                    <a:p>
                      <a:pPr algn="ctr"/>
                      <a:r>
                        <a:rPr lang="sv-SE" sz="900" i="1"/>
                        <a:t>ibb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i="1"/>
                        <a:t>7,5 – 20 ibb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i="1"/>
                        <a:t>20 – 30 </a:t>
                      </a:r>
                    </a:p>
                    <a:p>
                      <a:pPr algn="ctr"/>
                      <a:r>
                        <a:rPr lang="sv-SE" sz="900" i="1"/>
                        <a:t>ibb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1946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62,50%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31,25%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1947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62,14%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31,07%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1948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61,79%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30,89%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1949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61,43%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30,71%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1950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61,07%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30,54%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1951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60,71%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30,36%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1952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60,36%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30,18%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1953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60,00%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baseline="0">
                          <a:solidFill>
                            <a:schemeClr val="tx1"/>
                          </a:solidFill>
                        </a:rPr>
                        <a:t>30,00%</a:t>
                      </a: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1954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59,64%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>
                          <a:solidFill>
                            <a:schemeClr val="tx1"/>
                          </a:solidFill>
                        </a:rPr>
                        <a:t>29,82%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>
                          <a:solidFill>
                            <a:schemeClr val="bg1"/>
                          </a:solidFill>
                        </a:rPr>
                        <a:t>1955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>
                          <a:solidFill>
                            <a:schemeClr val="bg1"/>
                          </a:solidFill>
                        </a:rPr>
                        <a:t>59,29%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>
                          <a:solidFill>
                            <a:schemeClr val="bg1"/>
                          </a:solidFill>
                        </a:rPr>
                        <a:t>29,64%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204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1956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58,93%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29,46%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Platshållare för innehåll 3"/>
          <p:cNvGraphicFramePr>
            <a:graphicFrameLocks/>
          </p:cNvGraphicFramePr>
          <p:nvPr/>
        </p:nvGraphicFramePr>
        <p:xfrm>
          <a:off x="4657725" y="1146982"/>
          <a:ext cx="2682082" cy="3270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v-SE" sz="900" i="1" err="1"/>
                        <a:t>Födelse-år</a:t>
                      </a:r>
                      <a:endParaRPr lang="sv-SE" sz="900" i="1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i="1"/>
                        <a:t>0 - 7,5 </a:t>
                      </a:r>
                    </a:p>
                    <a:p>
                      <a:pPr algn="ctr"/>
                      <a:r>
                        <a:rPr lang="sv-SE" sz="900" i="1"/>
                        <a:t>ibb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i="1"/>
                        <a:t>7,5 – 20 ibb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900" i="1"/>
                        <a:t>20 – 30 </a:t>
                      </a:r>
                    </a:p>
                    <a:p>
                      <a:pPr algn="ctr"/>
                      <a:r>
                        <a:rPr lang="sv-SE" sz="900" i="1"/>
                        <a:t>ibb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1957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58,57%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29,29%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1958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58,21%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29,11%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1959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57,86%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28,93%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1960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57,50%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28,75%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1961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57,14%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28,57%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1962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56,79%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28,39%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1963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56,43%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28,21%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1964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56,07%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28,04%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1965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55,71%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27,86%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1966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55,36%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27,68%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107"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1967 -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55,00%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/>
                        <a:t>27,50%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22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006" y="648461"/>
            <a:ext cx="6660000" cy="129086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v-SE" sz="4000" kern="1200"/>
              <a:t>Avgiftsbestämd ålderspension</a:t>
            </a:r>
            <a:br>
              <a:rPr lang="sv-SE" sz="4000" kern="1200"/>
            </a:br>
            <a:endParaRPr lang="sv-SE" sz="4000" kern="12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36006" y="1859067"/>
            <a:ext cx="6660000" cy="241141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750"/>
              </a:spcAft>
              <a:buNone/>
            </a:pPr>
            <a:r>
              <a:rPr lang="sv-SE" sz="2000"/>
              <a:t>4,5% av årsinkomsten betalas in till en tjänstepensionsförsäkring från 21 år (2007)</a:t>
            </a:r>
          </a:p>
          <a:p>
            <a:pPr>
              <a:spcBef>
                <a:spcPct val="0"/>
              </a:spcBef>
              <a:spcAft>
                <a:spcPts val="750"/>
              </a:spcAft>
              <a:buNone/>
            </a:pPr>
            <a:endParaRPr lang="sv-SE" sz="2000"/>
          </a:p>
          <a:p>
            <a:pPr>
              <a:spcBef>
                <a:spcPct val="0"/>
              </a:spcBef>
              <a:spcAft>
                <a:spcPts val="750"/>
              </a:spcAft>
              <a:buNone/>
            </a:pPr>
            <a:endParaRPr lang="sv-SE" sz="2000"/>
          </a:p>
          <a:p>
            <a:pPr marL="135000" lvl="1" indent="0">
              <a:spcBef>
                <a:spcPct val="0"/>
              </a:spcBef>
              <a:spcAft>
                <a:spcPts val="750"/>
              </a:spcAft>
              <a:buNone/>
            </a:pPr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71724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D37DFB0-A446-4E87-87A6-9A598EDE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386850"/>
            <a:ext cx="8569325" cy="1290869"/>
          </a:xfrm>
        </p:spPr>
        <p:txBody>
          <a:bodyPr/>
          <a:lstStyle/>
          <a:p>
            <a:r>
              <a:rPr lang="sv-SE" sz="4400"/>
              <a:t>Val av försäkringsbolag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D25858-D5EE-4A6B-9ABF-E1305531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791446"/>
            <a:ext cx="4160838" cy="2411413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Traditionell försäkring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B49DEBC-C51C-49D2-B0E3-9F21836A95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5826" y="1791446"/>
            <a:ext cx="4160838" cy="2411413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Fondförsäkring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E92DB5F-EE48-48FC-ABF1-0FF0C06DF826}"/>
              </a:ext>
            </a:extLst>
          </p:cNvPr>
          <p:cNvGraphicFramePr>
            <a:graphicFrameLocks noGrp="1"/>
          </p:cNvGraphicFramePr>
          <p:nvPr/>
        </p:nvGraphicFramePr>
        <p:xfrm>
          <a:off x="356018" y="2126151"/>
          <a:ext cx="2925095" cy="169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808">
                  <a:extLst>
                    <a:ext uri="{9D8B030D-6E8A-4147-A177-3AD203B41FA5}">
                      <a16:colId xmlns:a16="http://schemas.microsoft.com/office/drawing/2014/main" val="312504535"/>
                    </a:ext>
                  </a:extLst>
                </a:gridCol>
                <a:gridCol w="905232">
                  <a:extLst>
                    <a:ext uri="{9D8B030D-6E8A-4147-A177-3AD203B41FA5}">
                      <a16:colId xmlns:a16="http://schemas.microsoft.com/office/drawing/2014/main" val="2609378905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608407612"/>
                    </a:ext>
                  </a:extLst>
                </a:gridCol>
              </a:tblGrid>
              <a:tr h="525818"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2"/>
                          </a:solidFill>
                        </a:rPr>
                        <a:t>Valbara pensions-bolag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2"/>
                          </a:solidFill>
                        </a:rPr>
                        <a:t>Avgift/år (SEK)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2"/>
                          </a:solidFill>
                        </a:rPr>
                        <a:t>Rörlig avgift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490407"/>
                  </a:ext>
                </a:extLst>
              </a:tr>
              <a:tr h="278887">
                <a:tc>
                  <a:txBody>
                    <a:bodyPr/>
                    <a:lstStyle/>
                    <a:p>
                      <a:r>
                        <a:rPr lang="sv-SE"/>
                        <a:t>Alecta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72613"/>
                  </a:ext>
                </a:extLst>
              </a:tr>
              <a:tr h="233075">
                <a:tc>
                  <a:txBody>
                    <a:bodyPr/>
                    <a:lstStyle/>
                    <a:p>
                      <a:r>
                        <a:rPr lang="sv-SE"/>
                        <a:t>AMF Trad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688355"/>
                  </a:ext>
                </a:extLst>
              </a:tr>
              <a:tr h="279156">
                <a:tc>
                  <a:txBody>
                    <a:bodyPr/>
                    <a:lstStyle/>
                    <a:p>
                      <a:r>
                        <a:rPr lang="sv-SE"/>
                        <a:t>KPA 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82682"/>
                  </a:ext>
                </a:extLst>
              </a:tr>
              <a:tr h="334822">
                <a:tc>
                  <a:txBody>
                    <a:bodyPr/>
                    <a:lstStyle/>
                    <a:p>
                      <a:r>
                        <a:rPr lang="sv-SE"/>
                        <a:t>Skandia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53692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73FD4512-3D10-412C-B4C7-2416134CBF55}"/>
              </a:ext>
            </a:extLst>
          </p:cNvPr>
          <p:cNvGraphicFramePr>
            <a:graphicFrameLocks noGrp="1"/>
          </p:cNvGraphicFramePr>
          <p:nvPr/>
        </p:nvGraphicFramePr>
        <p:xfrm>
          <a:off x="4695826" y="2126151"/>
          <a:ext cx="3521742" cy="301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914">
                  <a:extLst>
                    <a:ext uri="{9D8B030D-6E8A-4147-A177-3AD203B41FA5}">
                      <a16:colId xmlns:a16="http://schemas.microsoft.com/office/drawing/2014/main" val="2996628697"/>
                    </a:ext>
                  </a:extLst>
                </a:gridCol>
                <a:gridCol w="1173914">
                  <a:extLst>
                    <a:ext uri="{9D8B030D-6E8A-4147-A177-3AD203B41FA5}">
                      <a16:colId xmlns:a16="http://schemas.microsoft.com/office/drawing/2014/main" val="3453007726"/>
                    </a:ext>
                  </a:extLst>
                </a:gridCol>
                <a:gridCol w="1173914">
                  <a:extLst>
                    <a:ext uri="{9D8B030D-6E8A-4147-A177-3AD203B41FA5}">
                      <a16:colId xmlns:a16="http://schemas.microsoft.com/office/drawing/2014/main" val="1599705930"/>
                    </a:ext>
                  </a:extLst>
                </a:gridCol>
              </a:tblGrid>
              <a:tr h="280323"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2"/>
                          </a:solidFill>
                        </a:rPr>
                        <a:t>Valbara pensionsbolag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2"/>
                          </a:solidFill>
                        </a:rPr>
                        <a:t>Avgift/år (SEK)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2"/>
                          </a:solidFill>
                        </a:rPr>
                        <a:t>Rörlig avgift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929367"/>
                  </a:ext>
                </a:extLst>
              </a:tr>
              <a:tr h="196468">
                <a:tc>
                  <a:txBody>
                    <a:bodyPr/>
                    <a:lstStyle/>
                    <a:p>
                      <a:r>
                        <a:rPr lang="sv-SE"/>
                        <a:t>AMF Fond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17779"/>
                  </a:ext>
                </a:extLst>
              </a:tr>
              <a:tr h="319851">
                <a:tc>
                  <a:txBody>
                    <a:bodyPr/>
                    <a:lstStyle/>
                    <a:p>
                      <a:r>
                        <a:rPr lang="sv-SE"/>
                        <a:t>Folksam LO Fondförsäkring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26418"/>
                  </a:ext>
                </a:extLst>
              </a:tr>
              <a:tr h="196468">
                <a:tc>
                  <a:txBody>
                    <a:bodyPr/>
                    <a:lstStyle/>
                    <a:p>
                      <a:r>
                        <a:rPr lang="sv-SE"/>
                        <a:t>Futur 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49389"/>
                  </a:ext>
                </a:extLst>
              </a:tr>
              <a:tr h="196468">
                <a:tc>
                  <a:txBody>
                    <a:bodyPr/>
                    <a:lstStyle/>
                    <a:p>
                      <a:r>
                        <a:rPr lang="sv-SE"/>
                        <a:t>Handelsbanken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13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0.30</a:t>
                      </a:r>
                      <a:endParaRPr kumimoji="0" lang="sv-SE" sz="101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P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226249"/>
                  </a:ext>
                </a:extLst>
              </a:tr>
              <a:tr h="196468">
                <a:tc>
                  <a:txBody>
                    <a:bodyPr/>
                    <a:lstStyle/>
                    <a:p>
                      <a:r>
                        <a:rPr lang="sv-SE"/>
                        <a:t>KPA 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13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0.30</a:t>
                      </a:r>
                      <a:endParaRPr kumimoji="0" lang="sv-SE" sz="101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P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16401"/>
                  </a:ext>
                </a:extLst>
              </a:tr>
              <a:tr h="196468">
                <a:tc>
                  <a:txBody>
                    <a:bodyPr/>
                    <a:lstStyle/>
                    <a:p>
                      <a:r>
                        <a:rPr lang="sv-SE"/>
                        <a:t>Länsförsäkringar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13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0.30</a:t>
                      </a:r>
                      <a:endParaRPr kumimoji="0" lang="sv-SE" sz="101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P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90075"/>
                  </a:ext>
                </a:extLst>
              </a:tr>
              <a:tr h="196468">
                <a:tc>
                  <a:txBody>
                    <a:bodyPr/>
                    <a:lstStyle/>
                    <a:p>
                      <a:r>
                        <a:rPr lang="sv-SE"/>
                        <a:t>Lärarfonder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13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0.30</a:t>
                      </a:r>
                      <a:endParaRPr kumimoji="0" lang="sv-SE" sz="101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P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110144"/>
                  </a:ext>
                </a:extLst>
              </a:tr>
              <a:tr h="196468">
                <a:tc>
                  <a:txBody>
                    <a:bodyPr/>
                    <a:lstStyle/>
                    <a:p>
                      <a:r>
                        <a:rPr lang="sv-SE"/>
                        <a:t>Nordea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13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0.30</a:t>
                      </a:r>
                      <a:endParaRPr kumimoji="0" lang="sv-SE" sz="101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P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35005"/>
                  </a:ext>
                </a:extLst>
              </a:tr>
              <a:tr h="196468">
                <a:tc>
                  <a:txBody>
                    <a:bodyPr/>
                    <a:lstStyle/>
                    <a:p>
                      <a:r>
                        <a:rPr lang="sv-SE"/>
                        <a:t>SEB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13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0.30</a:t>
                      </a:r>
                      <a:endParaRPr kumimoji="0" lang="sv-SE" sz="101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P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26439"/>
                  </a:ext>
                </a:extLst>
              </a:tr>
              <a:tr h="199964">
                <a:tc>
                  <a:txBody>
                    <a:bodyPr/>
                    <a:lstStyle/>
                    <a:p>
                      <a:r>
                        <a:rPr lang="sv-SE"/>
                        <a:t>Swedbank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13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0.30</a:t>
                      </a:r>
                      <a:endParaRPr kumimoji="0" lang="sv-SE" sz="1013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P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52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8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2B6267B-8491-4832-9ADA-708782905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07" y="-185755"/>
            <a:ext cx="8347287" cy="5292356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8F94C6-5C37-4711-952D-0B41DD59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867F05-A7A0-4F93-AEF7-FA550BC9E640}"/>
              </a:ext>
            </a:extLst>
          </p:cNvPr>
          <p:cNvSpPr/>
          <p:nvPr/>
        </p:nvSpPr>
        <p:spPr>
          <a:xfrm flipV="1">
            <a:off x="1052207" y="4833007"/>
            <a:ext cx="9560443" cy="393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DD5677B-CF98-49B3-8331-F2392EF575F7}"/>
              </a:ext>
            </a:extLst>
          </p:cNvPr>
          <p:cNvSpPr/>
          <p:nvPr/>
        </p:nvSpPr>
        <p:spPr>
          <a:xfrm>
            <a:off x="847165" y="-65784"/>
            <a:ext cx="8552329" cy="3935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0FF0096-2AB0-4697-96CC-DC3C514028C9}"/>
              </a:ext>
            </a:extLst>
          </p:cNvPr>
          <p:cNvSpPr txBox="1"/>
          <p:nvPr/>
        </p:nvSpPr>
        <p:spPr>
          <a:xfrm>
            <a:off x="2126209" y="260042"/>
            <a:ext cx="6029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>
                <a:hlinkClick r:id="rId4"/>
              </a:rPr>
              <a:t>www.valcentralen.se</a:t>
            </a:r>
            <a:r>
              <a:rPr lang="sv-SE" sz="3200"/>
              <a:t>  </a:t>
            </a:r>
            <a:r>
              <a:rPr lang="sv-SE" sz="2400"/>
              <a:t>0771-81 61 41</a:t>
            </a:r>
            <a:r>
              <a:rPr lang="sv-SE" sz="4000"/>
              <a:t> </a:t>
            </a:r>
            <a:endParaRPr lang="sv-SE" sz="3200"/>
          </a:p>
          <a:p>
            <a:endParaRPr lang="sv-SE" sz="3200"/>
          </a:p>
        </p:txBody>
      </p:sp>
    </p:spTree>
    <p:extLst>
      <p:ext uri="{BB962C8B-B14F-4D97-AF65-F5344CB8AC3E}">
        <p14:creationId xmlns:p14="http://schemas.microsoft.com/office/powerpoint/2010/main" val="60444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-473191"/>
            <a:ext cx="6660000" cy="1290869"/>
          </a:xfrm>
        </p:spPr>
        <p:txBody>
          <a:bodyPr/>
          <a:lstStyle/>
          <a:p>
            <a:r>
              <a:rPr lang="sv-SE" sz="3200">
                <a:hlinkClick r:id="rId3"/>
              </a:rPr>
              <a:t>www.pensionsvalet.se</a:t>
            </a:r>
            <a:r>
              <a:rPr lang="sv-SE" sz="3200"/>
              <a:t>     </a:t>
            </a:r>
            <a:r>
              <a:rPr lang="sv-SE" sz="3200">
                <a:solidFill>
                  <a:schemeClr val="accent3"/>
                </a:solidFill>
              </a:rPr>
              <a:t>020-650 111</a:t>
            </a:r>
            <a:endParaRPr lang="sv-SE" sz="320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113589"/>
            <a:ext cx="6522937" cy="378659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174" y="2796562"/>
            <a:ext cx="2109403" cy="2103623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479" y="1113588"/>
            <a:ext cx="460919" cy="1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0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tshållare för bild 16">
            <a:extLst>
              <a:ext uri="{FF2B5EF4-FFF2-40B4-BE49-F238E27FC236}">
                <a16:creationId xmlns:a16="http://schemas.microsoft.com/office/drawing/2014/main" id="{8713313F-1280-4751-A0BD-53924F25CC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602" r="11602"/>
          <a:stretch>
            <a:fillRect/>
          </a:stretch>
        </p:blipFill>
        <p:spPr/>
      </p:pic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CD2B7D3B-591A-4DD6-B7FD-A150AEDDCEA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sv-SE"/>
              <a:t>KPA Pension Traditionell Pensionsförsäkring </a:t>
            </a:r>
          </a:p>
          <a:p>
            <a:r>
              <a:rPr lang="sv-SE"/>
              <a:t>Automatiskt återbetalningsskydd</a:t>
            </a:r>
          </a:p>
          <a:p>
            <a:r>
              <a:rPr lang="sv-SE"/>
              <a:t>Tryggt med garanterat pensionsbelopp</a:t>
            </a:r>
          </a:p>
          <a:p>
            <a:r>
              <a:rPr lang="sv-SE"/>
              <a:t>Dina pengar placeras etiskt och till låga avgifter</a:t>
            </a:r>
          </a:p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8F94C6-5C37-4711-952D-0B41DD5900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7041327-581E-480F-AD1E-C2B1EC96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Vad händer om du inte gör ett val?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D4573EE0-254A-4BBB-BD89-439748DBAE61}"/>
              </a:ext>
            </a:extLst>
          </p:cNvPr>
          <p:cNvSpPr txBox="1">
            <a:spLocks/>
          </p:cNvSpPr>
          <p:nvPr/>
        </p:nvSpPr>
        <p:spPr>
          <a:xfrm>
            <a:off x="1395914" y="1079770"/>
            <a:ext cx="5940000" cy="7087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51435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1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6AF7803E-FCA8-458C-88DB-5926E62909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3892" r="23892"/>
          <a:stretch>
            <a:fillRect/>
          </a:stretch>
        </p:blipFill>
        <p:spPr>
          <a:xfrm>
            <a:off x="5348253" y="1059124"/>
            <a:ext cx="3133926" cy="3528751"/>
          </a:xfrm>
        </p:spPr>
      </p:pic>
      <p:sp>
        <p:nvSpPr>
          <p:cNvPr id="3" name="Platshållare för innehåll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500" b="1" dirty="0"/>
              <a:t>Med</a:t>
            </a:r>
            <a:endParaRPr lang="en-GB" sz="1500" b="1" dirty="0"/>
          </a:p>
          <a:p>
            <a:pPr>
              <a:buFont typeface="Arial" panose="020B0604020202020204" pitchFamily="34" charset="0"/>
              <a:buChar char="−"/>
            </a:pPr>
            <a:r>
              <a:rPr lang="sv-SE" sz="1500" dirty="0"/>
              <a:t>sparkapitalet tillfaller familjen</a:t>
            </a:r>
          </a:p>
          <a:p>
            <a:pPr>
              <a:buFont typeface="Arial" panose="020B0604020202020204" pitchFamily="34" charset="0"/>
              <a:buChar char="−"/>
            </a:pPr>
            <a:endParaRPr lang="sv-SE" sz="1500" dirty="0"/>
          </a:p>
          <a:p>
            <a:pPr>
              <a:buFont typeface="Arial" panose="020B0604020202020204" pitchFamily="34" charset="0"/>
              <a:buChar char="−"/>
            </a:pPr>
            <a:endParaRPr lang="sv-SE" sz="1500" dirty="0"/>
          </a:p>
          <a:p>
            <a:pPr marL="0" indent="0">
              <a:buNone/>
            </a:pPr>
            <a:r>
              <a:rPr lang="sv-SE" sz="1500" b="1" dirty="0"/>
              <a:t>Utan</a:t>
            </a:r>
            <a:endParaRPr lang="en-GB" sz="1500" b="1" dirty="0"/>
          </a:p>
          <a:p>
            <a:pPr>
              <a:buFont typeface="Arial" panose="020B0604020202020204" pitchFamily="34" charset="0"/>
              <a:buChar char="−"/>
            </a:pPr>
            <a:r>
              <a:rPr lang="sv-SE" sz="1500" dirty="0"/>
              <a:t>sparkapitalet tillfaller övriga </a:t>
            </a:r>
          </a:p>
          <a:p>
            <a:pPr marL="0" indent="0">
              <a:buNone/>
            </a:pPr>
            <a:r>
              <a:rPr lang="sv-SE" sz="1500" dirty="0"/>
              <a:t>sparare i en gemensam pott</a:t>
            </a:r>
            <a:endParaRPr lang="sv-SE" sz="1500" b="1" dirty="0"/>
          </a:p>
          <a:p>
            <a:pPr marL="0" indent="0">
              <a:buNone/>
            </a:pPr>
            <a:endParaRPr lang="sv-SE" sz="15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337" y="555625"/>
            <a:ext cx="4784196" cy="1400175"/>
          </a:xfrm>
        </p:spPr>
        <p:txBody>
          <a:bodyPr/>
          <a:lstStyle/>
          <a:p>
            <a:r>
              <a:rPr lang="sv-SE" sz="3600" dirty="0"/>
              <a:t>Behöver du återbetalningsskydd?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5552C674-53A2-4E0C-B786-E1E38B31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10" y="1585083"/>
            <a:ext cx="3448487" cy="276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8F94C6-5C37-4711-952D-0B41DD59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7C32-64A2-498C-9F6F-38A8D80AFEA6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37369AA-D6DC-4A45-B1FB-318D6FA78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647" y="2870135"/>
            <a:ext cx="610791" cy="3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sv-SE" sz="844" b="1" dirty="0"/>
            </a:br>
            <a:endParaRPr lang="sv-SE" sz="844" b="1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2ECEED2-BF14-4F84-8D21-33AE6005E354}"/>
              </a:ext>
            </a:extLst>
          </p:cNvPr>
          <p:cNvSpPr txBox="1">
            <a:spLocks/>
          </p:cNvSpPr>
          <p:nvPr/>
        </p:nvSpPr>
        <p:spPr>
          <a:xfrm>
            <a:off x="4981821" y="2952163"/>
            <a:ext cx="1675175" cy="334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2619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929" dirty="0">
              <a:solidFill>
                <a:srgbClr val="0070C0"/>
              </a:solidFill>
            </a:endParaRPr>
          </a:p>
          <a:p>
            <a:endParaRPr lang="sv-SE" sz="929" dirty="0">
              <a:solidFill>
                <a:srgbClr val="0070C0"/>
              </a:solidFill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5D0E566-77F1-46FD-BEA5-0BFDEFEE7A91}"/>
              </a:ext>
            </a:extLst>
          </p:cNvPr>
          <p:cNvSpPr txBox="1">
            <a:spLocks/>
          </p:cNvSpPr>
          <p:nvPr/>
        </p:nvSpPr>
        <p:spPr>
          <a:xfrm>
            <a:off x="5616680" y="2082652"/>
            <a:ext cx="2612683" cy="646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2619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b="1" dirty="0">
                <a:solidFill>
                  <a:schemeClr val="accent1"/>
                </a:solidFill>
              </a:rPr>
              <a:t>LÖNEVÄXLING om lön &gt; 45 865 kr/m (2021)                </a:t>
            </a:r>
            <a:endParaRPr lang="sv-SE" sz="1200" dirty="0">
              <a:solidFill>
                <a:schemeClr val="accent1"/>
              </a:solidFill>
            </a:endParaRP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DB38C39-04B0-41D6-8A00-703B95F2AB58}"/>
              </a:ext>
            </a:extLst>
          </p:cNvPr>
          <p:cNvSpPr txBox="1">
            <a:spLocks/>
          </p:cNvSpPr>
          <p:nvPr/>
        </p:nvSpPr>
        <p:spPr>
          <a:xfrm>
            <a:off x="1829043" y="1884242"/>
            <a:ext cx="1880498" cy="6156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9013" indent="-2698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26193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b="1" dirty="0">
                <a:solidFill>
                  <a:schemeClr val="accent1"/>
                </a:solidFill>
              </a:rPr>
              <a:t>KAP-KL</a:t>
            </a:r>
          </a:p>
          <a:p>
            <a:r>
              <a:rPr lang="sv-SE" sz="1200" dirty="0">
                <a:solidFill>
                  <a:schemeClr val="accent1"/>
                </a:solidFill>
              </a:rPr>
              <a:t>Intjänad pensionsrätt</a:t>
            </a:r>
          </a:p>
          <a:p>
            <a:r>
              <a:rPr lang="sv-SE" sz="1200" dirty="0">
                <a:solidFill>
                  <a:schemeClr val="accent1"/>
                </a:solidFill>
              </a:rPr>
              <a:t>FÖRMÅNS BESTÄMD ÅLDERSPENSION </a:t>
            </a:r>
          </a:p>
          <a:p>
            <a:r>
              <a:rPr lang="sv-SE" sz="1200" dirty="0">
                <a:solidFill>
                  <a:schemeClr val="accent1"/>
                </a:solidFill>
              </a:rPr>
              <a:t>Avgiftsbestämd ålderspension</a:t>
            </a:r>
          </a:p>
          <a:p>
            <a:pPr marL="0" indent="0">
              <a:buNone/>
            </a:pPr>
            <a:endParaRPr lang="sv-SE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v-SE" sz="1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v-SE" sz="1200" dirty="0">
              <a:solidFill>
                <a:schemeClr val="accent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93D7E2D-4A83-4407-9450-88C8F10D0C35}"/>
              </a:ext>
            </a:extLst>
          </p:cNvPr>
          <p:cNvSpPr txBox="1"/>
          <p:nvPr/>
        </p:nvSpPr>
        <p:spPr>
          <a:xfrm>
            <a:off x="1584305" y="3318677"/>
            <a:ext cx="1680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accent5">
                    <a:lumMod val="75000"/>
                  </a:schemeClr>
                </a:solidFill>
              </a:rPr>
              <a:t>Allmän pension      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47CA3D16-A2C7-4DBE-B698-7271CBAA2BE0}"/>
              </a:ext>
            </a:extLst>
          </p:cNvPr>
          <p:cNvSpPr txBox="1">
            <a:spLocks/>
          </p:cNvSpPr>
          <p:nvPr/>
        </p:nvSpPr>
        <p:spPr>
          <a:xfrm>
            <a:off x="3518149" y="1260333"/>
            <a:ext cx="2978088" cy="2700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51435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51435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51435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51435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44000" algn="l" defTabSz="51435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endParaRPr lang="sv-SE" sz="12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A5AD204-DB0E-432D-8CF7-CC5685FBF9FC}"/>
              </a:ext>
            </a:extLst>
          </p:cNvPr>
          <p:cNvSpPr txBox="1"/>
          <p:nvPr/>
        </p:nvSpPr>
        <p:spPr>
          <a:xfrm>
            <a:off x="6188438" y="3331724"/>
            <a:ext cx="1680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accent5">
                    <a:lumMod val="75000"/>
                  </a:schemeClr>
                </a:solidFill>
              </a:rPr>
              <a:t>Allmän 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5">
                    <a:lumMod val="75000"/>
                  </a:schemeClr>
                </a:solidFill>
              </a:rPr>
              <a:t>På max 8,07 inkomstbasbelopp=45 865kr/m </a:t>
            </a:r>
          </a:p>
        </p:txBody>
      </p:sp>
    </p:spTree>
    <p:extLst>
      <p:ext uri="{BB962C8B-B14F-4D97-AF65-F5344CB8AC3E}">
        <p14:creationId xmlns:p14="http://schemas.microsoft.com/office/powerpoint/2010/main" val="4124814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2000" y="-714344"/>
            <a:ext cx="7920000" cy="2034283"/>
          </a:xfrm>
        </p:spPr>
        <p:txBody>
          <a:bodyPr/>
          <a:lstStyle/>
          <a:p>
            <a:r>
              <a:rPr lang="sv-SE" dirty="0"/>
              <a:t>Vad är löneväxling?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subTitle" idx="1"/>
          </p:nvPr>
        </p:nvSpPr>
        <p:spPr>
          <a:xfrm>
            <a:off x="450370" y="1542116"/>
            <a:ext cx="7920000" cy="2456306"/>
          </a:xfrm>
        </p:spPr>
        <p:txBody>
          <a:bodyPr>
            <a:normAutofit/>
          </a:bodyPr>
          <a:lstStyle/>
          <a:p>
            <a:pPr marL="133350" indent="-133350">
              <a:buFontTx/>
              <a:buChar char="•"/>
            </a:pPr>
            <a:r>
              <a:rPr lang="sv-SE" sz="1600" dirty="0"/>
              <a:t>Du byter en del av din bruttolön mot något </a:t>
            </a:r>
            <a:br>
              <a:rPr lang="sv-SE" sz="1600" dirty="0"/>
            </a:br>
            <a:r>
              <a:rPr lang="sv-SE" sz="1600" dirty="0"/>
              <a:t>som din arbetsgivare erbjuder. I det här fallet insättningar i  pensionsförsäkring.</a:t>
            </a:r>
          </a:p>
          <a:p>
            <a:pPr marL="133350" indent="-133350">
              <a:buFontTx/>
              <a:buChar char="•"/>
            </a:pPr>
            <a:r>
              <a:rPr lang="sv-SE" sz="1600" dirty="0"/>
              <a:t> Avdraget sker innan skatt och betalas in på valbar försäkring hos Pensionsvalet</a:t>
            </a:r>
          </a:p>
          <a:p>
            <a:pPr marL="133350" indent="-133350">
              <a:buFontTx/>
              <a:buChar char="•"/>
            </a:pPr>
            <a:r>
              <a:rPr lang="sv-SE" sz="1600" dirty="0"/>
              <a:t> Arbetsgivaren gör ett tillägg på 6% på det belopp du väljer att växla</a:t>
            </a:r>
            <a:br>
              <a:rPr lang="sv-SE" sz="1600" dirty="0"/>
            </a:br>
            <a:r>
              <a:rPr lang="sv-SE" sz="1600" dirty="0"/>
              <a:t>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609" y="3342118"/>
            <a:ext cx="2457450" cy="2885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75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02594" y="305990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16894" y="317420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30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033EE027-9AE0-41A1-813D-BE0FB3D5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150" y="-185266"/>
            <a:ext cx="8569325" cy="1290869"/>
          </a:xfrm>
        </p:spPr>
        <p:txBody>
          <a:bodyPr/>
          <a:lstStyle/>
          <a:p>
            <a:r>
              <a:rPr lang="sv-SE"/>
              <a:t>Pensionssystemet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AE79733-D1C4-42CE-87D9-7B3DA911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85" y="1405977"/>
            <a:ext cx="3147509" cy="252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96511E18-C134-4102-A1DD-29384DD08C19}"/>
              </a:ext>
            </a:extLst>
          </p:cNvPr>
          <p:cNvSpPr txBox="1"/>
          <p:nvPr/>
        </p:nvSpPr>
        <p:spPr>
          <a:xfrm>
            <a:off x="5866575" y="1514667"/>
            <a:ext cx="2309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Eget sparande</a:t>
            </a:r>
          </a:p>
          <a:p>
            <a:endParaRPr lang="sv-SE"/>
          </a:p>
          <a:p>
            <a:endParaRPr lang="sv-SE"/>
          </a:p>
          <a:p>
            <a:r>
              <a:rPr lang="sv-SE"/>
              <a:t>Tjänstepension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Allmän pension</a:t>
            </a:r>
          </a:p>
        </p:txBody>
      </p:sp>
    </p:spTree>
    <p:extLst>
      <p:ext uri="{BB962C8B-B14F-4D97-AF65-F5344CB8AC3E}">
        <p14:creationId xmlns:p14="http://schemas.microsoft.com/office/powerpoint/2010/main" val="13385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2000" y="705395"/>
            <a:ext cx="7920000" cy="901716"/>
          </a:xfrm>
        </p:spPr>
        <p:txBody>
          <a:bodyPr/>
          <a:lstStyle/>
          <a:p>
            <a:r>
              <a:rPr lang="sv-SE"/>
              <a:t>Viktigt om löneväxling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subTitle" idx="1"/>
          </p:nvPr>
        </p:nvSpPr>
        <p:spPr>
          <a:xfrm>
            <a:off x="907823" y="1754277"/>
            <a:ext cx="7920000" cy="621000"/>
          </a:xfrm>
        </p:spPr>
        <p:txBody>
          <a:bodyPr>
            <a:noAutofit/>
          </a:bodyPr>
          <a:lstStyle/>
          <a:p>
            <a:pPr marL="214313" indent="-214313">
              <a:lnSpc>
                <a:spcPts val="18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Får du en månadslön på mindre än 45 265kr (2021) efter löneväxling minskar din allmänna pension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600" dirty="0"/>
              <a:t>Din tjänstepension fortsätter att beräknas på bruttolön före växling 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383203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7338" y="1313230"/>
            <a:ext cx="6482296" cy="32746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375" dirty="0"/>
          </a:p>
          <a:p>
            <a:r>
              <a:rPr lang="sv-SE" dirty="0"/>
              <a:t>Sluta med genast börjande uttag ger FÅP annars  livränta. Tidigast möjligt vid 61 år.</a:t>
            </a:r>
          </a:p>
          <a:p>
            <a:r>
              <a:rPr lang="sv-SE" dirty="0" err="1"/>
              <a:t>Årskiftes</a:t>
            </a:r>
            <a:r>
              <a:rPr lang="sv-SE" dirty="0"/>
              <a:t> livränta sedan 2007 fungerar som ett skyddsnät för de med negativ löneutveckling.</a:t>
            </a:r>
          </a:p>
          <a:p>
            <a:r>
              <a:rPr lang="sv-SE" dirty="0"/>
              <a:t>Förmånsbestämd ålderspension och intjänad pensionsrätt utbetalas med automatik vid 67 år, om du inte fortsätter på din tjänst till 68 års ålder.  </a:t>
            </a:r>
          </a:p>
          <a:p>
            <a:r>
              <a:rPr lang="sv-SE" dirty="0"/>
              <a:t>ALLTID kontakta pensionshandläggaren  - endast de kan göra korrekta beräkningar!       </a:t>
            </a:r>
          </a:p>
          <a:p>
            <a:endParaRPr lang="sv-SE" dirty="0"/>
          </a:p>
          <a:p>
            <a:endParaRPr lang="sv-SE" sz="1500" dirty="0"/>
          </a:p>
        </p:txBody>
      </p:sp>
      <p:sp>
        <p:nvSpPr>
          <p:cNvPr id="6" name="Platshållare för innehåll 7"/>
          <p:cNvSpPr txBox="1">
            <a:spLocks/>
          </p:cNvSpPr>
          <p:nvPr/>
        </p:nvSpPr>
        <p:spPr>
          <a:xfrm>
            <a:off x="1633006" y="602844"/>
            <a:ext cx="1524532" cy="36135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algn="ctr" defTabSz="685800">
              <a:spcBef>
                <a:spcPct val="20000"/>
              </a:spcBef>
              <a:defRPr/>
            </a:pPr>
            <a:endParaRPr lang="sv-SE" sz="1200" i="1">
              <a:latin typeface="+mj-lt"/>
            </a:endParaRPr>
          </a:p>
          <a:p>
            <a:pPr algn="ctr" defTabSz="685800">
              <a:spcBef>
                <a:spcPct val="20000"/>
              </a:spcBef>
              <a:defRPr/>
            </a:pPr>
            <a:endParaRPr lang="sv-SE" sz="1200" i="1">
              <a:latin typeface="+mj-lt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EC4DAB9-AE35-4412-A394-8BC36F39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663576"/>
            <a:ext cx="8569325" cy="588922"/>
          </a:xfrm>
        </p:spPr>
        <p:txBody>
          <a:bodyPr/>
          <a:lstStyle/>
          <a:p>
            <a:r>
              <a:rPr lang="sv-SE"/>
              <a:t>Kom ihåg !</a:t>
            </a:r>
          </a:p>
        </p:txBody>
      </p:sp>
    </p:spTree>
    <p:extLst>
      <p:ext uri="{BB962C8B-B14F-4D97-AF65-F5344CB8AC3E}">
        <p14:creationId xmlns:p14="http://schemas.microsoft.com/office/powerpoint/2010/main" val="39377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13468F2-26E9-45D5-8BC8-6F868BAF4367}"/>
              </a:ext>
            </a:extLst>
          </p:cNvPr>
          <p:cNvSpPr/>
          <p:nvPr/>
        </p:nvSpPr>
        <p:spPr>
          <a:xfrm>
            <a:off x="1652016" y="876506"/>
            <a:ext cx="2628000" cy="176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300" b="1" dirty="0">
                <a:solidFill>
                  <a:schemeClr val="tx2"/>
                </a:solidFill>
              </a:rPr>
              <a:t>pensionsmyndigheten.se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Här ser du din Inkomstpension och premiepension.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Du ser dina fondval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Du kan byta dina fonder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6C69F3-6045-489A-94D2-B82627A422B9}"/>
              </a:ext>
            </a:extLst>
          </p:cNvPr>
          <p:cNvSpPr/>
          <p:nvPr/>
        </p:nvSpPr>
        <p:spPr>
          <a:xfrm>
            <a:off x="4758728" y="876506"/>
            <a:ext cx="2627158" cy="1764000"/>
          </a:xfrm>
          <a:prstGeom prst="rect">
            <a:avLst/>
          </a:prstGeom>
          <a:solidFill>
            <a:srgbClr val="977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300" b="1" dirty="0">
                <a:solidFill>
                  <a:schemeClr val="tx2"/>
                </a:solidFill>
              </a:rPr>
              <a:t>pensionsvalet.se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Här gör ditt val första gången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Du kan se din premieinformation per från 1998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Du kan flytta dina pengar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908ABB4-D51B-4B8B-B216-D0D263868469}"/>
              </a:ext>
            </a:extLst>
          </p:cNvPr>
          <p:cNvSpPr/>
          <p:nvPr/>
        </p:nvSpPr>
        <p:spPr>
          <a:xfrm>
            <a:off x="4758728" y="3059721"/>
            <a:ext cx="2628000" cy="1764000"/>
          </a:xfrm>
          <a:prstGeom prst="rect">
            <a:avLst/>
          </a:prstGeom>
          <a:solidFill>
            <a:srgbClr val="681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300" b="1" dirty="0">
                <a:solidFill>
                  <a:schemeClr val="tx2"/>
                </a:solidFill>
              </a:rPr>
              <a:t>minpension.se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Här ser du en samlad bild av din 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Inkomstpension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Premiepension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Tjänstepension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Privat pension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Du kan även simulera pensionsuttag</a:t>
            </a:r>
          </a:p>
        </p:txBody>
      </p:sp>
      <p:pic>
        <p:nvPicPr>
          <p:cNvPr id="14" name="Picture 2" descr="Pensionvalets logga">
            <a:extLst>
              <a:ext uri="{FF2B5EF4-FFF2-40B4-BE49-F238E27FC236}">
                <a16:creationId xmlns:a16="http://schemas.microsoft.com/office/drawing/2014/main" id="{7C3C0826-3DC6-4BE4-83C1-D71FD5B8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75" y="576245"/>
            <a:ext cx="1281401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Bildresultat fÃ¶r min pension">
            <a:extLst>
              <a:ext uri="{FF2B5EF4-FFF2-40B4-BE49-F238E27FC236}">
                <a16:creationId xmlns:a16="http://schemas.microsoft.com/office/drawing/2014/main" id="{296AEA52-495B-4C86-AB88-B039E756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29" y="2700483"/>
            <a:ext cx="1138475" cy="3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ct 1026">
            <a:extLst>
              <a:ext uri="{FF2B5EF4-FFF2-40B4-BE49-F238E27FC236}">
                <a16:creationId xmlns:a16="http://schemas.microsoft.com/office/drawing/2014/main" id="{3B6A27CF-363B-469B-B60C-19D7C5396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2017" y="457290"/>
          <a:ext cx="989373" cy="4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-foto" r:id="rId6" imgW="1781424" imgH="838095" progId="">
                  <p:embed/>
                </p:oleObj>
              </mc:Choice>
              <mc:Fallback>
                <p:oleObj name="Photo Editor-foto" r:id="rId6" imgW="1781424" imgH="838095" progId="">
                  <p:embed/>
                  <p:pic>
                    <p:nvPicPr>
                      <p:cNvPr id="17" name="Object 1026">
                        <a:extLst>
                          <a:ext uri="{FF2B5EF4-FFF2-40B4-BE49-F238E27FC236}">
                            <a16:creationId xmlns:a16="http://schemas.microsoft.com/office/drawing/2014/main" id="{3B6A27CF-363B-469B-B60C-19D7C5396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017" y="457290"/>
                        <a:ext cx="989373" cy="46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Bildobjekt 17">
            <a:extLst>
              <a:ext uri="{FF2B5EF4-FFF2-40B4-BE49-F238E27FC236}">
                <a16:creationId xmlns:a16="http://schemas.microsoft.com/office/drawing/2014/main" id="{AC14E279-B182-49F7-9D2F-E722D912D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0307" y="2363440"/>
            <a:ext cx="1529701" cy="108353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680A7AE-76A2-427C-AACA-279912FD657B}"/>
              </a:ext>
            </a:extLst>
          </p:cNvPr>
          <p:cNvSpPr/>
          <p:nvPr/>
        </p:nvSpPr>
        <p:spPr>
          <a:xfrm>
            <a:off x="1652016" y="3059721"/>
            <a:ext cx="2628000" cy="17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300" b="1" dirty="0">
                <a:solidFill>
                  <a:schemeClr val="tx2"/>
                </a:solidFill>
              </a:rPr>
              <a:t>kpa.se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Här ser du vilka avtal du har i KPA Pension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Du ser om du har återbetalningsskydd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2"/>
                </a:solidFill>
              </a:rPr>
              <a:t>Du kan se din efterlevandepension</a:t>
            </a:r>
          </a:p>
        </p:txBody>
      </p:sp>
    </p:spTree>
    <p:extLst>
      <p:ext uri="{BB962C8B-B14F-4D97-AF65-F5344CB8AC3E}">
        <p14:creationId xmlns:p14="http://schemas.microsoft.com/office/powerpoint/2010/main" val="2098364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A95DDD4-1E50-42C6-8270-C5D9A338B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0" y="846754"/>
            <a:ext cx="4524427" cy="3836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17EB77D-B9ED-4F19-A3FE-A14747B5529C}"/>
              </a:ext>
            </a:extLst>
          </p:cNvPr>
          <p:cNvSpPr txBox="1"/>
          <p:nvPr/>
        </p:nvSpPr>
        <p:spPr>
          <a:xfrm>
            <a:off x="3561962" y="2190876"/>
            <a:ext cx="14035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sv-SE" sz="4500" i="1">
                <a:solidFill>
                  <a:prstClr val="white"/>
                </a:solidFill>
                <a:latin typeface="Calibri" panose="020F0502020204030204"/>
              </a:rPr>
              <a:t>Tack!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817F6D5-D487-45C3-8403-CB28D5357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966" y="3551620"/>
            <a:ext cx="2141320" cy="15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2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/>
              <a:t>Allmän pension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>
          <a:xfrm>
            <a:off x="287338" y="2176462"/>
            <a:ext cx="4841710" cy="2411413"/>
          </a:xfrm>
        </p:spPr>
        <p:txBody>
          <a:bodyPr>
            <a:normAutofit/>
          </a:bodyPr>
          <a:lstStyle/>
          <a:p>
            <a:r>
              <a:rPr lang="sv-SE" sz="2000" dirty="0"/>
              <a:t>Inkomstpension 16% av din inkomst </a:t>
            </a:r>
          </a:p>
          <a:p>
            <a:r>
              <a:rPr lang="sv-SE" sz="2000" dirty="0"/>
              <a:t>Premiepension 2,5%  av din inkomst </a:t>
            </a:r>
          </a:p>
          <a:p>
            <a:r>
              <a:rPr lang="sv-SE" sz="2000" dirty="0"/>
              <a:t>Inbetalningar för lön upp till max 8,07 inkomstbasbelopp dvs 45 865kr/mån  (2021)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9" y="555625"/>
            <a:ext cx="3144152" cy="24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2919528-39FF-4505-9C5E-199D8276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904" y="-296167"/>
            <a:ext cx="8569325" cy="1290869"/>
          </a:xfrm>
        </p:spPr>
        <p:txBody>
          <a:bodyPr/>
          <a:lstStyle/>
          <a:p>
            <a:r>
              <a:rPr lang="sv-SE"/>
              <a:t>Pensionssystemet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7968613-CCF4-4E8D-AFFD-4CB06C36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85" y="1405977"/>
            <a:ext cx="3147509" cy="252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2554494-5D92-4EC9-A6BA-0FF43E941D77}"/>
              </a:ext>
            </a:extLst>
          </p:cNvPr>
          <p:cNvSpPr txBox="1"/>
          <p:nvPr/>
        </p:nvSpPr>
        <p:spPr>
          <a:xfrm>
            <a:off x="5405804" y="1350001"/>
            <a:ext cx="1886343" cy="233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13" dirty="0">
                <a:solidFill>
                  <a:schemeClr val="bg1">
                    <a:lumMod val="65000"/>
                  </a:schemeClr>
                </a:solidFill>
              </a:rPr>
              <a:t>Eget sparande</a:t>
            </a:r>
          </a:p>
          <a:p>
            <a:endParaRPr lang="sv-SE" sz="1013" dirty="0"/>
          </a:p>
          <a:p>
            <a:endParaRPr lang="sv-SE" sz="1013" dirty="0"/>
          </a:p>
          <a:p>
            <a:endParaRPr lang="sv-SE" sz="1013" dirty="0"/>
          </a:p>
          <a:p>
            <a:endParaRPr lang="sv-SE" sz="1013" dirty="0"/>
          </a:p>
          <a:p>
            <a:endParaRPr lang="sv-SE" sz="1013" dirty="0"/>
          </a:p>
          <a:p>
            <a:endParaRPr lang="sv-SE" sz="1013" dirty="0"/>
          </a:p>
          <a:p>
            <a:endParaRPr lang="sv-SE" sz="1013" dirty="0">
              <a:solidFill>
                <a:schemeClr val="bg1">
                  <a:lumMod val="65000"/>
                </a:schemeClr>
              </a:solidFill>
            </a:endParaRPr>
          </a:p>
          <a:p>
            <a:endParaRPr lang="sv-SE" sz="1013" dirty="0">
              <a:solidFill>
                <a:schemeClr val="bg1">
                  <a:lumMod val="65000"/>
                </a:schemeClr>
              </a:solidFill>
            </a:endParaRPr>
          </a:p>
          <a:p>
            <a:endParaRPr lang="sv-SE" sz="1013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sv-SE" sz="1013" dirty="0">
                <a:solidFill>
                  <a:schemeClr val="bg1">
                    <a:lumMod val="65000"/>
                  </a:schemeClr>
                </a:solidFill>
              </a:rPr>
              <a:t>Allmän pension</a:t>
            </a:r>
          </a:p>
          <a:p>
            <a:pPr>
              <a:lnSpc>
                <a:spcPct val="150000"/>
              </a:lnSpc>
            </a:pPr>
            <a:r>
              <a:rPr lang="sv-SE" sz="788" dirty="0">
                <a:solidFill>
                  <a:schemeClr val="bg1">
                    <a:lumMod val="65000"/>
                  </a:schemeClr>
                </a:solidFill>
              </a:rPr>
              <a:t>     Inkomstpension</a:t>
            </a:r>
          </a:p>
          <a:p>
            <a:pPr>
              <a:lnSpc>
                <a:spcPct val="150000"/>
              </a:lnSpc>
            </a:pPr>
            <a:r>
              <a:rPr lang="sv-SE" sz="788" dirty="0">
                <a:solidFill>
                  <a:schemeClr val="bg1">
                    <a:lumMod val="65000"/>
                  </a:schemeClr>
                </a:solidFill>
              </a:rPr>
              <a:t>     Premiepension</a:t>
            </a:r>
          </a:p>
          <a:p>
            <a:pPr>
              <a:lnSpc>
                <a:spcPct val="150000"/>
              </a:lnSpc>
            </a:pPr>
            <a:r>
              <a:rPr lang="sv-SE" sz="788" dirty="0">
                <a:solidFill>
                  <a:schemeClr val="bg1">
                    <a:lumMod val="65000"/>
                  </a:schemeClr>
                </a:solidFill>
              </a:rPr>
              <a:t>   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2A5F50C-8251-4128-B851-50F4163BA561}"/>
              </a:ext>
            </a:extLst>
          </p:cNvPr>
          <p:cNvSpPr txBox="1"/>
          <p:nvPr/>
        </p:nvSpPr>
        <p:spPr>
          <a:xfrm>
            <a:off x="5405805" y="1837832"/>
            <a:ext cx="17459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Tjänstepension</a:t>
            </a:r>
          </a:p>
          <a:p>
            <a:r>
              <a:rPr lang="sv-SE" sz="1400" dirty="0"/>
              <a:t>         KAP-KL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Förmånsbestämd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/>
              <a:t>Avgiftsbestämd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83364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ak 23"/>
          <p:cNvCxnSpPr/>
          <p:nvPr/>
        </p:nvCxnSpPr>
        <p:spPr>
          <a:xfrm flipV="1">
            <a:off x="4133201" y="2504243"/>
            <a:ext cx="0" cy="18902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7337" y="663575"/>
            <a:ext cx="7750153" cy="1290869"/>
          </a:xfrm>
        </p:spPr>
        <p:txBody>
          <a:bodyPr>
            <a:normAutofit/>
          </a:bodyPr>
          <a:lstStyle/>
          <a:p>
            <a:r>
              <a:rPr lang="sv-SE" sz="3600"/>
              <a:t>Pensionsavtal hos kommun &amp; region</a:t>
            </a:r>
            <a:br>
              <a:rPr lang="sv-SE" sz="3000"/>
            </a:br>
            <a:r>
              <a:rPr lang="sv-SE" sz="1500"/>
              <a:t>Olika pensionsavtal kan ha gällt under samma anställning.</a:t>
            </a:r>
            <a:br>
              <a:rPr lang="sv-SE" sz="1500"/>
            </a:br>
            <a:endParaRPr lang="sv-SE" sz="1500"/>
          </a:p>
        </p:txBody>
      </p:sp>
      <p:sp>
        <p:nvSpPr>
          <p:cNvPr id="9" name="Rektangel med rundade hörn 8"/>
          <p:cNvSpPr/>
          <p:nvPr/>
        </p:nvSpPr>
        <p:spPr>
          <a:xfrm>
            <a:off x="3019328" y="2639258"/>
            <a:ext cx="967796" cy="432048"/>
          </a:xfrm>
          <a:prstGeom prst="roundRect">
            <a:avLst/>
          </a:prstGeom>
          <a:solidFill>
            <a:srgbClr val="FFDC7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>
                <a:solidFill>
                  <a:schemeClr val="accent1"/>
                </a:solidFill>
              </a:rPr>
              <a:t>PA-KL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4288469" y="2652759"/>
            <a:ext cx="967796" cy="432048"/>
          </a:xfrm>
          <a:prstGeom prst="round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>
                <a:solidFill>
                  <a:prstClr val="white"/>
                </a:solidFill>
              </a:rPr>
              <a:t>PFA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5530607" y="2652759"/>
            <a:ext cx="2112985" cy="43204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500">
                <a:solidFill>
                  <a:prstClr val="white"/>
                </a:solidFill>
              </a:rPr>
              <a:t>KAP-KL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6587099" y="1937180"/>
            <a:ext cx="995629" cy="432048"/>
          </a:xfrm>
          <a:prstGeom prst="roundRect">
            <a:avLst/>
          </a:prstGeom>
          <a:solidFill>
            <a:schemeClr val="accent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dirty="0">
                <a:solidFill>
                  <a:schemeClr val="accent1"/>
                </a:solidFill>
              </a:rPr>
              <a:t>AKAP-KL</a:t>
            </a:r>
          </a:p>
        </p:txBody>
      </p:sp>
      <p:cxnSp>
        <p:nvCxnSpPr>
          <p:cNvPr id="16" name="Rak pil 15"/>
          <p:cNvCxnSpPr>
            <a:cxnSpLocks/>
          </p:cNvCxnSpPr>
          <p:nvPr/>
        </p:nvCxnSpPr>
        <p:spPr>
          <a:xfrm>
            <a:off x="2850559" y="3219822"/>
            <a:ext cx="479978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2850559" y="3044303"/>
            <a:ext cx="0" cy="303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V="1">
            <a:off x="6597225" y="3111810"/>
            <a:ext cx="0" cy="303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flipV="1">
            <a:off x="5415844" y="3044303"/>
            <a:ext cx="0" cy="303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5145814" y="3449348"/>
            <a:ext cx="6543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>
                <a:solidFill>
                  <a:schemeClr val="accent1"/>
                </a:solidFill>
              </a:rPr>
              <a:t>2006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2648036" y="3483102"/>
            <a:ext cx="5838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>
                <a:solidFill>
                  <a:schemeClr val="accent1"/>
                </a:solidFill>
              </a:rPr>
              <a:t>1985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6360949" y="3483102"/>
            <a:ext cx="5934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>
                <a:solidFill>
                  <a:schemeClr val="accent1"/>
                </a:solidFill>
              </a:rPr>
              <a:t>2014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1569047" y="3955654"/>
            <a:ext cx="16331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>
                <a:solidFill>
                  <a:schemeClr val="accent1"/>
                </a:solidFill>
              </a:rPr>
              <a:t>PA-KL-livränta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3896925" y="3483102"/>
            <a:ext cx="598241" cy="3231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500" b="1">
                <a:solidFill>
                  <a:schemeClr val="accent1"/>
                </a:solidFill>
              </a:rPr>
              <a:t>1998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4334288" y="3947813"/>
            <a:ext cx="20329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b="1">
                <a:solidFill>
                  <a:schemeClr val="accent1"/>
                </a:solidFill>
              </a:rPr>
              <a:t>Avgiftsbestämd</a:t>
            </a:r>
            <a:r>
              <a:rPr lang="sv-SE" sz="1050" b="1">
                <a:solidFill>
                  <a:prstClr val="black"/>
                </a:solidFill>
              </a:rPr>
              <a:t> </a:t>
            </a:r>
            <a:r>
              <a:rPr lang="sv-SE" sz="1050" b="1">
                <a:solidFill>
                  <a:schemeClr val="accent1"/>
                </a:solidFill>
              </a:rPr>
              <a:t>ålderspension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4334288" y="4184090"/>
            <a:ext cx="21194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b="1">
                <a:solidFill>
                  <a:schemeClr val="accent1"/>
                </a:solidFill>
              </a:rPr>
              <a:t>Förmånsbestämd ålderspension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569047" y="4188337"/>
            <a:ext cx="21291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b="1">
                <a:solidFill>
                  <a:schemeClr val="accent1"/>
                </a:solidFill>
              </a:rPr>
              <a:t>Intjänad pensionsrätt 1997-12-31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817040" y="2048030"/>
            <a:ext cx="21900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350">
                <a:solidFill>
                  <a:schemeClr val="accent1"/>
                </a:solidFill>
              </a:rPr>
              <a:t>Enbart förmånsbestämda </a:t>
            </a:r>
          </a:p>
          <a:p>
            <a:pPr algn="ctr"/>
            <a:r>
              <a:rPr lang="sv-SE" sz="1350">
                <a:solidFill>
                  <a:schemeClr val="accent1"/>
                </a:solidFill>
              </a:rPr>
              <a:t>pensioner</a:t>
            </a:r>
          </a:p>
        </p:txBody>
      </p:sp>
    </p:spTree>
    <p:extLst>
      <p:ext uri="{BB962C8B-B14F-4D97-AF65-F5344CB8AC3E}">
        <p14:creationId xmlns:p14="http://schemas.microsoft.com/office/powerpoint/2010/main" val="279688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47664" y="2299725"/>
            <a:ext cx="5940000" cy="2998694"/>
          </a:xfrm>
        </p:spPr>
        <p:txBody>
          <a:bodyPr>
            <a:normAutofit/>
          </a:bodyPr>
          <a:lstStyle/>
          <a:p>
            <a:pPr marL="202406" indent="-202406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defRPr/>
            </a:pPr>
            <a:r>
              <a:rPr lang="sv-SE" sz="1500">
                <a:solidFill>
                  <a:prstClr val="black"/>
                </a:solidFill>
              </a:rPr>
              <a:t>Intjänad pensionsrätt  1997-12-31</a:t>
            </a:r>
          </a:p>
          <a:p>
            <a:pPr marL="202406" indent="-202406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defRPr/>
            </a:pPr>
            <a:r>
              <a:rPr lang="sv-SE" sz="1500">
                <a:solidFill>
                  <a:prstClr val="black"/>
                </a:solidFill>
              </a:rPr>
              <a:t>Förmånsbestämd ålderspension</a:t>
            </a:r>
          </a:p>
          <a:p>
            <a:pPr marL="202406" indent="-202406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defRPr/>
            </a:pPr>
            <a:r>
              <a:rPr lang="sv-SE" sz="1500">
                <a:solidFill>
                  <a:schemeClr val="accent2"/>
                </a:solidFill>
              </a:rPr>
              <a:t>Avgiftsbestämd ålderspension</a:t>
            </a:r>
          </a:p>
          <a:p>
            <a:pPr marL="202406" indent="-202406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defRPr/>
            </a:pPr>
            <a:endParaRPr lang="sv-SE" sz="1500">
              <a:solidFill>
                <a:prstClr val="black"/>
              </a:solidFill>
            </a:endParaRPr>
          </a:p>
          <a:p>
            <a:endParaRPr lang="sv-SE" sz="15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22650" y="336130"/>
            <a:ext cx="6660000" cy="1290869"/>
          </a:xfrm>
        </p:spPr>
        <p:txBody>
          <a:bodyPr>
            <a:noAutofit/>
          </a:bodyPr>
          <a:lstStyle/>
          <a:p>
            <a:r>
              <a:rPr lang="sv-SE" sz="2800"/>
              <a:t>KAP-KL för anställda inom kommun och landsting  (född 1985 eller tidigare)</a:t>
            </a: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547664" y="411510"/>
            <a:ext cx="5934094" cy="75608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spcBef>
                <a:spcPct val="0"/>
              </a:spcBef>
            </a:pPr>
            <a:endParaRPr lang="sv-SE" sz="270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315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98221" y="-406204"/>
            <a:ext cx="6660000" cy="1290869"/>
          </a:xfrm>
        </p:spPr>
        <p:txBody>
          <a:bodyPr/>
          <a:lstStyle/>
          <a:p>
            <a:r>
              <a:rPr lang="sv-SE" sz="3200"/>
              <a:t>Förmånsbestämd ålderspension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42724" y="1656927"/>
            <a:ext cx="5940000" cy="3078000"/>
          </a:xfrm>
        </p:spPr>
        <p:txBody>
          <a:bodyPr>
            <a:normAutofit/>
          </a:bodyPr>
          <a:lstStyle/>
          <a:p>
            <a:pPr marL="202406" indent="-202406" defTabSz="685800">
              <a:lnSpc>
                <a:spcPct val="100000"/>
              </a:lnSpc>
              <a:spcBef>
                <a:spcPct val="20000"/>
              </a:spcBef>
              <a:buSzTx/>
              <a:defRPr/>
            </a:pPr>
            <a:r>
              <a:rPr lang="sv-SE" sz="2000" dirty="0"/>
              <a:t>Tjänas in från 28 år - 65 år</a:t>
            </a:r>
          </a:p>
          <a:p>
            <a:pPr marL="202406" indent="-202406" defTabSz="685800">
              <a:lnSpc>
                <a:spcPct val="100000"/>
              </a:lnSpc>
              <a:spcBef>
                <a:spcPct val="20000"/>
              </a:spcBef>
              <a:buSzTx/>
              <a:defRPr/>
            </a:pPr>
            <a:endParaRPr lang="sv-SE" sz="2000" dirty="0"/>
          </a:p>
          <a:p>
            <a:pPr marL="202406" indent="-202406" defTabSz="685800">
              <a:lnSpc>
                <a:spcPct val="100000"/>
              </a:lnSpc>
              <a:spcBef>
                <a:spcPct val="20000"/>
              </a:spcBef>
              <a:buSzTx/>
              <a:defRPr/>
            </a:pPr>
            <a:r>
              <a:rPr lang="sv-SE" sz="2000" dirty="0"/>
              <a:t>Beräknas på lön över 42 625 kr/mån(2021)</a:t>
            </a:r>
          </a:p>
          <a:p>
            <a:pPr marL="202406" indent="-202406" defTabSz="685800">
              <a:lnSpc>
                <a:spcPct val="100000"/>
              </a:lnSpc>
              <a:spcBef>
                <a:spcPct val="20000"/>
              </a:spcBef>
              <a:buSzTx/>
              <a:defRPr/>
            </a:pPr>
            <a:endParaRPr lang="sv-SE" sz="2000" dirty="0"/>
          </a:p>
          <a:p>
            <a:pPr marL="202406" indent="-202406" defTabSz="685800">
              <a:lnSpc>
                <a:spcPct val="100000"/>
              </a:lnSpc>
              <a:spcBef>
                <a:spcPct val="20000"/>
              </a:spcBef>
              <a:buSzTx/>
              <a:defRPr/>
            </a:pPr>
            <a:r>
              <a:rPr lang="sv-SE" sz="2000" dirty="0"/>
              <a:t>Uttag tidigast från 61 år</a:t>
            </a:r>
          </a:p>
          <a:p>
            <a:pPr marL="202406" indent="-202406" defTabSz="685800">
              <a:lnSpc>
                <a:spcPct val="100000"/>
              </a:lnSpc>
              <a:spcBef>
                <a:spcPct val="20000"/>
              </a:spcBef>
              <a:buSzTx/>
              <a:defRPr/>
            </a:pPr>
            <a:endParaRPr lang="sv-SE" sz="2000" dirty="0"/>
          </a:p>
          <a:p>
            <a:pPr marL="202406" indent="-202406" defTabSz="685800">
              <a:lnSpc>
                <a:spcPct val="100000"/>
              </a:lnSpc>
              <a:spcBef>
                <a:spcPct val="20000"/>
              </a:spcBef>
              <a:buSzTx/>
              <a:defRPr/>
            </a:pPr>
            <a:r>
              <a:rPr lang="sv-SE" sz="2000" dirty="0"/>
              <a:t>Direkt påbörjat pensionsuttag efter avslutad tjänst!</a:t>
            </a:r>
          </a:p>
          <a:p>
            <a:pPr marL="202406" indent="-202406" defTabSz="685800">
              <a:lnSpc>
                <a:spcPct val="100000"/>
              </a:lnSpc>
              <a:spcBef>
                <a:spcPct val="20000"/>
              </a:spcBef>
              <a:buSzTx/>
              <a:defRPr/>
            </a:pPr>
            <a:endParaRPr lang="sv-SE" sz="2000" dirty="0"/>
          </a:p>
          <a:p>
            <a:pPr marL="202406" indent="-202406" defTabSz="6858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28907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sz="2100"/>
            </a:br>
            <a:r>
              <a:rPr lang="sv-SE"/>
              <a:t>Vid beräkning av förmånsbestämd ålderspension används: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0" y="2366682"/>
            <a:ext cx="9144000" cy="1874904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lvl="2"/>
            <a:r>
              <a:rPr lang="sv-SE" sz="7200" dirty="0"/>
              <a:t>LÖN                                      </a:t>
            </a:r>
            <a:r>
              <a:rPr lang="sv-SE" sz="5600" dirty="0"/>
              <a:t>-De nio sista åren viktiga    </a:t>
            </a:r>
          </a:p>
          <a:p>
            <a:endParaRPr lang="sv-SE" sz="7200" dirty="0"/>
          </a:p>
          <a:p>
            <a:pPr lvl="2"/>
            <a:r>
              <a:rPr lang="sv-SE" sz="7200" dirty="0"/>
              <a:t>PENSIONSNIVÅ i %       </a:t>
            </a:r>
            <a:r>
              <a:rPr lang="sv-SE" sz="5600" dirty="0"/>
              <a:t>- Bestäms av födelseåret</a:t>
            </a:r>
          </a:p>
          <a:p>
            <a:endParaRPr lang="sv-SE" sz="7200" dirty="0"/>
          </a:p>
          <a:p>
            <a:pPr lvl="2"/>
            <a:r>
              <a:rPr lang="sv-SE" sz="7200" dirty="0"/>
              <a:t>TID                                       </a:t>
            </a:r>
            <a:r>
              <a:rPr lang="sv-SE" sz="5600" dirty="0"/>
              <a:t>- 30 år inom kommun och region ger maximal tidsfaktor</a:t>
            </a:r>
          </a:p>
          <a:p>
            <a:endParaRPr lang="sv-SE" sz="6400" dirty="0"/>
          </a:p>
          <a:p>
            <a:pPr lvl="1"/>
            <a:endParaRPr lang="sv-SE" sz="6400" dirty="0"/>
          </a:p>
          <a:p>
            <a:endParaRPr lang="sv-SE" sz="1350" dirty="0"/>
          </a:p>
          <a:p>
            <a:pPr marL="0" indent="0">
              <a:buNone/>
            </a:pPr>
            <a:r>
              <a:rPr lang="sv-SE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9179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6393" y="322730"/>
            <a:ext cx="6389767" cy="1344244"/>
          </a:xfrm>
        </p:spPr>
        <p:txBody>
          <a:bodyPr>
            <a:normAutofit fontScale="90000"/>
          </a:bodyPr>
          <a:lstStyle/>
          <a:p>
            <a:r>
              <a:rPr lang="sv-SE"/>
              <a:t> Pensionsunderlag för FÅP</a:t>
            </a:r>
            <a:br>
              <a:rPr lang="sv-SE" sz="3000"/>
            </a:br>
            <a:endParaRPr lang="sv-SE" sz="2325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>
          <a:xfrm>
            <a:off x="1601391" y="1383507"/>
            <a:ext cx="5934094" cy="3078956"/>
          </a:xfrm>
        </p:spPr>
        <p:txBody>
          <a:bodyPr>
            <a:normAutofit/>
          </a:bodyPr>
          <a:lstStyle/>
          <a:p>
            <a:pPr>
              <a:buNone/>
            </a:pPr>
            <a:endParaRPr lang="sv-SE"/>
          </a:p>
          <a:p>
            <a:endParaRPr lang="sv-SE"/>
          </a:p>
        </p:txBody>
      </p:sp>
      <p:graphicFrame>
        <p:nvGraphicFramePr>
          <p:cNvPr id="35" name="Tabell 34"/>
          <p:cNvGraphicFramePr>
            <a:graphicFrameLocks noGrp="1"/>
          </p:cNvGraphicFramePr>
          <p:nvPr/>
        </p:nvGraphicFramePr>
        <p:xfrm>
          <a:off x="2022130" y="2040007"/>
          <a:ext cx="5184576" cy="594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57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58</a:t>
                      </a:r>
                      <a:endParaRPr lang="sv-SE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59</a:t>
                      </a:r>
                      <a:endParaRPr lang="sv-SE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60</a:t>
                      </a:r>
                      <a:endParaRPr lang="sv-SE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61</a:t>
                      </a:r>
                      <a:endParaRPr lang="sv-SE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62</a:t>
                      </a:r>
                      <a:endParaRPr lang="sv-SE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63</a:t>
                      </a:r>
                      <a:endParaRPr lang="sv-SE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64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65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Rak 36"/>
          <p:cNvCxnSpPr/>
          <p:nvPr/>
        </p:nvCxnSpPr>
        <p:spPr>
          <a:xfrm>
            <a:off x="6658438" y="2059740"/>
            <a:ext cx="553121" cy="5940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/>
        </p:nvCxnSpPr>
        <p:spPr>
          <a:xfrm>
            <a:off x="6090753" y="2027722"/>
            <a:ext cx="553121" cy="5940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ruta 38"/>
          <p:cNvSpPr txBox="1"/>
          <p:nvPr/>
        </p:nvSpPr>
        <p:spPr>
          <a:xfrm>
            <a:off x="1439355" y="2186255"/>
            <a:ext cx="6495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>
                <a:solidFill>
                  <a:srgbClr val="296144"/>
                </a:solidFill>
              </a:rPr>
              <a:t>Ålder</a:t>
            </a:r>
            <a:r>
              <a:rPr lang="sv-SE" sz="1350"/>
              <a:t>:</a:t>
            </a:r>
          </a:p>
        </p:txBody>
      </p:sp>
      <p:sp>
        <p:nvSpPr>
          <p:cNvPr id="41" name="Höger klammerparentes 40"/>
          <p:cNvSpPr/>
          <p:nvPr/>
        </p:nvSpPr>
        <p:spPr>
          <a:xfrm rot="5400000">
            <a:off x="3856026" y="850908"/>
            <a:ext cx="324036" cy="39918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2" name="textruta 41"/>
          <p:cNvSpPr txBox="1"/>
          <p:nvPr/>
        </p:nvSpPr>
        <p:spPr>
          <a:xfrm>
            <a:off x="2544041" y="3158352"/>
            <a:ext cx="303961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500">
                <a:solidFill>
                  <a:srgbClr val="296144"/>
                </a:solidFill>
              </a:rPr>
              <a:t>Medelvärdet av </a:t>
            </a:r>
          </a:p>
          <a:p>
            <a:pPr algn="ctr"/>
            <a:r>
              <a:rPr lang="sv-SE" sz="1500">
                <a:solidFill>
                  <a:srgbClr val="296144"/>
                </a:solidFill>
              </a:rPr>
              <a:t>de fem bästa årslönerna*</a:t>
            </a:r>
          </a:p>
          <a:p>
            <a:pPr algn="ctr"/>
            <a:r>
              <a:rPr lang="sv-SE" sz="1500">
                <a:solidFill>
                  <a:srgbClr val="296144"/>
                </a:solidFill>
              </a:rPr>
              <a:t>under de sju åren före buffertåret</a:t>
            </a:r>
          </a:p>
        </p:txBody>
      </p:sp>
      <p:sp>
        <p:nvSpPr>
          <p:cNvPr id="43" name="textruta 42"/>
          <p:cNvSpPr txBox="1"/>
          <p:nvPr/>
        </p:nvSpPr>
        <p:spPr>
          <a:xfrm rot="19220034">
            <a:off x="6581342" y="1487366"/>
            <a:ext cx="12153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err="1">
                <a:solidFill>
                  <a:srgbClr val="296144"/>
                </a:solidFill>
              </a:rPr>
              <a:t>Beräkningsår</a:t>
            </a:r>
            <a:endParaRPr lang="sv-SE" sz="1350">
              <a:solidFill>
                <a:srgbClr val="296144"/>
              </a:solidFill>
            </a:endParaRPr>
          </a:p>
        </p:txBody>
      </p:sp>
      <p:sp>
        <p:nvSpPr>
          <p:cNvPr id="44" name="textruta 43"/>
          <p:cNvSpPr txBox="1"/>
          <p:nvPr/>
        </p:nvSpPr>
        <p:spPr>
          <a:xfrm rot="19220034">
            <a:off x="6070844" y="1607556"/>
            <a:ext cx="8980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err="1">
                <a:solidFill>
                  <a:srgbClr val="296144"/>
                </a:solidFill>
              </a:rPr>
              <a:t>Buffertår</a:t>
            </a:r>
            <a:endParaRPr lang="sv-SE" sz="1350">
              <a:solidFill>
                <a:srgbClr val="296144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601391" y="1654515"/>
            <a:ext cx="34387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i="1">
                <a:solidFill>
                  <a:srgbClr val="296144"/>
                </a:solidFill>
              </a:rPr>
              <a:t>Vid slutberäkning vid 65 år används :</a:t>
            </a:r>
          </a:p>
        </p:txBody>
      </p:sp>
    </p:spTree>
    <p:extLst>
      <p:ext uri="{BB962C8B-B14F-4D97-AF65-F5344CB8AC3E}">
        <p14:creationId xmlns:p14="http://schemas.microsoft.com/office/powerpoint/2010/main" val="3095208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KPA">
  <a:themeElements>
    <a:clrScheme name="KPA">
      <a:dk1>
        <a:sysClr val="windowText" lastClr="000000"/>
      </a:dk1>
      <a:lt1>
        <a:sysClr val="window" lastClr="FFFFFF"/>
      </a:lt1>
      <a:dk2>
        <a:srgbClr val="F2E7DD"/>
      </a:dk2>
      <a:lt2>
        <a:srgbClr val="FCF1E7"/>
      </a:lt2>
      <a:accent1>
        <a:srgbClr val="296144"/>
      </a:accent1>
      <a:accent2>
        <a:srgbClr val="0A331C"/>
      </a:accent2>
      <a:accent3>
        <a:srgbClr val="9BCC96"/>
      </a:accent3>
      <a:accent4>
        <a:srgbClr val="72414F"/>
      </a:accent4>
      <a:accent5>
        <a:srgbClr val="FCC658"/>
      </a:accent5>
      <a:accent6>
        <a:srgbClr val="E2A3A3"/>
      </a:accent6>
      <a:hlink>
        <a:srgbClr val="000000"/>
      </a:hlink>
      <a:folHlink>
        <a:srgbClr val="000000"/>
      </a:folHlink>
    </a:clrScheme>
    <a:fontScheme name="KPA">
      <a:majorFont>
        <a:latin typeface="KPA Display Black"/>
        <a:ea typeface=""/>
        <a:cs typeface=""/>
      </a:majorFont>
      <a:minorFont>
        <a:latin typeface="KP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gitala stadsmöten nya mallen 1.0" id="{E2BE24BA-BDB8-4756-A36B-EF82639F4A3B}" vid="{2FA1EE31-F47A-406F-BC83-265E1B69B67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PA">
  <a:themeElements>
    <a:clrScheme name="KPA">
      <a:dk1>
        <a:sysClr val="windowText" lastClr="000000"/>
      </a:dk1>
      <a:lt1>
        <a:sysClr val="window" lastClr="FFFFFF"/>
      </a:lt1>
      <a:dk2>
        <a:srgbClr val="F2E7DD"/>
      </a:dk2>
      <a:lt2>
        <a:srgbClr val="FCF1E7"/>
      </a:lt2>
      <a:accent1>
        <a:srgbClr val="296144"/>
      </a:accent1>
      <a:accent2>
        <a:srgbClr val="0A331C"/>
      </a:accent2>
      <a:accent3>
        <a:srgbClr val="9BCC96"/>
      </a:accent3>
      <a:accent4>
        <a:srgbClr val="72414F"/>
      </a:accent4>
      <a:accent5>
        <a:srgbClr val="FCC658"/>
      </a:accent5>
      <a:accent6>
        <a:srgbClr val="E2A3A3"/>
      </a:accent6>
      <a:hlink>
        <a:srgbClr val="000000"/>
      </a:hlink>
      <a:folHlink>
        <a:srgbClr val="000000"/>
      </a:folHlink>
    </a:clrScheme>
    <a:fontScheme name="KPA">
      <a:majorFont>
        <a:latin typeface="KPA Display Black"/>
        <a:ea typeface=""/>
        <a:cs typeface=""/>
      </a:majorFont>
      <a:minorFont>
        <a:latin typeface="KP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gitala stadsmöten nya mallen 1.0" id="{E2BE24BA-BDB8-4756-A36B-EF82639F4A3B}" vid="{2FA1EE31-F47A-406F-BC83-265E1B69B67F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F56A1CB161D246AE6B21C9EF4A11C2" ma:contentTypeVersion="2" ma:contentTypeDescription="Skapa ett nytt dokument." ma:contentTypeScope="" ma:versionID="37a26935a29ba385f50ddbe00d4e9b68">
  <xsd:schema xmlns:xsd="http://www.w3.org/2001/XMLSchema" xmlns:xs="http://www.w3.org/2001/XMLSchema" xmlns:p="http://schemas.microsoft.com/office/2006/metadata/properties" xmlns:ns2="1ea6acb7-d13e-452e-9a82-748df3cc390e" targetNamespace="http://schemas.microsoft.com/office/2006/metadata/properties" ma:root="true" ma:fieldsID="303336dae0e8acf245f53259076a942d" ns2:_="">
    <xsd:import namespace="1ea6acb7-d13e-452e-9a82-748df3cc39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6acb7-d13e-452e-9a82-748df3cc3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88494A-51CF-43F1-879E-11C8286918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55B76-EB4A-4C08-9242-D5F315E9568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1ea6acb7-d13e-452e-9a82-748df3cc390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43B671-6A2E-406C-B9BD-144D9FBE7705}">
  <ds:schemaRefs>
    <ds:schemaRef ds:uri="1ea6acb7-d13e-452e-9a82-748df3cc39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Digitala stadsmöten nya mallen 1.0 - kopia</Template>
  <TotalTime>529</TotalTime>
  <Words>946</Words>
  <Application>Microsoft Office PowerPoint</Application>
  <PresentationFormat>Bildspel på skärmen (16:9)</PresentationFormat>
  <Paragraphs>352</Paragraphs>
  <Slides>23</Slides>
  <Notes>23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KPA</vt:lpstr>
      <vt:lpstr>KPA Display Black</vt:lpstr>
      <vt:lpstr>Times New Roman</vt:lpstr>
      <vt:lpstr>KPA</vt:lpstr>
      <vt:lpstr>Office-tema</vt:lpstr>
      <vt:lpstr>1_KPA</vt:lpstr>
      <vt:lpstr>Photo Editor-foto</vt:lpstr>
      <vt:lpstr>PowerPoint-presentation</vt:lpstr>
      <vt:lpstr>Pensionssystemet</vt:lpstr>
      <vt:lpstr>Allmän pension</vt:lpstr>
      <vt:lpstr>Pensionssystemet</vt:lpstr>
      <vt:lpstr>Pensionsavtal hos kommun &amp; region Olika pensionsavtal kan ha gällt under samma anställning. </vt:lpstr>
      <vt:lpstr>KAP-KL för anställda inom kommun och landsting  (född 1985 eller tidigare)</vt:lpstr>
      <vt:lpstr>Förmånsbestämd ålderspension</vt:lpstr>
      <vt:lpstr> Vid beräkning av förmånsbestämd ålderspension används: </vt:lpstr>
      <vt:lpstr> Pensionsunderlag för FÅP </vt:lpstr>
      <vt:lpstr>    Årsskifteslivränta  </vt:lpstr>
      <vt:lpstr>Pensionsnivå Förmånsbestämd ålderspension</vt:lpstr>
      <vt:lpstr>Avgiftsbestämd ålderspension </vt:lpstr>
      <vt:lpstr>Val av försäkringsbolag</vt:lpstr>
      <vt:lpstr>PowerPoint-presentation</vt:lpstr>
      <vt:lpstr>www.pensionsvalet.se     020-650 111</vt:lpstr>
      <vt:lpstr>Vad händer om du inte gör ett val?</vt:lpstr>
      <vt:lpstr>Behöver du återbetalningsskydd?</vt:lpstr>
      <vt:lpstr>PowerPoint-presentation</vt:lpstr>
      <vt:lpstr>Vad är löneväxling?</vt:lpstr>
      <vt:lpstr>Viktigt om löneväxling</vt:lpstr>
      <vt:lpstr>Kom ihåg !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Wistrand</dc:creator>
  <cp:lastModifiedBy>Eva Wistrand</cp:lastModifiedBy>
  <cp:revision>21</cp:revision>
  <cp:lastPrinted>2020-10-12T08:23:58Z</cp:lastPrinted>
  <dcterms:created xsi:type="dcterms:W3CDTF">2020-07-03T10:11:20Z</dcterms:created>
  <dcterms:modified xsi:type="dcterms:W3CDTF">2020-12-09T18:33:18Z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49c2d45-cf8f-4adf-a778-3c33aaf3f9b7_Enabled">
    <vt:lpwstr>True</vt:lpwstr>
  </property>
  <property fmtid="{D5CDD505-2E9C-101B-9397-08002B2CF9AE}" pid="3" name="MSIP_Label_149c2d45-cf8f-4adf-a778-3c33aaf3f9b7_Ref">
    <vt:lpwstr>https://api.informationprotection.azure.com/api/04368cd7-79db-48c2-a243-1f6c2025dec8</vt:lpwstr>
  </property>
  <property fmtid="{D5CDD505-2E9C-101B-9397-08002B2CF9AE}" pid="4" name="MSIP_Label_149c2d45-cf8f-4adf-a778-3c33aaf3f9b7_AssignedBy">
    <vt:lpwstr>anna.johansson@kpa.se</vt:lpwstr>
  </property>
  <property fmtid="{D5CDD505-2E9C-101B-9397-08002B2CF9AE}" pid="5" name="MSIP_Label_149c2d45-cf8f-4adf-a778-3c33aaf3f9b7_DateCreated">
    <vt:lpwstr>2018-01-16T16:10:37.8081528+01:00</vt:lpwstr>
  </property>
  <property fmtid="{D5CDD505-2E9C-101B-9397-08002B2CF9AE}" pid="6" name="MSIP_Label_149c2d45-cf8f-4adf-a778-3c33aaf3f9b7_Name">
    <vt:lpwstr>Öppen</vt:lpwstr>
  </property>
  <property fmtid="{D5CDD505-2E9C-101B-9397-08002B2CF9AE}" pid="7" name="MSIP_Label_149c2d45-cf8f-4adf-a778-3c33aaf3f9b7_Extended_MSFT_Method">
    <vt:lpwstr>Automatic</vt:lpwstr>
  </property>
  <property fmtid="{D5CDD505-2E9C-101B-9397-08002B2CF9AE}" pid="8" name="Sensitivity">
    <vt:lpwstr>Öppen</vt:lpwstr>
  </property>
  <property fmtid="{D5CDD505-2E9C-101B-9397-08002B2CF9AE}" pid="9" name="ContentTypeId">
    <vt:lpwstr>0x0101008AF56A1CB161D246AE6B21C9EF4A11C2</vt:lpwstr>
  </property>
</Properties>
</file>