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2" r:id="rId2"/>
    <p:sldId id="400" r:id="rId3"/>
    <p:sldId id="40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0"/>
    <p:restoredTop sz="93064"/>
  </p:normalViewPr>
  <p:slideViewPr>
    <p:cSldViewPr snapToGrid="0" snapToObjects="1">
      <p:cViewPr varScale="1">
        <p:scale>
          <a:sx n="105" d="100"/>
          <a:sy n="105" d="100"/>
        </p:scale>
        <p:origin x="23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97AF7-1031-6648-947D-792E7C49A6DD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1E7FC-4CF9-EA4B-9D4B-E84B1A29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2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088" y="5676405"/>
            <a:ext cx="1101654" cy="921482"/>
          </a:xfrm>
          <a:prstGeom prst="rect">
            <a:avLst/>
          </a:prstGeom>
        </p:spPr>
      </p:pic>
      <p:sp>
        <p:nvSpPr>
          <p:cNvPr id="7" name="Rubrik 3">
            <a:extLst>
              <a:ext uri="{FF2B5EF4-FFF2-40B4-BE49-F238E27FC236}">
                <a16:creationId xmlns:a16="http://schemas.microsoft.com/office/drawing/2014/main" id="{93FADB11-065B-E044-B0DB-3E730D19EC7D}"/>
              </a:ext>
            </a:extLst>
          </p:cNvPr>
          <p:cNvSpPr txBox="1">
            <a:spLocks/>
          </p:cNvSpPr>
          <p:nvPr/>
        </p:nvSpPr>
        <p:spPr>
          <a:xfrm>
            <a:off x="549275" y="107576"/>
            <a:ext cx="8042276" cy="106443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SFBUP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CF00C01-4E6A-4164-9923-18D7FF52250A}"/>
              </a:ext>
            </a:extLst>
          </p:cNvPr>
          <p:cNvSpPr txBox="1"/>
          <p:nvPr/>
        </p:nvSpPr>
        <p:spPr>
          <a:xfrm>
            <a:off x="2284413" y="117200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Verksamhetschefsmöte Stockholm 2023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C4849607-8CE0-04D0-BB53-C68A8ACE8002}"/>
              </a:ext>
            </a:extLst>
          </p:cNvPr>
          <p:cNvSpPr txBox="1"/>
          <p:nvPr/>
        </p:nvSpPr>
        <p:spPr>
          <a:xfrm>
            <a:off x="261258" y="1709797"/>
            <a:ext cx="833029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effectLst/>
                <a:latin typeface="+mj-lt"/>
              </a:rPr>
              <a:t>Torsdag 9/2 FM</a:t>
            </a:r>
            <a:r>
              <a:rPr lang="sv-SE" i="1" dirty="0">
                <a:latin typeface="+mj-lt"/>
              </a:rPr>
              <a:t>.</a:t>
            </a:r>
            <a:endParaRPr lang="sv-SE" dirty="0">
              <a:effectLst/>
              <a:latin typeface="+mj-lt"/>
            </a:endParaRPr>
          </a:p>
          <a:p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10.00; Välkomna och introduktion. </a:t>
            </a:r>
            <a:r>
              <a:rPr lang="sv-SE" i="1" dirty="0">
                <a:effectLst/>
                <a:latin typeface="+mj-lt"/>
              </a:rPr>
              <a:t>Susanne </a:t>
            </a:r>
            <a:r>
              <a:rPr lang="sv-SE" i="1" dirty="0" err="1">
                <a:effectLst/>
                <a:latin typeface="+mj-lt"/>
              </a:rPr>
              <a:t>Buchmayer</a:t>
            </a:r>
            <a:r>
              <a:rPr lang="sv-SE" i="1" dirty="0">
                <a:effectLst/>
                <a:latin typeface="+mj-lt"/>
              </a:rPr>
              <a:t>, SFBUP </a:t>
            </a:r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10.30-11.15; BUPs uppdrag </a:t>
            </a:r>
            <a:r>
              <a:rPr lang="sv-SE" dirty="0" err="1">
                <a:effectLst/>
                <a:latin typeface="+mj-lt"/>
              </a:rPr>
              <a:t>inkl</a:t>
            </a:r>
            <a:r>
              <a:rPr lang="sv-SE" dirty="0">
                <a:effectLst/>
                <a:latin typeface="+mj-lt"/>
              </a:rPr>
              <a:t> fika. </a:t>
            </a:r>
            <a:r>
              <a:rPr lang="sv-SE" i="1" dirty="0">
                <a:effectLst/>
                <a:latin typeface="+mj-lt"/>
              </a:rPr>
              <a:t>Gemensam diskussion </a:t>
            </a:r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11.15-11.45; Elevhälsans roll och uppdrag</a:t>
            </a:r>
            <a:r>
              <a:rPr lang="sv-SE" dirty="0">
                <a:latin typeface="+mj-lt"/>
              </a:rPr>
              <a:t>,</a:t>
            </a:r>
            <a:r>
              <a:rPr lang="sv-SE" dirty="0">
                <a:effectLst/>
                <a:latin typeface="+mj-lt"/>
              </a:rPr>
              <a:t> </a:t>
            </a:r>
            <a:r>
              <a:rPr lang="sv-SE" i="1" dirty="0">
                <a:effectLst/>
                <a:latin typeface="+mj-lt"/>
              </a:rPr>
              <a:t>Josef </a:t>
            </a:r>
            <a:r>
              <a:rPr lang="sv-SE" i="1" dirty="0" err="1">
                <a:effectLst/>
                <a:latin typeface="+mj-lt"/>
              </a:rPr>
              <a:t>Milerad</a:t>
            </a:r>
            <a:r>
              <a:rPr lang="sv-SE" i="1" dirty="0">
                <a:effectLst/>
                <a:latin typeface="+mj-lt"/>
              </a:rPr>
              <a:t>, skolläkarföreningen</a:t>
            </a:r>
            <a:r>
              <a:rPr lang="sv-SE" dirty="0">
                <a:effectLst/>
                <a:latin typeface="+mj-lt"/>
              </a:rPr>
              <a:t>. </a:t>
            </a:r>
          </a:p>
          <a:p>
            <a:r>
              <a:rPr lang="sv-SE" dirty="0">
                <a:effectLst/>
                <a:latin typeface="+mj-lt"/>
              </a:rPr>
              <a:t>11.45-12.00; Reflektioner - Hur kan vi gemensamt arbeta vidare? </a:t>
            </a:r>
            <a:r>
              <a:rPr lang="sv-SE" i="1" dirty="0">
                <a:effectLst/>
                <a:latin typeface="+mj-lt"/>
              </a:rPr>
              <a:t>Gemensam diskussion </a:t>
            </a:r>
            <a:endParaRPr lang="sv-SE" dirty="0">
              <a:effectLst/>
              <a:latin typeface="+mj-lt"/>
            </a:endParaRPr>
          </a:p>
          <a:p>
            <a:r>
              <a:rPr lang="sv-SE" i="1" dirty="0">
                <a:effectLst/>
                <a:latin typeface="+mj-lt"/>
              </a:rPr>
              <a:t>12.00-13.00; Lunch </a:t>
            </a:r>
          </a:p>
          <a:p>
            <a:endParaRPr lang="sv-SE" i="1" dirty="0">
              <a:latin typeface="+mj-lt"/>
            </a:endParaRPr>
          </a:p>
          <a:p>
            <a:r>
              <a:rPr lang="sv-SE" dirty="0">
                <a:latin typeface="+mj-lt"/>
              </a:rPr>
              <a:t>V</a:t>
            </a:r>
            <a:r>
              <a:rPr lang="sv-SE" dirty="0">
                <a:effectLst/>
                <a:latin typeface="+mj-lt"/>
              </a:rPr>
              <a:t>erksamhetschefer och </a:t>
            </a:r>
            <a:r>
              <a:rPr lang="sv-SE" dirty="0" err="1">
                <a:effectLst/>
                <a:latin typeface="+mj-lt"/>
              </a:rPr>
              <a:t>chölar</a:t>
            </a:r>
            <a:r>
              <a:rPr lang="sv-SE" dirty="0">
                <a:effectLst/>
                <a:latin typeface="+mj-lt"/>
              </a:rPr>
              <a:t>, MLA, </a:t>
            </a:r>
            <a:r>
              <a:rPr lang="sv-SE" dirty="0" err="1">
                <a:effectLst/>
                <a:latin typeface="+mj-lt"/>
              </a:rPr>
              <a:t>SFBUPs</a:t>
            </a:r>
            <a:r>
              <a:rPr lang="sv-SE" dirty="0">
                <a:effectLst/>
                <a:latin typeface="+mj-lt"/>
              </a:rPr>
              <a:t> styrelse, representanter från skolläkarföreningen, SKR, socialstyrelsen, Magnus Isacson SFAM samt riksdagsledamöter i socialutskottet (Karin Rågsjö V, Lina Nordquist L, Johan Hultberg M, Anders W Jonsson C, Ulrika Westerlund MP, Mikael Dahlqvist S, Christian Carlsson KD, </a:t>
            </a:r>
            <a:r>
              <a:rPr lang="sv-SE" dirty="0" err="1">
                <a:effectLst/>
                <a:latin typeface="+mj-lt"/>
              </a:rPr>
              <a:t>ordf</a:t>
            </a:r>
            <a:r>
              <a:rPr lang="sv-SE" dirty="0">
                <a:effectLst/>
                <a:latin typeface="+mj-lt"/>
              </a:rPr>
              <a:t>) </a:t>
            </a:r>
          </a:p>
          <a:p>
            <a:endParaRPr lang="sv-SE" dirty="0">
              <a:effectLst/>
              <a:latin typeface="+mj-lt"/>
            </a:endParaRPr>
          </a:p>
          <a:p>
            <a:endParaRPr lang="sv-SE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400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088" y="5676405"/>
            <a:ext cx="1101654" cy="921482"/>
          </a:xfrm>
          <a:prstGeom prst="rect">
            <a:avLst/>
          </a:prstGeom>
        </p:spPr>
      </p:pic>
      <p:sp>
        <p:nvSpPr>
          <p:cNvPr id="7" name="Rubrik 3">
            <a:extLst>
              <a:ext uri="{FF2B5EF4-FFF2-40B4-BE49-F238E27FC236}">
                <a16:creationId xmlns:a16="http://schemas.microsoft.com/office/drawing/2014/main" id="{93FADB11-065B-E044-B0DB-3E730D19EC7D}"/>
              </a:ext>
            </a:extLst>
          </p:cNvPr>
          <p:cNvSpPr txBox="1">
            <a:spLocks/>
          </p:cNvSpPr>
          <p:nvPr/>
        </p:nvSpPr>
        <p:spPr>
          <a:xfrm>
            <a:off x="549275" y="107576"/>
            <a:ext cx="8042276" cy="106443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SFBUP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CF00C01-4E6A-4164-9923-18D7FF52250A}"/>
              </a:ext>
            </a:extLst>
          </p:cNvPr>
          <p:cNvSpPr txBox="1"/>
          <p:nvPr/>
        </p:nvSpPr>
        <p:spPr>
          <a:xfrm>
            <a:off x="2284413" y="117200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Verksamhetschefsmöte Stockholm 2023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C4849607-8CE0-04D0-BB53-C68A8ACE8002}"/>
              </a:ext>
            </a:extLst>
          </p:cNvPr>
          <p:cNvSpPr txBox="1"/>
          <p:nvPr/>
        </p:nvSpPr>
        <p:spPr>
          <a:xfrm>
            <a:off x="261258" y="746629"/>
            <a:ext cx="833029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sv-SE" dirty="0">
                <a:effectLst/>
                <a:latin typeface="+mj-lt"/>
              </a:rPr>
            </a:br>
            <a:endParaRPr lang="sv-SE" dirty="0">
              <a:effectLst/>
              <a:latin typeface="+mj-lt"/>
            </a:endParaRPr>
          </a:p>
          <a:p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Torsdag 9/2 EM</a:t>
            </a:r>
            <a:r>
              <a:rPr lang="sv-SE" i="1" dirty="0">
                <a:effectLst/>
                <a:latin typeface="+mj-lt"/>
              </a:rPr>
              <a:t>; Barns psykiska ohälsa – folkhälsoproblemet som hamnar på specialistnivå. </a:t>
            </a:r>
            <a:endParaRPr lang="sv-SE" dirty="0">
              <a:effectLst/>
              <a:latin typeface="+mj-lt"/>
            </a:endParaRPr>
          </a:p>
          <a:p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13.00  </a:t>
            </a:r>
            <a:r>
              <a:rPr lang="sv-SE" dirty="0">
                <a:latin typeface="+mj-lt"/>
              </a:rPr>
              <a:t>N</a:t>
            </a:r>
            <a:r>
              <a:rPr lang="sv-SE" dirty="0">
                <a:effectLst/>
                <a:latin typeface="+mj-lt"/>
              </a:rPr>
              <a:t>ulägesbeskrivning - Den ökade psykiska ohälsan hos barn och unga. </a:t>
            </a:r>
            <a:r>
              <a:rPr lang="sv-SE" i="1" dirty="0">
                <a:effectLst/>
                <a:latin typeface="+mj-lt"/>
              </a:rPr>
              <a:t>Maria </a:t>
            </a:r>
            <a:r>
              <a:rPr lang="sv-SE" i="1" dirty="0" err="1">
                <a:effectLst/>
                <a:latin typeface="+mj-lt"/>
              </a:rPr>
              <a:t>Unenge</a:t>
            </a:r>
            <a:r>
              <a:rPr lang="sv-SE" i="1" dirty="0">
                <a:effectLst/>
                <a:latin typeface="+mj-lt"/>
              </a:rPr>
              <a:t> </a:t>
            </a:r>
            <a:r>
              <a:rPr lang="sv-SE" i="1" dirty="0" err="1">
                <a:effectLst/>
                <a:latin typeface="+mj-lt"/>
              </a:rPr>
              <a:t>Hallerbäck</a:t>
            </a:r>
            <a:r>
              <a:rPr lang="sv-SE" i="1" dirty="0">
                <a:effectLst/>
                <a:latin typeface="+mj-lt"/>
              </a:rPr>
              <a:t>, SFBUP </a:t>
            </a:r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13.30 SKRs uppdrag psykisk hälsa samt handläggare från SKRs utbildningsavdelning presenterar sina tankar på arbetet framåt. </a:t>
            </a:r>
            <a:r>
              <a:rPr lang="sv-SE" i="1" dirty="0">
                <a:effectLst/>
                <a:latin typeface="+mj-lt"/>
              </a:rPr>
              <a:t>Martin </a:t>
            </a:r>
            <a:r>
              <a:rPr lang="sv-SE" i="1" dirty="0" err="1">
                <a:effectLst/>
                <a:latin typeface="+mj-lt"/>
              </a:rPr>
              <a:t>Rödholm</a:t>
            </a:r>
            <a:r>
              <a:rPr lang="sv-SE" i="1" dirty="0">
                <a:effectLst/>
                <a:latin typeface="+mj-lt"/>
              </a:rPr>
              <a:t> med flera. </a:t>
            </a:r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13.45 Paneldebatt med representanter från politiken. Hur kan arbetet framåt se ut? Vad behöver vi för att nå en bättre och mer jämlik vård? Reflektioner 5 min per partirepresentant. </a:t>
            </a:r>
          </a:p>
          <a:p>
            <a:r>
              <a:rPr lang="sv-SE" dirty="0">
                <a:effectLst/>
                <a:latin typeface="+mj-lt"/>
              </a:rPr>
              <a:t>14.30 Fika </a:t>
            </a:r>
          </a:p>
          <a:p>
            <a:r>
              <a:rPr lang="sv-SE" dirty="0">
                <a:effectLst/>
                <a:latin typeface="+mj-lt"/>
              </a:rPr>
              <a:t>15.00 Reflektioner i helgrupp. Nästa steg? </a:t>
            </a:r>
          </a:p>
          <a:p>
            <a:r>
              <a:rPr lang="sv-SE" dirty="0">
                <a:latin typeface="+mj-lt"/>
              </a:rPr>
              <a:t>19.00 Middag</a:t>
            </a:r>
            <a:endParaRPr lang="sv-SE" dirty="0">
              <a:effectLst/>
              <a:latin typeface="+mj-lt"/>
            </a:endParaRPr>
          </a:p>
          <a:p>
            <a:endParaRPr lang="sv-SE" dirty="0">
              <a:latin typeface="+mj-lt"/>
            </a:endParaRPr>
          </a:p>
          <a:p>
            <a:endParaRPr lang="sv-SE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72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088" y="5676405"/>
            <a:ext cx="1101654" cy="921482"/>
          </a:xfrm>
          <a:prstGeom prst="rect">
            <a:avLst/>
          </a:prstGeom>
        </p:spPr>
      </p:pic>
      <p:sp>
        <p:nvSpPr>
          <p:cNvPr id="7" name="Rubrik 3">
            <a:extLst>
              <a:ext uri="{FF2B5EF4-FFF2-40B4-BE49-F238E27FC236}">
                <a16:creationId xmlns:a16="http://schemas.microsoft.com/office/drawing/2014/main" id="{93FADB11-065B-E044-B0DB-3E730D19EC7D}"/>
              </a:ext>
            </a:extLst>
          </p:cNvPr>
          <p:cNvSpPr txBox="1">
            <a:spLocks/>
          </p:cNvSpPr>
          <p:nvPr/>
        </p:nvSpPr>
        <p:spPr>
          <a:xfrm>
            <a:off x="549275" y="107576"/>
            <a:ext cx="8042276" cy="106443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SFBUP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CF00C01-4E6A-4164-9923-18D7FF52250A}"/>
              </a:ext>
            </a:extLst>
          </p:cNvPr>
          <p:cNvSpPr txBox="1"/>
          <p:nvPr/>
        </p:nvSpPr>
        <p:spPr>
          <a:xfrm>
            <a:off x="2284413" y="117200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Verksamhetschefsmöte Stockholm 2023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0CBE834-CC78-6422-E8C5-8F7C9DE2887A}"/>
              </a:ext>
            </a:extLst>
          </p:cNvPr>
          <p:cNvSpPr txBox="1"/>
          <p:nvPr/>
        </p:nvSpPr>
        <p:spPr>
          <a:xfrm>
            <a:off x="549275" y="1706087"/>
            <a:ext cx="755904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effectLst/>
                <a:latin typeface="+mj-lt"/>
              </a:rPr>
              <a:t>Fredag 10/2</a:t>
            </a:r>
          </a:p>
          <a:p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08.30 Sammanfattning dag 1 och planering framåt. </a:t>
            </a:r>
            <a:r>
              <a:rPr lang="sv-SE" i="1" dirty="0">
                <a:effectLst/>
                <a:latin typeface="+mj-lt"/>
              </a:rPr>
              <a:t>SFBUP och gemensam diskussion. </a:t>
            </a:r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09.00 </a:t>
            </a:r>
            <a:r>
              <a:rPr lang="sv-SE" dirty="0" err="1">
                <a:effectLst/>
                <a:latin typeface="+mj-lt"/>
              </a:rPr>
              <a:t>Metiskurser</a:t>
            </a:r>
            <a:r>
              <a:rPr lang="sv-SE" dirty="0">
                <a:effectLst/>
                <a:latin typeface="+mj-lt"/>
              </a:rPr>
              <a:t> – ett gemensamt ansvar. </a:t>
            </a:r>
            <a:r>
              <a:rPr lang="sv-SE" i="1" dirty="0">
                <a:effectLst/>
                <a:latin typeface="+mj-lt"/>
              </a:rPr>
              <a:t>Jonas Nilsson, SFBUP </a:t>
            </a:r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09.15 BUP / </a:t>
            </a:r>
            <a:r>
              <a:rPr lang="sv-SE" dirty="0" err="1">
                <a:effectLst/>
                <a:latin typeface="+mj-lt"/>
              </a:rPr>
              <a:t>SiS</a:t>
            </a:r>
            <a:r>
              <a:rPr lang="sv-SE" dirty="0">
                <a:effectLst/>
                <a:latin typeface="+mj-lt"/>
              </a:rPr>
              <a:t> – integrerad vård. </a:t>
            </a:r>
            <a:r>
              <a:rPr lang="sv-SE" i="1" dirty="0">
                <a:effectLst/>
                <a:latin typeface="+mj-lt"/>
              </a:rPr>
              <a:t>Projektledare Karin Hermansson, socialstyrelsen samt Niklas Långström, medicinskt sakkunnig socialstyrelsen. </a:t>
            </a:r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10.00 Fika </a:t>
            </a:r>
          </a:p>
          <a:p>
            <a:r>
              <a:rPr lang="sv-SE" dirty="0">
                <a:effectLst/>
                <a:latin typeface="+mj-lt"/>
              </a:rPr>
              <a:t>10.30 PANS/PANDAS – behov av samsyn i landet? </a:t>
            </a:r>
            <a:r>
              <a:rPr lang="sv-SE" i="1" dirty="0">
                <a:effectLst/>
                <a:latin typeface="+mj-lt"/>
              </a:rPr>
              <a:t>Linda Welin, VC BUP Skåne </a:t>
            </a:r>
            <a:endParaRPr lang="sv-SE" dirty="0">
              <a:effectLst/>
              <a:latin typeface="+mj-lt"/>
            </a:endParaRPr>
          </a:p>
          <a:p>
            <a:r>
              <a:rPr lang="sv-SE" dirty="0">
                <a:effectLst/>
                <a:latin typeface="+mj-lt"/>
              </a:rPr>
              <a:t>11.00  Sammanfattning och avslut. </a:t>
            </a:r>
          </a:p>
          <a:p>
            <a:r>
              <a:rPr lang="sv-SE" dirty="0">
                <a:effectLst/>
                <a:latin typeface="+mj-lt"/>
              </a:rPr>
              <a:t>12.00; Lunch </a:t>
            </a:r>
          </a:p>
        </p:txBody>
      </p:sp>
    </p:spTree>
    <p:extLst>
      <p:ext uri="{BB962C8B-B14F-4D97-AF65-F5344CB8AC3E}">
        <p14:creationId xmlns:p14="http://schemas.microsoft.com/office/powerpoint/2010/main" val="232539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18888</TotalTime>
  <Words>292</Words>
  <Application>Microsoft Macintosh PowerPoint</Application>
  <PresentationFormat>Bildspel på skärmen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Calibri</vt:lpstr>
      <vt:lpstr>News Gothic MT</vt:lpstr>
      <vt:lpstr>Wingdings 2</vt:lpstr>
      <vt:lpstr>Bris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Lundqvist</dc:creator>
  <cp:lastModifiedBy>susanne buchmayer</cp:lastModifiedBy>
  <cp:revision>366</cp:revision>
  <dcterms:created xsi:type="dcterms:W3CDTF">2016-11-07T09:31:49Z</dcterms:created>
  <dcterms:modified xsi:type="dcterms:W3CDTF">2023-02-07T14:32:02Z</dcterms:modified>
</cp:coreProperties>
</file>