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Lst>
  <p:notesMasterIdLst>
    <p:notesMasterId r:id="rId8"/>
  </p:notesMasterIdLst>
  <p:handoutMasterIdLst>
    <p:handoutMasterId r:id="rId9"/>
  </p:handoutMasterIdLst>
  <p:sldIdLst>
    <p:sldId id="267" r:id="rId4"/>
    <p:sldId id="268" r:id="rId5"/>
    <p:sldId id="269" r:id="rId6"/>
    <p:sldId id="266" r:id="rId7"/>
  </p:sldIdLst>
  <p:sldSz cx="6858000" cy="9906000" type="A4"/>
  <p:notesSz cx="9875838" cy="6743700"/>
  <p:defaultTextStyle>
    <a:defPPr>
      <a:defRPr lang="en-US"/>
    </a:defPPr>
    <a:lvl1pPr algn="l" rtl="0" fontAlgn="base">
      <a:spcBef>
        <a:spcPct val="0"/>
      </a:spcBef>
      <a:spcAft>
        <a:spcPct val="0"/>
      </a:spcAft>
      <a:defRPr kern="1200">
        <a:solidFill>
          <a:schemeClr val="tx1"/>
        </a:solidFill>
        <a:latin typeface="Bookman Old Style" pitchFamily="18" charset="0"/>
        <a:ea typeface="ＭＳ Ｐゴシック" pitchFamily="34" charset="-128"/>
        <a:cs typeface="+mn-cs"/>
      </a:defRPr>
    </a:lvl1pPr>
    <a:lvl2pPr marL="457200" algn="l" rtl="0" fontAlgn="base">
      <a:spcBef>
        <a:spcPct val="0"/>
      </a:spcBef>
      <a:spcAft>
        <a:spcPct val="0"/>
      </a:spcAft>
      <a:defRPr kern="1200">
        <a:solidFill>
          <a:schemeClr val="tx1"/>
        </a:solidFill>
        <a:latin typeface="Bookman Old Style" pitchFamily="18" charset="0"/>
        <a:ea typeface="ＭＳ Ｐゴシック" pitchFamily="34" charset="-128"/>
        <a:cs typeface="+mn-cs"/>
      </a:defRPr>
    </a:lvl2pPr>
    <a:lvl3pPr marL="914400" algn="l" rtl="0" fontAlgn="base">
      <a:spcBef>
        <a:spcPct val="0"/>
      </a:spcBef>
      <a:spcAft>
        <a:spcPct val="0"/>
      </a:spcAft>
      <a:defRPr kern="1200">
        <a:solidFill>
          <a:schemeClr val="tx1"/>
        </a:solidFill>
        <a:latin typeface="Bookman Old Style" pitchFamily="18" charset="0"/>
        <a:ea typeface="ＭＳ Ｐゴシック" pitchFamily="34" charset="-128"/>
        <a:cs typeface="+mn-cs"/>
      </a:defRPr>
    </a:lvl3pPr>
    <a:lvl4pPr marL="1371600" algn="l" rtl="0" fontAlgn="base">
      <a:spcBef>
        <a:spcPct val="0"/>
      </a:spcBef>
      <a:spcAft>
        <a:spcPct val="0"/>
      </a:spcAft>
      <a:defRPr kern="1200">
        <a:solidFill>
          <a:schemeClr val="tx1"/>
        </a:solidFill>
        <a:latin typeface="Bookman Old Style" pitchFamily="18" charset="0"/>
        <a:ea typeface="ＭＳ Ｐゴシック" pitchFamily="34" charset="-128"/>
        <a:cs typeface="+mn-cs"/>
      </a:defRPr>
    </a:lvl4pPr>
    <a:lvl5pPr marL="1828800" algn="l" rtl="0" fontAlgn="base">
      <a:spcBef>
        <a:spcPct val="0"/>
      </a:spcBef>
      <a:spcAft>
        <a:spcPct val="0"/>
      </a:spcAft>
      <a:defRPr kern="1200">
        <a:solidFill>
          <a:schemeClr val="tx1"/>
        </a:solidFill>
        <a:latin typeface="Bookman Old Style" pitchFamily="18" charset="0"/>
        <a:ea typeface="ＭＳ Ｐゴシック" pitchFamily="34" charset="-128"/>
        <a:cs typeface="+mn-cs"/>
      </a:defRPr>
    </a:lvl5pPr>
    <a:lvl6pPr marL="2286000" algn="l" defTabSz="914400" rtl="0" eaLnBrk="1" latinLnBrk="0" hangingPunct="1">
      <a:defRPr kern="1200">
        <a:solidFill>
          <a:schemeClr val="tx1"/>
        </a:solidFill>
        <a:latin typeface="Bookman Old Style" pitchFamily="18" charset="0"/>
        <a:ea typeface="ＭＳ Ｐゴシック" pitchFamily="34" charset="-128"/>
        <a:cs typeface="+mn-cs"/>
      </a:defRPr>
    </a:lvl6pPr>
    <a:lvl7pPr marL="2743200" algn="l" defTabSz="914400" rtl="0" eaLnBrk="1" latinLnBrk="0" hangingPunct="1">
      <a:defRPr kern="1200">
        <a:solidFill>
          <a:schemeClr val="tx1"/>
        </a:solidFill>
        <a:latin typeface="Bookman Old Style" pitchFamily="18" charset="0"/>
        <a:ea typeface="ＭＳ Ｐゴシック" pitchFamily="34" charset="-128"/>
        <a:cs typeface="+mn-cs"/>
      </a:defRPr>
    </a:lvl7pPr>
    <a:lvl8pPr marL="3200400" algn="l" defTabSz="914400" rtl="0" eaLnBrk="1" latinLnBrk="0" hangingPunct="1">
      <a:defRPr kern="1200">
        <a:solidFill>
          <a:schemeClr val="tx1"/>
        </a:solidFill>
        <a:latin typeface="Bookman Old Style" pitchFamily="18" charset="0"/>
        <a:ea typeface="ＭＳ Ｐゴシック" pitchFamily="34" charset="-128"/>
        <a:cs typeface="+mn-cs"/>
      </a:defRPr>
    </a:lvl8pPr>
    <a:lvl9pPr marL="3657600" algn="l" defTabSz="914400" rtl="0" eaLnBrk="1" latinLnBrk="0" hangingPunct="1">
      <a:defRPr kern="1200">
        <a:solidFill>
          <a:schemeClr val="tx1"/>
        </a:solidFill>
        <a:latin typeface="Bookman Old Style"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600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llanmörkt forma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88"/>
    <p:restoredTop sz="94674"/>
  </p:normalViewPr>
  <p:slideViewPr>
    <p:cSldViewPr>
      <p:cViewPr varScale="1">
        <p:scale>
          <a:sx n="86" d="100"/>
          <a:sy n="86" d="100"/>
        </p:scale>
        <p:origin x="4208" y="200"/>
      </p:cViewPr>
      <p:guideLst>
        <p:guide orient="horz" pos="600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0"/>
            <a:ext cx="4319525" cy="362194"/>
          </a:xfrm>
          <a:prstGeom prst="rect">
            <a:avLst/>
          </a:prstGeom>
          <a:noFill/>
          <a:ln w="9525">
            <a:noFill/>
            <a:miter lim="800000"/>
            <a:headEnd/>
            <a:tailEnd/>
          </a:ln>
          <a:effectLst/>
        </p:spPr>
        <p:txBody>
          <a:bodyPr vert="horz" wrap="square" lIns="90855" tIns="45427" rIns="90855" bIns="45427" numCol="1" anchor="t" anchorCtr="0" compatLnSpc="1">
            <a:prstTxWarp prst="textNoShape">
              <a:avLst/>
            </a:prstTxWarp>
          </a:bodyPr>
          <a:lstStyle>
            <a:lvl1pPr>
              <a:defRPr sz="1200">
                <a:latin typeface="Bookman Old Style" charset="0"/>
                <a:ea typeface="+mn-ea"/>
                <a:cs typeface="+mn-cs"/>
              </a:defRPr>
            </a:lvl1pPr>
          </a:lstStyle>
          <a:p>
            <a:pPr>
              <a:defRPr/>
            </a:pPr>
            <a:endParaRPr lang="sv-SE"/>
          </a:p>
        </p:txBody>
      </p:sp>
      <p:sp>
        <p:nvSpPr>
          <p:cNvPr id="10243" name="Rectangle 3"/>
          <p:cNvSpPr>
            <a:spLocks noGrp="1" noChangeArrowheads="1"/>
          </p:cNvSpPr>
          <p:nvPr>
            <p:ph type="dt" sz="quarter" idx="1"/>
          </p:nvPr>
        </p:nvSpPr>
        <p:spPr bwMode="auto">
          <a:xfrm>
            <a:off x="5648611" y="0"/>
            <a:ext cx="4208768" cy="362194"/>
          </a:xfrm>
          <a:prstGeom prst="rect">
            <a:avLst/>
          </a:prstGeom>
          <a:noFill/>
          <a:ln w="9525">
            <a:noFill/>
            <a:miter lim="800000"/>
            <a:headEnd/>
            <a:tailEnd/>
          </a:ln>
          <a:effectLst/>
        </p:spPr>
        <p:txBody>
          <a:bodyPr vert="horz" wrap="square" lIns="90855" tIns="45427" rIns="90855" bIns="45427" numCol="1" anchor="t" anchorCtr="0" compatLnSpc="1">
            <a:prstTxWarp prst="textNoShape">
              <a:avLst/>
            </a:prstTxWarp>
          </a:bodyPr>
          <a:lstStyle>
            <a:lvl1pPr algn="r">
              <a:defRPr sz="1200">
                <a:latin typeface="Bookman Old Style" charset="0"/>
                <a:ea typeface="+mn-ea"/>
                <a:cs typeface="+mn-cs"/>
              </a:defRPr>
            </a:lvl1pPr>
          </a:lstStyle>
          <a:p>
            <a:pPr>
              <a:defRPr/>
            </a:pPr>
            <a:endParaRPr lang="sv-SE"/>
          </a:p>
        </p:txBody>
      </p:sp>
      <p:sp>
        <p:nvSpPr>
          <p:cNvPr id="10244" name="Rectangle 4"/>
          <p:cNvSpPr>
            <a:spLocks noGrp="1" noChangeArrowheads="1"/>
          </p:cNvSpPr>
          <p:nvPr>
            <p:ph type="ftr" sz="quarter" idx="2"/>
          </p:nvPr>
        </p:nvSpPr>
        <p:spPr bwMode="auto">
          <a:xfrm>
            <a:off x="1" y="6416002"/>
            <a:ext cx="4319525" cy="310451"/>
          </a:xfrm>
          <a:prstGeom prst="rect">
            <a:avLst/>
          </a:prstGeom>
          <a:noFill/>
          <a:ln w="9525">
            <a:noFill/>
            <a:miter lim="800000"/>
            <a:headEnd/>
            <a:tailEnd/>
          </a:ln>
          <a:effectLst/>
        </p:spPr>
        <p:txBody>
          <a:bodyPr vert="horz" wrap="square" lIns="90855" tIns="45427" rIns="90855" bIns="45427" numCol="1" anchor="b" anchorCtr="0" compatLnSpc="1">
            <a:prstTxWarp prst="textNoShape">
              <a:avLst/>
            </a:prstTxWarp>
          </a:bodyPr>
          <a:lstStyle>
            <a:lvl1pPr>
              <a:defRPr sz="1200">
                <a:latin typeface="Bookman Old Style" charset="0"/>
                <a:ea typeface="+mn-ea"/>
                <a:cs typeface="+mn-cs"/>
              </a:defRPr>
            </a:lvl1pPr>
          </a:lstStyle>
          <a:p>
            <a:pPr>
              <a:defRPr/>
            </a:pPr>
            <a:endParaRPr lang="sv-SE"/>
          </a:p>
        </p:txBody>
      </p:sp>
      <p:sp>
        <p:nvSpPr>
          <p:cNvPr id="10245" name="Rectangle 5"/>
          <p:cNvSpPr>
            <a:spLocks noGrp="1" noChangeArrowheads="1"/>
          </p:cNvSpPr>
          <p:nvPr>
            <p:ph type="sldNum" sz="quarter" idx="3"/>
          </p:nvPr>
        </p:nvSpPr>
        <p:spPr bwMode="auto">
          <a:xfrm>
            <a:off x="5648611" y="6416002"/>
            <a:ext cx="4208768" cy="310451"/>
          </a:xfrm>
          <a:prstGeom prst="rect">
            <a:avLst/>
          </a:prstGeom>
          <a:noFill/>
          <a:ln w="9525">
            <a:noFill/>
            <a:miter lim="800000"/>
            <a:headEnd/>
            <a:tailEnd/>
          </a:ln>
          <a:effectLst/>
        </p:spPr>
        <p:txBody>
          <a:bodyPr vert="horz" wrap="square" lIns="90855" tIns="45427" rIns="90855" bIns="45427" numCol="1" anchor="b" anchorCtr="0" compatLnSpc="1">
            <a:prstTxWarp prst="textNoShape">
              <a:avLst/>
            </a:prstTxWarp>
          </a:bodyPr>
          <a:lstStyle>
            <a:lvl1pPr algn="r">
              <a:defRPr sz="1200">
                <a:ea typeface="ＭＳ Ｐゴシック" pitchFamily="-84" charset="-128"/>
              </a:defRPr>
            </a:lvl1pPr>
          </a:lstStyle>
          <a:p>
            <a:pPr>
              <a:defRPr/>
            </a:pPr>
            <a:fld id="{AD1F7502-324A-4129-8762-265017CD58D9}" type="slidenum">
              <a:rPr lang="sv-SE"/>
              <a:pPr>
                <a:defRPr/>
              </a:pPr>
              <a:t>‹#›</a:t>
            </a:fld>
            <a:endParaRPr lang="sv-SE"/>
          </a:p>
        </p:txBody>
      </p:sp>
    </p:spTree>
    <p:extLst>
      <p:ext uri="{BB962C8B-B14F-4D97-AF65-F5344CB8AC3E}">
        <p14:creationId xmlns:p14="http://schemas.microsoft.com/office/powerpoint/2010/main" val="1122976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1" y="1"/>
            <a:ext cx="4280300" cy="337401"/>
          </a:xfrm>
          <a:prstGeom prst="rect">
            <a:avLst/>
          </a:prstGeom>
        </p:spPr>
        <p:txBody>
          <a:bodyPr vert="horz" lIns="90855" tIns="45427" rIns="90855" bIns="45427" rtlCol="0"/>
          <a:lstStyle>
            <a:lvl1pPr algn="l">
              <a:defRPr sz="1200">
                <a:latin typeface="Bookman Old Style" charset="0"/>
                <a:ea typeface="+mn-ea"/>
                <a:cs typeface="+mn-cs"/>
              </a:defRPr>
            </a:lvl1pPr>
          </a:lstStyle>
          <a:p>
            <a:pPr>
              <a:defRPr/>
            </a:pPr>
            <a:endParaRPr lang="sv-SE"/>
          </a:p>
        </p:txBody>
      </p:sp>
      <p:sp>
        <p:nvSpPr>
          <p:cNvPr id="3" name="Platshållare för datum 2"/>
          <p:cNvSpPr>
            <a:spLocks noGrp="1"/>
          </p:cNvSpPr>
          <p:nvPr>
            <p:ph type="dt" idx="1"/>
          </p:nvPr>
        </p:nvSpPr>
        <p:spPr>
          <a:xfrm>
            <a:off x="5593233" y="1"/>
            <a:ext cx="4280300" cy="337401"/>
          </a:xfrm>
          <a:prstGeom prst="rect">
            <a:avLst/>
          </a:prstGeom>
        </p:spPr>
        <p:txBody>
          <a:bodyPr vert="horz" wrap="square" lIns="90855" tIns="45427" rIns="90855" bIns="45427" numCol="1" anchor="t" anchorCtr="0" compatLnSpc="1">
            <a:prstTxWarp prst="textNoShape">
              <a:avLst/>
            </a:prstTxWarp>
          </a:bodyPr>
          <a:lstStyle>
            <a:lvl1pPr algn="r">
              <a:defRPr sz="1200">
                <a:ea typeface="ＭＳ Ｐゴシック" pitchFamily="-84" charset="-128"/>
              </a:defRPr>
            </a:lvl1pPr>
          </a:lstStyle>
          <a:p>
            <a:pPr>
              <a:defRPr/>
            </a:pPr>
            <a:fld id="{1BE06F00-2797-4479-BA0E-115D6C8BBDCF}" type="datetime1">
              <a:rPr lang="sv-SE"/>
              <a:pPr>
                <a:defRPr/>
              </a:pPr>
              <a:t>2024-04-30</a:t>
            </a:fld>
            <a:endParaRPr lang="sv-SE"/>
          </a:p>
        </p:txBody>
      </p:sp>
      <p:sp>
        <p:nvSpPr>
          <p:cNvPr id="4" name="Platshållare för bildobjekt 3"/>
          <p:cNvSpPr>
            <a:spLocks noGrp="1" noRot="1" noChangeAspect="1"/>
          </p:cNvSpPr>
          <p:nvPr>
            <p:ph type="sldImg" idx="2"/>
          </p:nvPr>
        </p:nvSpPr>
        <p:spPr>
          <a:xfrm>
            <a:off x="4062413" y="506413"/>
            <a:ext cx="1751012" cy="2528887"/>
          </a:xfrm>
          <a:prstGeom prst="rect">
            <a:avLst/>
          </a:prstGeom>
          <a:noFill/>
          <a:ln w="12700">
            <a:solidFill>
              <a:prstClr val="black"/>
            </a:solidFill>
          </a:ln>
        </p:spPr>
        <p:txBody>
          <a:bodyPr vert="horz" lIns="90855" tIns="45427" rIns="90855" bIns="45427" rtlCol="0" anchor="ctr"/>
          <a:lstStyle/>
          <a:p>
            <a:pPr lvl="0"/>
            <a:endParaRPr lang="sv-SE" noProof="0"/>
          </a:p>
        </p:txBody>
      </p:sp>
      <p:sp>
        <p:nvSpPr>
          <p:cNvPr id="5" name="Platshållare för anteckningar 4"/>
          <p:cNvSpPr>
            <a:spLocks noGrp="1"/>
          </p:cNvSpPr>
          <p:nvPr>
            <p:ph type="body" sz="quarter" idx="3"/>
          </p:nvPr>
        </p:nvSpPr>
        <p:spPr>
          <a:xfrm>
            <a:off x="987584" y="3203689"/>
            <a:ext cx="7900670" cy="3034450"/>
          </a:xfrm>
          <a:prstGeom prst="rect">
            <a:avLst/>
          </a:prstGeom>
        </p:spPr>
        <p:txBody>
          <a:bodyPr vert="horz" wrap="square" lIns="90855" tIns="45427" rIns="90855" bIns="45427" numCol="1" anchor="t" anchorCtr="0" compatLnSpc="1">
            <a:prstTxWarp prst="textNoShape">
              <a:avLst/>
            </a:prstTxWarp>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1" y="6405221"/>
            <a:ext cx="4280300" cy="337401"/>
          </a:xfrm>
          <a:prstGeom prst="rect">
            <a:avLst/>
          </a:prstGeom>
        </p:spPr>
        <p:txBody>
          <a:bodyPr vert="horz" lIns="90855" tIns="45427" rIns="90855" bIns="45427" rtlCol="0" anchor="b"/>
          <a:lstStyle>
            <a:lvl1pPr algn="l">
              <a:defRPr sz="1200">
                <a:latin typeface="Bookman Old Style" charset="0"/>
                <a:ea typeface="+mn-ea"/>
                <a:cs typeface="+mn-cs"/>
              </a:defRPr>
            </a:lvl1pPr>
          </a:lstStyle>
          <a:p>
            <a:pPr>
              <a:defRPr/>
            </a:pPr>
            <a:endParaRPr lang="sv-SE"/>
          </a:p>
        </p:txBody>
      </p:sp>
      <p:sp>
        <p:nvSpPr>
          <p:cNvPr id="7" name="Platshållare för bildnummer 6"/>
          <p:cNvSpPr>
            <a:spLocks noGrp="1"/>
          </p:cNvSpPr>
          <p:nvPr>
            <p:ph type="sldNum" sz="quarter" idx="5"/>
          </p:nvPr>
        </p:nvSpPr>
        <p:spPr>
          <a:xfrm>
            <a:off x="5593233" y="6405221"/>
            <a:ext cx="4280300" cy="337401"/>
          </a:xfrm>
          <a:prstGeom prst="rect">
            <a:avLst/>
          </a:prstGeom>
        </p:spPr>
        <p:txBody>
          <a:bodyPr vert="horz" wrap="square" lIns="90855" tIns="45427" rIns="90855" bIns="45427" numCol="1" anchor="b" anchorCtr="0" compatLnSpc="1">
            <a:prstTxWarp prst="textNoShape">
              <a:avLst/>
            </a:prstTxWarp>
          </a:bodyPr>
          <a:lstStyle>
            <a:lvl1pPr algn="r">
              <a:defRPr sz="1200">
                <a:ea typeface="ＭＳ Ｐゴシック" pitchFamily="-84" charset="-128"/>
              </a:defRPr>
            </a:lvl1pPr>
          </a:lstStyle>
          <a:p>
            <a:pPr>
              <a:defRPr/>
            </a:pPr>
            <a:fld id="{8C468B8D-AFB4-47BC-9E1E-8C6E73971815}" type="slidenum">
              <a:rPr lang="sv-SE"/>
              <a:pPr>
                <a:defRPr/>
              </a:pPr>
              <a:t>‹#›</a:t>
            </a:fld>
            <a:endParaRPr lang="sv-SE"/>
          </a:p>
        </p:txBody>
      </p:sp>
    </p:spTree>
    <p:extLst>
      <p:ext uri="{BB962C8B-B14F-4D97-AF65-F5344CB8AC3E}">
        <p14:creationId xmlns:p14="http://schemas.microsoft.com/office/powerpoint/2010/main" val="2099912417"/>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3076575"/>
            <a:ext cx="5829300" cy="2124075"/>
          </a:xfrm>
        </p:spPr>
        <p:txBody>
          <a:bodyPr/>
          <a:lstStyle/>
          <a:p>
            <a:r>
              <a:rPr lang="sv-SE"/>
              <a:t>Klicka här för att ändra format</a:t>
            </a:r>
          </a:p>
        </p:txBody>
      </p:sp>
      <p:sp>
        <p:nvSpPr>
          <p:cNvPr id="3" name="Underrubrik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A25B32-B9E3-4B87-B449-AACBA102E3C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AD843FA-BE69-45DF-A244-DDB561CDCA9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396875"/>
            <a:ext cx="1543050" cy="84518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342900" y="396875"/>
            <a:ext cx="4476750" cy="84518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30DE6C5-A6A8-4B79-BD2E-C5E973B5570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3076575"/>
            <a:ext cx="5829300" cy="2124075"/>
          </a:xfrm>
        </p:spPr>
        <p:txBody>
          <a:bodyPr/>
          <a:lstStyle/>
          <a:p>
            <a:r>
              <a:rPr lang="sv-SE"/>
              <a:t>Klicka här för att ändra format</a:t>
            </a:r>
          </a:p>
        </p:txBody>
      </p:sp>
      <p:sp>
        <p:nvSpPr>
          <p:cNvPr id="3" name="Underrubrik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A25B32-B9E3-4B87-B449-AACBA102E3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1163593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E209326-4890-455E-86C8-5B3EFB95D6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985918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6365875"/>
            <a:ext cx="5829300" cy="1966913"/>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4E5D5A-28D9-4F60-9DD5-0A731604DD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977194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E177A5-1166-435E-9454-8B9C91FA87A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87297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72ACF4F-2C71-4408-96E8-8F5FBE05B3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065229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9EAA62D-D66F-41B1-A486-EA3850C946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72642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EF37D66-7EE0-41CE-B7A5-39C54C6E97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7061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93700"/>
            <a:ext cx="2255838" cy="1679575"/>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C22B1-7B92-4754-A7D0-282EADB0D6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00245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E209326-4890-455E-86C8-5B3EFB95D690}"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934200"/>
            <a:ext cx="4114800" cy="819150"/>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E1FB3B3-79FF-4974-B846-09CA2BCC99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820755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D843FA-BE69-45DF-A244-DDB561CDCA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830061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396875"/>
            <a:ext cx="1543050" cy="84518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342900" y="396875"/>
            <a:ext cx="4476750" cy="84518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DE6C5-A6A8-4B79-BD2E-C5E973B557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079599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3076575"/>
            <a:ext cx="5829300" cy="2124075"/>
          </a:xfrm>
        </p:spPr>
        <p:txBody>
          <a:bodyPr/>
          <a:lstStyle/>
          <a:p>
            <a:r>
              <a:rPr lang="sv-SE"/>
              <a:t>Klicka här för att ändra format</a:t>
            </a:r>
          </a:p>
        </p:txBody>
      </p:sp>
      <p:sp>
        <p:nvSpPr>
          <p:cNvPr id="3" name="Underrubrik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a:t>Klicka här för att ändra format på underrubrik i bakgrunden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7A25B32-B9E3-4B87-B449-AACBA102E3C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0821195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E209326-4890-455E-86C8-5B3EFB95D6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75473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6365875"/>
            <a:ext cx="5829300" cy="1966913"/>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F4E5D5A-28D9-4F60-9DD5-0A731604DD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683972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6E177A5-1166-435E-9454-8B9C91FA87A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39113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72ACF4F-2C71-4408-96E8-8F5FBE05B3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41656955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9EAA62D-D66F-41B1-A486-EA3850C946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863969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EF37D66-7EE0-41CE-B7A5-39C54C6E972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9030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338" y="6365875"/>
            <a:ext cx="5829300" cy="1966913"/>
          </a:xfrm>
        </p:spPr>
        <p:txBody>
          <a:bodyPr anchor="t"/>
          <a:lstStyle>
            <a:lvl1pPr algn="l">
              <a:defRPr sz="4000" b="1" cap="all"/>
            </a:lvl1pPr>
          </a:lstStyle>
          <a:p>
            <a:r>
              <a:rPr lang="sv-SE"/>
              <a:t>Klicka här för att ändra format</a:t>
            </a:r>
          </a:p>
        </p:txBody>
      </p:sp>
      <p:sp>
        <p:nvSpPr>
          <p:cNvPr id="3" name="Platshållare för tex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F4E5D5A-28D9-4F60-9DD5-0A731604DD4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93700"/>
            <a:ext cx="2255838" cy="1679575"/>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AC22B1-7B92-4754-A7D0-282EADB0D6E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2032281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934200"/>
            <a:ext cx="4114800" cy="819150"/>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E1FB3B3-79FF-4974-B846-09CA2BCC99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83338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lodrät text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AD843FA-BE69-45DF-A244-DDB561CDCA9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928976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396875"/>
            <a:ext cx="1543050" cy="8451850"/>
          </a:xfrm>
        </p:spPr>
        <p:txBody>
          <a:bodyPr vert="eaVert"/>
          <a:lstStyle/>
          <a:p>
            <a:r>
              <a:rPr lang="sv-SE"/>
              <a:t>Klicka här för att ändra format</a:t>
            </a:r>
          </a:p>
        </p:txBody>
      </p:sp>
      <p:sp>
        <p:nvSpPr>
          <p:cNvPr id="3" name="Platshållare för lodrät text 2"/>
          <p:cNvSpPr>
            <a:spLocks noGrp="1"/>
          </p:cNvSpPr>
          <p:nvPr>
            <p:ph type="body" orient="vert" idx="1"/>
          </p:nvPr>
        </p:nvSpPr>
        <p:spPr>
          <a:xfrm>
            <a:off x="342900" y="396875"/>
            <a:ext cx="4476750" cy="8451850"/>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latin typeface="Aria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latin typeface="Aria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0DE6C5-A6A8-4B79-BD2E-C5E973B5570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3971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innehåll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6E177A5-1166-435E-9454-8B9C91FA87A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a:t>Klicka här för att ändra format</a:t>
            </a:r>
          </a:p>
        </p:txBody>
      </p:sp>
      <p:sp>
        <p:nvSpPr>
          <p:cNvPr id="3" name="Platshållare för tex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72ACF4F-2C71-4408-96E8-8F5FBE05B32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9EAA62D-D66F-41B1-A486-EA3850C9460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EF37D66-7EE0-41CE-B7A5-39C54C6E972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93700"/>
            <a:ext cx="2255838" cy="1679575"/>
          </a:xfrm>
        </p:spPr>
        <p:txBody>
          <a:bodyPr anchor="b"/>
          <a:lstStyle>
            <a:lvl1pPr algn="l">
              <a:defRPr sz="2000" b="1"/>
            </a:lvl1pPr>
          </a:lstStyle>
          <a:p>
            <a:r>
              <a:rPr lang="sv-SE"/>
              <a:t>Klicka här för att ändra format</a:t>
            </a:r>
          </a:p>
        </p:txBody>
      </p:sp>
      <p:sp>
        <p:nvSpPr>
          <p:cNvPr id="3" name="Platshållare för innehåll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3AC22B1-7B92-4754-A7D0-282EADB0D6E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613" y="6934200"/>
            <a:ext cx="4114800" cy="819150"/>
          </a:xfrm>
        </p:spPr>
        <p:txBody>
          <a:bodyPr anchor="b"/>
          <a:lstStyle>
            <a:lvl1pPr algn="l">
              <a:defRPr sz="2000" b="1"/>
            </a:lvl1pPr>
          </a:lstStyle>
          <a:p>
            <a:r>
              <a:rPr lang="sv-SE"/>
              <a:t>Klicka här för att ändra format</a:t>
            </a:r>
          </a:p>
        </p:txBody>
      </p:sp>
      <p:sp>
        <p:nvSpPr>
          <p:cNvPr id="3" name="Platshållare för bild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a:p>
        </p:txBody>
      </p:sp>
      <p:sp>
        <p:nvSpPr>
          <p:cNvPr id="4" name="Platshållare för text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1FB3B3-79FF-4974-B846-09CA2BCC99D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Klicka här för att ändra format</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Klicka här för att ändra format på bakgrundstexten</a:t>
            </a:r>
          </a:p>
          <a:p>
            <a:pPr lvl="1"/>
            <a:r>
              <a:rPr lang="en-US"/>
              <a:t>Nivå två</a:t>
            </a:r>
          </a:p>
          <a:p>
            <a:pPr lvl="2"/>
            <a:r>
              <a:rPr lang="en-US"/>
              <a:t>Nivå tre</a:t>
            </a:r>
          </a:p>
          <a:p>
            <a:pPr lvl="3"/>
            <a:r>
              <a:rPr lang="en-US"/>
              <a:t>Nivå fyra</a:t>
            </a:r>
          </a:p>
          <a:p>
            <a:pPr lvl="4"/>
            <a:r>
              <a:rPr lang="en-US"/>
              <a:t>Nivå fem</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cs typeface="+mn-cs"/>
              </a:defRPr>
            </a:lvl1pPr>
          </a:lstStyle>
          <a:p>
            <a:pPr>
              <a:defRPr/>
            </a:pPr>
            <a:endParaRPr lang="en-US"/>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84" charset="-128"/>
              </a:defRPr>
            </a:lvl1pPr>
          </a:lstStyle>
          <a:p>
            <a:pPr>
              <a:defRPr/>
            </a:pPr>
            <a:fld id="{476CEAC5-AB18-4780-8164-BBAA491DAA6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Klicka här för att ändra format</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Klicka här för att ändra format på bakgrundstexten</a:t>
            </a:r>
          </a:p>
          <a:p>
            <a:pPr lvl="1"/>
            <a:r>
              <a:rPr lang="en-US"/>
              <a:t>Nivå två</a:t>
            </a:r>
          </a:p>
          <a:p>
            <a:pPr lvl="2"/>
            <a:r>
              <a:rPr lang="en-US"/>
              <a:t>Nivå tre</a:t>
            </a:r>
          </a:p>
          <a:p>
            <a:pPr lvl="3"/>
            <a:r>
              <a:rPr lang="en-US"/>
              <a:t>Nivå fyra</a:t>
            </a:r>
          </a:p>
          <a:p>
            <a:pPr lvl="4"/>
            <a:r>
              <a:rPr lang="en-US"/>
              <a:t>Nivå fem</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cs typeface="+mn-cs"/>
              </a:defRPr>
            </a:lvl1pPr>
          </a:lstStyle>
          <a:p>
            <a:pPr>
              <a:defRPr/>
            </a:pPr>
            <a:endParaRPr lang="en-US">
              <a:solidFill>
                <a:srgbClr val="000000"/>
              </a:solidFill>
              <a:latin typeface="Arial"/>
            </a:endParaRPr>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pPr>
              <a:defRPr/>
            </a:pPr>
            <a:endParaRPr lang="en-US">
              <a:solidFill>
                <a:srgbClr val="000000"/>
              </a:solidFill>
              <a:latin typeface="Arial"/>
            </a:endParaRPr>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84" charset="-128"/>
              </a:defRPr>
            </a:lvl1pPr>
          </a:lstStyle>
          <a:p>
            <a:pPr>
              <a:defRPr/>
            </a:pPr>
            <a:fld id="{476CEAC5-AB18-4780-8164-BBAA491DAA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22817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Klicka här för att ändra format</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Klicka här för att ändra format på bakgrundstexten</a:t>
            </a:r>
          </a:p>
          <a:p>
            <a:pPr lvl="1"/>
            <a:r>
              <a:rPr lang="en-US"/>
              <a:t>Nivå två</a:t>
            </a:r>
          </a:p>
          <a:p>
            <a:pPr lvl="2"/>
            <a:r>
              <a:rPr lang="en-US"/>
              <a:t>Nivå tre</a:t>
            </a:r>
          </a:p>
          <a:p>
            <a:pPr lvl="3"/>
            <a:r>
              <a:rPr lang="en-US"/>
              <a:t>Nivå fyra</a:t>
            </a:r>
          </a:p>
          <a:p>
            <a:pPr lvl="4"/>
            <a:r>
              <a:rPr lang="en-US"/>
              <a:t>Nivå fem</a:t>
            </a:r>
          </a:p>
        </p:txBody>
      </p:sp>
      <p:sp>
        <p:nvSpPr>
          <p:cNvPr id="1028" name="Rectangle 4"/>
          <p:cNvSpPr>
            <a:spLocks noGrp="1" noChangeArrowheads="1"/>
          </p:cNvSpPr>
          <p:nvPr>
            <p:ph type="dt" sz="half" idx="2"/>
          </p:nvPr>
        </p:nvSpPr>
        <p:spPr bwMode="auto">
          <a:xfrm>
            <a:off x="342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ea typeface="+mn-ea"/>
                <a:cs typeface="+mn-cs"/>
              </a:defRPr>
            </a:lvl1pPr>
          </a:lstStyle>
          <a:p>
            <a:pPr>
              <a:defRPr/>
            </a:pPr>
            <a:endParaRPr lang="en-US">
              <a:solidFill>
                <a:srgbClr val="000000"/>
              </a:solidFill>
              <a:latin typeface="Arial"/>
            </a:endParaRPr>
          </a:p>
        </p:txBody>
      </p:sp>
      <p:sp>
        <p:nvSpPr>
          <p:cNvPr id="1029" name="Rectangle 5"/>
          <p:cNvSpPr>
            <a:spLocks noGrp="1" noChangeArrowheads="1"/>
          </p:cNvSpPr>
          <p:nvPr>
            <p:ph type="ftr" sz="quarter" idx="3"/>
          </p:nvPr>
        </p:nvSpPr>
        <p:spPr bwMode="auto">
          <a:xfrm>
            <a:off x="2343150" y="9020175"/>
            <a:ext cx="21717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ea typeface="+mn-ea"/>
                <a:cs typeface="+mn-cs"/>
              </a:defRPr>
            </a:lvl1pPr>
          </a:lstStyle>
          <a:p>
            <a:pPr>
              <a:defRPr/>
            </a:pPr>
            <a:endParaRPr lang="en-US">
              <a:solidFill>
                <a:srgbClr val="000000"/>
              </a:solidFill>
              <a:latin typeface="Arial"/>
            </a:endParaRPr>
          </a:p>
        </p:txBody>
      </p:sp>
      <p:sp>
        <p:nvSpPr>
          <p:cNvPr id="1030" name="Rectangle 6"/>
          <p:cNvSpPr>
            <a:spLocks noGrp="1" noChangeArrowheads="1"/>
          </p:cNvSpPr>
          <p:nvPr>
            <p:ph type="sldNum" sz="quarter" idx="4"/>
          </p:nvPr>
        </p:nvSpPr>
        <p:spPr bwMode="auto">
          <a:xfrm>
            <a:off x="4914900" y="9020175"/>
            <a:ext cx="1600200" cy="68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ea typeface="ＭＳ Ｐゴシック" pitchFamily="-84" charset="-128"/>
              </a:defRPr>
            </a:lvl1pPr>
          </a:lstStyle>
          <a:p>
            <a:pPr>
              <a:defRPr/>
            </a:pPr>
            <a:fld id="{476CEAC5-AB18-4780-8164-BBAA491DAA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740625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2pPr>
      <a:lvl3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3pPr>
      <a:lvl4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4pPr>
      <a:lvl5pPr algn="ctr" rtl="0" eaLnBrk="0" fontAlgn="base" hangingPunct="0">
        <a:spcBef>
          <a:spcPct val="0"/>
        </a:spcBef>
        <a:spcAft>
          <a:spcPct val="0"/>
        </a:spcAft>
        <a:defRPr sz="4400">
          <a:solidFill>
            <a:schemeClr val="tx2"/>
          </a:solidFill>
          <a:latin typeface="Arial" charset="0"/>
          <a:ea typeface="ＭＳ Ｐゴシック" charset="-128"/>
          <a:cs typeface="ＭＳ Ｐゴシック"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openxmlformats.org/officeDocument/2006/relationships/hyperlink" Target="https://form.jotform.com/241072671646962" TargetMode="External"/><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hyperlink" Target="mailto:info@medkonf.se" TargetMode="External"/><Relationship Id="rId5" Type="http://schemas.openxmlformats.org/officeDocument/2006/relationships/hyperlink" Target="https://form.jotform.com/230933139103953" TargetMode="External"/><Relationship Id="rId4" Type="http://schemas.openxmlformats.org/officeDocument/2006/relationships/hyperlink" Target="https://form.jotform.com/241072253824956"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7" name="Bildobjekt 6"/>
          <p:cNvPicPr>
            <a:picLocks noChangeAspect="1"/>
          </p:cNvPicPr>
          <p:nvPr/>
        </p:nvPicPr>
        <p:blipFill rotWithShape="1">
          <a:blip r:embed="rId2"/>
          <a:srcRect l="15128" t="15650" r="12685" b="20583"/>
          <a:stretch/>
        </p:blipFill>
        <p:spPr>
          <a:xfrm rot="-2520000">
            <a:off x="1261956" y="2750196"/>
            <a:ext cx="4088907" cy="4815814"/>
          </a:xfrm>
          <a:prstGeom prst="roundRect">
            <a:avLst/>
          </a:prstGeom>
        </p:spPr>
      </p:pic>
      <p:sp>
        <p:nvSpPr>
          <p:cNvPr id="3" name="Rektangel 2"/>
          <p:cNvSpPr/>
          <p:nvPr/>
        </p:nvSpPr>
        <p:spPr>
          <a:xfrm>
            <a:off x="1052736" y="1086573"/>
            <a:ext cx="4738836" cy="923330"/>
          </a:xfrm>
          <a:prstGeom prst="rect">
            <a:avLst/>
          </a:prstGeom>
        </p:spPr>
        <p:txBody>
          <a:bodyPr wrap="square">
            <a:spAutoFit/>
          </a:bodyPr>
          <a:lstStyle/>
          <a:p>
            <a:pPr algn="ctr"/>
            <a:r>
              <a:rPr lang="sv-SE" sz="5400" dirty="0">
                <a:solidFill>
                  <a:srgbClr val="808080">
                    <a:lumMod val="40000"/>
                    <a:lumOff val="60000"/>
                  </a:srgbClr>
                </a:solidFill>
                <a:cs typeface="Times New Roman" panose="02020603050405020304" pitchFamily="18" charset="0"/>
              </a:rPr>
              <a:t>DT kranskärl</a:t>
            </a:r>
            <a:endParaRPr lang="sv-SE" sz="5400" dirty="0">
              <a:solidFill>
                <a:srgbClr val="000000"/>
              </a:solidFill>
              <a:cs typeface="Times New Roman" panose="02020603050405020304" pitchFamily="18" charset="0"/>
            </a:endParaRPr>
          </a:p>
        </p:txBody>
      </p:sp>
      <p:sp>
        <p:nvSpPr>
          <p:cNvPr id="4" name="Rektangel 3"/>
          <p:cNvSpPr/>
          <p:nvPr/>
        </p:nvSpPr>
        <p:spPr>
          <a:xfrm>
            <a:off x="1383618" y="8370475"/>
            <a:ext cx="4090764" cy="830997"/>
          </a:xfrm>
          <a:prstGeom prst="rect">
            <a:avLst/>
          </a:prstGeom>
        </p:spPr>
        <p:txBody>
          <a:bodyPr wrap="square">
            <a:spAutoFit/>
          </a:bodyPr>
          <a:lstStyle/>
          <a:p>
            <a:pPr algn="ctr"/>
            <a:r>
              <a:rPr lang="sv-SE" sz="2800" dirty="0">
                <a:solidFill>
                  <a:srgbClr val="808080">
                    <a:lumMod val="40000"/>
                    <a:lumOff val="60000"/>
                  </a:srgbClr>
                </a:solidFill>
              </a:rPr>
              <a:t>Linköping</a:t>
            </a:r>
          </a:p>
          <a:p>
            <a:pPr algn="ctr"/>
            <a:r>
              <a:rPr lang="sv-SE" sz="2000" dirty="0">
                <a:solidFill>
                  <a:srgbClr val="808080">
                    <a:lumMod val="40000"/>
                    <a:lumOff val="60000"/>
                  </a:srgbClr>
                </a:solidFill>
              </a:rPr>
              <a:t>12-15 november 2024</a:t>
            </a:r>
            <a:endParaRPr lang="sv-SE" sz="2000" dirty="0">
              <a:solidFill>
                <a:srgbClr val="000000"/>
              </a:solidFill>
            </a:endParaRPr>
          </a:p>
        </p:txBody>
      </p:sp>
      <p:pic>
        <p:nvPicPr>
          <p:cNvPr id="8" name="Bildobjekt 4" descr="SvForTh200.tif"/>
          <p:cNvPicPr>
            <a:picLocks noChangeAspect="1"/>
          </p:cNvPicPr>
          <p:nvPr/>
        </p:nvPicPr>
        <p:blipFill rotWithShape="1">
          <a:blip r:embed="rId3"/>
          <a:srcRect l="2799" t="2993" r="5220" b="5880"/>
          <a:stretch/>
        </p:blipFill>
        <p:spPr bwMode="auto">
          <a:xfrm>
            <a:off x="5229200" y="8218403"/>
            <a:ext cx="1406933" cy="1402280"/>
          </a:xfrm>
          <a:prstGeom prst="ellipse">
            <a:avLst/>
          </a:prstGeom>
          <a:noFill/>
          <a:ln w="9525">
            <a:noFill/>
            <a:miter lim="800000"/>
            <a:headEnd/>
            <a:tailEnd/>
          </a:ln>
        </p:spPr>
      </p:pic>
      <p:pic>
        <p:nvPicPr>
          <p:cNvPr id="9" name="Picture 6" descr="logga_cmiv(111109)RGB.tif"/>
          <p:cNvPicPr>
            <a:picLocks noChangeAspect="1"/>
          </p:cNvPicPr>
          <p:nvPr/>
        </p:nvPicPr>
        <p:blipFill>
          <a:blip r:embed="rId4"/>
          <a:srcRect/>
          <a:stretch>
            <a:fillRect/>
          </a:stretch>
        </p:blipFill>
        <p:spPr bwMode="auto">
          <a:xfrm>
            <a:off x="209089" y="8606975"/>
            <a:ext cx="1327076" cy="522489"/>
          </a:xfrm>
          <a:prstGeom prst="rect">
            <a:avLst/>
          </a:prstGeom>
          <a:noFill/>
          <a:ln w="9525">
            <a:noFill/>
            <a:miter lim="800000"/>
            <a:headEnd/>
            <a:tailEnd/>
          </a:ln>
        </p:spPr>
      </p:pic>
      <p:pic>
        <p:nvPicPr>
          <p:cNvPr id="10" name="Bildobjekt 9"/>
          <p:cNvPicPr>
            <a:picLocks noChangeAspect="1"/>
          </p:cNvPicPr>
          <p:nvPr/>
        </p:nvPicPr>
        <p:blipFill rotWithShape="1">
          <a:blip r:embed="rId2"/>
          <a:srcRect l="58513" t="88357" r="17959" b="7315"/>
          <a:stretch/>
        </p:blipFill>
        <p:spPr>
          <a:xfrm>
            <a:off x="4725144" y="6917281"/>
            <a:ext cx="1332696" cy="326835"/>
          </a:xfrm>
          <a:prstGeom prst="roundRect">
            <a:avLst/>
          </a:prstGeom>
        </p:spPr>
      </p:pic>
    </p:spTree>
    <p:extLst>
      <p:ext uri="{BB962C8B-B14F-4D97-AF65-F5344CB8AC3E}">
        <p14:creationId xmlns:p14="http://schemas.microsoft.com/office/powerpoint/2010/main" val="3262245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5"/>
          <p:cNvSpPr txBox="1">
            <a:spLocks noChangeArrowheads="1"/>
          </p:cNvSpPr>
          <p:nvPr/>
        </p:nvSpPr>
        <p:spPr bwMode="auto">
          <a:xfrm>
            <a:off x="224047" y="1927720"/>
            <a:ext cx="6085273" cy="5521561"/>
          </a:xfrm>
          <a:prstGeom prst="rect">
            <a:avLst/>
          </a:prstGeom>
          <a:noFill/>
          <a:ln w="9525">
            <a:noFill/>
            <a:miter lim="800000"/>
            <a:headEnd/>
            <a:tailEnd/>
          </a:ln>
        </p:spPr>
        <p:txBody>
          <a:bodyPr/>
          <a:lstStyle/>
          <a:p>
            <a:pPr algn="just" defTabSz="1041400">
              <a:tabLst>
                <a:tab pos="2781300" algn="l"/>
              </a:tabLst>
            </a:pPr>
            <a:r>
              <a:rPr lang="sv-SE" sz="1300" dirty="0">
                <a:solidFill>
                  <a:srgbClr val="000000"/>
                </a:solidFill>
                <a:latin typeface="Garamond"/>
                <a:cs typeface="Garamond"/>
              </a:rPr>
              <a:t>Svensk Förening för Thoraxradiologi anordnar för 11e gången en introduktionskurs i datortomografi av kranskärlen. Kursen är en grundkurs utan behov av förkunskaper inom området. Huvudmålet är att lära ut grundläggande granskningsteknik med fokus på kranskärlen oavsett typ/fabrikat av datortomograf. Kursen ger också en introduktion till teknik, protokoll, kliniska riktlinjer och andra indikationer för DT hjärta. Kursen hålls på svenska och riktar sig främst till färdiga specialister inom medicinsk radiologi, kardiologi och klinisk fysiologi. </a:t>
            </a:r>
          </a:p>
          <a:p>
            <a:pPr algn="just" defTabSz="1041400">
              <a:tabLst>
                <a:tab pos="2781300" algn="l"/>
              </a:tabLst>
            </a:pPr>
            <a:endParaRPr lang="sv-SE" sz="1300" dirty="0">
              <a:solidFill>
                <a:srgbClr val="000000"/>
              </a:solidFill>
              <a:latin typeface="Garamond"/>
              <a:cs typeface="Garamond"/>
            </a:endParaRPr>
          </a:p>
          <a:p>
            <a:pPr algn="just" defTabSz="1041400">
              <a:tabLst>
                <a:tab pos="2781300" algn="l"/>
              </a:tabLst>
            </a:pPr>
            <a:r>
              <a:rPr lang="sv-SE" sz="1300" dirty="0">
                <a:solidFill>
                  <a:srgbClr val="000000"/>
                </a:solidFill>
                <a:latin typeface="Garamond"/>
                <a:cs typeface="Garamond"/>
              </a:rPr>
              <a:t>Kursen pågår från tisdag lunch till fredag lunch och varvar föreläsningar och seminarier med</a:t>
            </a:r>
            <a:r>
              <a:rPr lang="en-US" sz="1300" dirty="0">
                <a:solidFill>
                  <a:srgbClr val="000000"/>
                </a:solidFill>
                <a:latin typeface="Garamond"/>
                <a:cs typeface="Garamond"/>
              </a:rPr>
              <a:t> </a:t>
            </a:r>
            <a:r>
              <a:rPr lang="sv-SE" sz="1300" dirty="0">
                <a:solidFill>
                  <a:srgbClr val="000000"/>
                </a:solidFill>
                <a:latin typeface="Garamond"/>
                <a:cs typeface="Garamond"/>
              </a:rPr>
              <a:t>cirka tio timmar eget arbete vid arbetsstation. Varje deltagare arbetar vid en egen arbetsstation. Målsättningen är att cirka 50 fall kommer att bedömas vilket motsvarar </a:t>
            </a:r>
            <a:r>
              <a:rPr lang="sv-SE" altLang="en-US" sz="1300" dirty="0">
                <a:solidFill>
                  <a:srgbClr val="000000"/>
                </a:solidFill>
                <a:latin typeface="Garamond"/>
                <a:cs typeface="Garamond"/>
              </a:rPr>
              <a:t>”</a:t>
            </a:r>
            <a:r>
              <a:rPr lang="sv-SE" sz="1300" dirty="0" err="1">
                <a:solidFill>
                  <a:srgbClr val="000000"/>
                </a:solidFill>
                <a:latin typeface="Garamond"/>
                <a:cs typeface="Garamond"/>
              </a:rPr>
              <a:t>Level</a:t>
            </a:r>
            <a:r>
              <a:rPr lang="sv-SE" sz="1300" dirty="0">
                <a:solidFill>
                  <a:srgbClr val="000000"/>
                </a:solidFill>
                <a:latin typeface="Garamond"/>
                <a:cs typeface="Garamond"/>
              </a:rPr>
              <a:t> 1 – kompetens</a:t>
            </a:r>
            <a:r>
              <a:rPr lang="sv-SE" altLang="en-US" sz="1300" dirty="0">
                <a:solidFill>
                  <a:srgbClr val="000000"/>
                </a:solidFill>
                <a:latin typeface="Garamond"/>
                <a:cs typeface="Garamond"/>
              </a:rPr>
              <a:t>”</a:t>
            </a:r>
            <a:r>
              <a:rPr lang="sv-SE" sz="1300" dirty="0">
                <a:solidFill>
                  <a:srgbClr val="000000"/>
                </a:solidFill>
                <a:latin typeface="Garamond"/>
                <a:cs typeface="Garamond"/>
              </a:rPr>
              <a:t> enligt  ACC/AHA kriterier.</a:t>
            </a:r>
          </a:p>
          <a:p>
            <a:pPr defTabSz="1041400">
              <a:tabLst>
                <a:tab pos="2781300" algn="l"/>
              </a:tabLst>
            </a:pPr>
            <a:endParaRPr lang="sv-SE" sz="1300" b="1" dirty="0">
              <a:solidFill>
                <a:srgbClr val="000000"/>
              </a:solidFill>
              <a:latin typeface="Garamond"/>
              <a:cs typeface="Garamond"/>
            </a:endParaRPr>
          </a:p>
          <a:p>
            <a:pPr defTabSz="1041400">
              <a:tabLst>
                <a:tab pos="2781300" algn="l"/>
              </a:tabLst>
            </a:pPr>
            <a:br>
              <a:rPr lang="sv-SE" sz="1300" b="1" dirty="0">
                <a:solidFill>
                  <a:srgbClr val="000000"/>
                </a:solidFill>
                <a:latin typeface="Garamond"/>
                <a:cs typeface="Garamond"/>
              </a:rPr>
            </a:br>
            <a:r>
              <a:rPr lang="sv-SE" sz="1300" dirty="0">
                <a:solidFill>
                  <a:srgbClr val="000000"/>
                </a:solidFill>
                <a:latin typeface="Garamond"/>
                <a:cs typeface="Garamond"/>
              </a:rPr>
              <a:t>Efter kursen skall deltagaren</a:t>
            </a:r>
          </a:p>
          <a:p>
            <a:pPr marL="285750" indent="-285750" defTabSz="1041400">
              <a:buFont typeface="Wingdings" panose="05000000000000000000" pitchFamily="2" charset="2"/>
              <a:buChar char="§"/>
              <a:tabLst>
                <a:tab pos="2781300" algn="l"/>
              </a:tabLst>
            </a:pPr>
            <a:r>
              <a:rPr lang="sv-SE" sz="1300" dirty="0">
                <a:solidFill>
                  <a:srgbClr val="000000"/>
                </a:solidFill>
                <a:latin typeface="Garamond"/>
                <a:cs typeface="Garamond"/>
              </a:rPr>
              <a:t> ha en övergripande kunskap om EKG-styrd DT med olika tekniker.</a:t>
            </a:r>
          </a:p>
          <a:p>
            <a:pPr marL="285750" indent="-285750" defTabSz="1041400">
              <a:buFont typeface="Wingdings" panose="05000000000000000000" pitchFamily="2" charset="2"/>
              <a:buChar char="§"/>
              <a:tabLst>
                <a:tab pos="2781300" algn="l"/>
              </a:tabLst>
            </a:pPr>
            <a:r>
              <a:rPr lang="sv-SE" sz="1300" dirty="0">
                <a:solidFill>
                  <a:srgbClr val="000000"/>
                </a:solidFill>
                <a:latin typeface="Garamond"/>
                <a:cs typeface="Garamond"/>
              </a:rPr>
              <a:t> ha kunskap om stråldoser och dosbesparande möjligheter.</a:t>
            </a:r>
          </a:p>
          <a:p>
            <a:pPr marL="285750" indent="-285750" defTabSz="1041400">
              <a:buFont typeface="Wingdings" panose="05000000000000000000" pitchFamily="2" charset="2"/>
              <a:buChar char="§"/>
              <a:tabLst>
                <a:tab pos="2781300" algn="l"/>
              </a:tabLst>
            </a:pPr>
            <a:r>
              <a:rPr lang="sv-SE" sz="1300" dirty="0">
                <a:solidFill>
                  <a:srgbClr val="000000"/>
                </a:solidFill>
                <a:latin typeface="Garamond"/>
                <a:cs typeface="Garamond"/>
              </a:rPr>
              <a:t> känna till tänkbara indikationer.</a:t>
            </a:r>
          </a:p>
          <a:p>
            <a:pPr marL="285750" indent="-285750" defTabSz="1041400">
              <a:buFont typeface="Wingdings" panose="05000000000000000000" pitchFamily="2" charset="2"/>
              <a:buChar char="§"/>
              <a:tabLst>
                <a:tab pos="2781300" algn="l"/>
              </a:tabLst>
            </a:pPr>
            <a:r>
              <a:rPr lang="sv-SE" sz="1300" dirty="0">
                <a:solidFill>
                  <a:srgbClr val="000000"/>
                </a:solidFill>
                <a:latin typeface="Garamond"/>
                <a:cs typeface="Garamond"/>
              </a:rPr>
              <a:t> känna till begränsningar och kontraindikationer.</a:t>
            </a:r>
          </a:p>
          <a:p>
            <a:pPr marL="285750" indent="-285750" defTabSz="1041400">
              <a:buFont typeface="Wingdings" panose="05000000000000000000" pitchFamily="2" charset="2"/>
              <a:buChar char="§"/>
              <a:tabLst>
                <a:tab pos="2781300" algn="l"/>
              </a:tabLst>
            </a:pPr>
            <a:r>
              <a:rPr lang="sv-SE" sz="1300" dirty="0">
                <a:solidFill>
                  <a:srgbClr val="000000"/>
                </a:solidFill>
                <a:latin typeface="Garamond"/>
                <a:cs typeface="Garamond"/>
              </a:rPr>
              <a:t>under handledning ha granskat ca 50 kranskärlsundersökningar.</a:t>
            </a:r>
          </a:p>
          <a:p>
            <a:pPr marL="285750" indent="-285750" defTabSz="1041400">
              <a:buFont typeface="Wingdings" panose="05000000000000000000" pitchFamily="2" charset="2"/>
              <a:buChar char="§"/>
              <a:tabLst>
                <a:tab pos="2781300" algn="l"/>
              </a:tabLst>
            </a:pPr>
            <a:r>
              <a:rPr lang="sv-SE" sz="1300" dirty="0">
                <a:solidFill>
                  <a:srgbClr val="000000"/>
                </a:solidFill>
                <a:latin typeface="Garamond"/>
                <a:cs typeface="Garamond"/>
              </a:rPr>
              <a:t> kunna hjärtats anatomi. </a:t>
            </a:r>
          </a:p>
          <a:p>
            <a:pPr defTabSz="1041400">
              <a:tabLst>
                <a:tab pos="2781300" algn="l"/>
              </a:tabLst>
            </a:pPr>
            <a:endParaRPr lang="sv-SE" sz="1300" dirty="0">
              <a:solidFill>
                <a:srgbClr val="000000"/>
              </a:solidFill>
              <a:latin typeface="Garamond"/>
              <a:cs typeface="Garamond"/>
            </a:endParaRPr>
          </a:p>
        </p:txBody>
      </p:sp>
      <p:sp>
        <p:nvSpPr>
          <p:cNvPr id="2" name="Rektangel 1"/>
          <p:cNvSpPr/>
          <p:nvPr/>
        </p:nvSpPr>
        <p:spPr>
          <a:xfrm>
            <a:off x="116632" y="128464"/>
            <a:ext cx="6624736" cy="100811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FFFFFF"/>
              </a:solidFill>
              <a:latin typeface="Arial"/>
            </a:endParaRPr>
          </a:p>
        </p:txBody>
      </p:sp>
      <p:pic>
        <p:nvPicPr>
          <p:cNvPr id="4" name="Bildobjekt 3"/>
          <p:cNvPicPr>
            <a:picLocks noChangeAspect="1"/>
          </p:cNvPicPr>
          <p:nvPr/>
        </p:nvPicPr>
        <p:blipFill rotWithShape="1">
          <a:blip r:embed="rId2"/>
          <a:srcRect l="15128" t="15650" r="12685" b="20583"/>
          <a:stretch/>
        </p:blipFill>
        <p:spPr>
          <a:xfrm rot="-2520000">
            <a:off x="472743" y="157891"/>
            <a:ext cx="850841" cy="1002100"/>
          </a:xfrm>
          <a:prstGeom prst="roundRect">
            <a:avLst/>
          </a:prstGeom>
        </p:spPr>
      </p:pic>
      <p:sp>
        <p:nvSpPr>
          <p:cNvPr id="3" name="textruta 2"/>
          <p:cNvSpPr txBox="1"/>
          <p:nvPr/>
        </p:nvSpPr>
        <p:spPr>
          <a:xfrm>
            <a:off x="1661190" y="468759"/>
            <a:ext cx="1515158" cy="338554"/>
          </a:xfrm>
          <a:prstGeom prst="rect">
            <a:avLst/>
          </a:prstGeom>
          <a:noFill/>
        </p:spPr>
        <p:txBody>
          <a:bodyPr wrap="none" rtlCol="0">
            <a:spAutoFit/>
          </a:bodyPr>
          <a:lstStyle/>
          <a:p>
            <a:r>
              <a:rPr lang="sv-SE" sz="1600" dirty="0">
                <a:solidFill>
                  <a:srgbClr val="FFFFFF"/>
                </a:solidFill>
              </a:rPr>
              <a:t>DT kranskärl</a:t>
            </a:r>
          </a:p>
        </p:txBody>
      </p:sp>
      <p:sp>
        <p:nvSpPr>
          <p:cNvPr id="6" name="textruta 5"/>
          <p:cNvSpPr txBox="1"/>
          <p:nvPr/>
        </p:nvSpPr>
        <p:spPr>
          <a:xfrm>
            <a:off x="5247302" y="458887"/>
            <a:ext cx="1350050" cy="461665"/>
          </a:xfrm>
          <a:prstGeom prst="rect">
            <a:avLst/>
          </a:prstGeom>
          <a:noFill/>
        </p:spPr>
        <p:txBody>
          <a:bodyPr wrap="none" rtlCol="0">
            <a:spAutoFit/>
          </a:bodyPr>
          <a:lstStyle/>
          <a:p>
            <a:pPr algn="r"/>
            <a:r>
              <a:rPr lang="sv-SE" sz="1200" dirty="0">
                <a:solidFill>
                  <a:srgbClr val="FFFFFF"/>
                </a:solidFill>
              </a:rPr>
              <a:t>Linköping </a:t>
            </a:r>
          </a:p>
          <a:p>
            <a:pPr algn="r"/>
            <a:r>
              <a:rPr lang="sv-SE" sz="1200" dirty="0">
                <a:solidFill>
                  <a:srgbClr val="FFFFFF"/>
                </a:solidFill>
              </a:rPr>
              <a:t>12-15/11 2024</a:t>
            </a:r>
          </a:p>
        </p:txBody>
      </p:sp>
      <p:pic>
        <p:nvPicPr>
          <p:cNvPr id="7" name="Bildobjekt 4" descr="SvForTh200.tif"/>
          <p:cNvPicPr>
            <a:picLocks noChangeAspect="1"/>
          </p:cNvPicPr>
          <p:nvPr/>
        </p:nvPicPr>
        <p:blipFill rotWithShape="1">
          <a:blip r:embed="rId3"/>
          <a:srcRect l="2799" t="2993" r="5220" b="5880"/>
          <a:stretch/>
        </p:blipFill>
        <p:spPr bwMode="auto">
          <a:xfrm>
            <a:off x="5661248" y="8740768"/>
            <a:ext cx="992987" cy="989703"/>
          </a:xfrm>
          <a:prstGeom prst="ellipse">
            <a:avLst/>
          </a:prstGeom>
          <a:noFill/>
          <a:ln w="9525">
            <a:noFill/>
            <a:miter lim="800000"/>
            <a:headEnd/>
            <a:tailEnd/>
          </a:ln>
        </p:spPr>
      </p:pic>
      <p:sp>
        <p:nvSpPr>
          <p:cNvPr id="9" name="Rektangel 8"/>
          <p:cNvSpPr/>
          <p:nvPr/>
        </p:nvSpPr>
        <p:spPr>
          <a:xfrm>
            <a:off x="0" y="203"/>
            <a:ext cx="6858000" cy="128261"/>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solidFill>
                <a:srgbClr val="000000"/>
              </a:solidFill>
              <a:latin typeface="Arial"/>
            </a:endParaRPr>
          </a:p>
        </p:txBody>
      </p:sp>
      <p:sp>
        <p:nvSpPr>
          <p:cNvPr id="10" name="Text Box 5"/>
          <p:cNvSpPr txBox="1">
            <a:spLocks noChangeArrowheads="1"/>
          </p:cNvSpPr>
          <p:nvPr/>
        </p:nvSpPr>
        <p:spPr bwMode="auto">
          <a:xfrm>
            <a:off x="277727" y="6321152"/>
            <a:ext cx="5797241" cy="1513112"/>
          </a:xfrm>
          <a:prstGeom prst="rect">
            <a:avLst/>
          </a:prstGeom>
          <a:noFill/>
          <a:ln w="9525">
            <a:noFill/>
            <a:miter lim="800000"/>
            <a:headEnd/>
            <a:tailEnd/>
          </a:ln>
        </p:spPr>
        <p:txBody>
          <a:bodyPr/>
          <a:lstStyle/>
          <a:p>
            <a:pPr algn="just" defTabSz="1041400">
              <a:tabLst>
                <a:tab pos="2781300" algn="l"/>
              </a:tabLst>
            </a:pPr>
            <a:br>
              <a:rPr lang="sv-SE" sz="1300" b="1" dirty="0">
                <a:solidFill>
                  <a:srgbClr val="000000"/>
                </a:solidFill>
                <a:latin typeface="Garamond"/>
                <a:cs typeface="Garamond"/>
              </a:rPr>
            </a:br>
            <a:r>
              <a:rPr lang="sv-SE" sz="1300" b="1" dirty="0">
                <a:solidFill>
                  <a:srgbClr val="000000"/>
                </a:solidFill>
                <a:latin typeface="Garamond"/>
                <a:cs typeface="Garamond"/>
              </a:rPr>
              <a:t>Kursledning</a:t>
            </a:r>
          </a:p>
          <a:p>
            <a:pPr algn="just" defTabSz="1041400">
              <a:tabLst>
                <a:tab pos="2781300" algn="l"/>
              </a:tabLst>
            </a:pPr>
            <a:endParaRPr lang="sv-SE" sz="1300" dirty="0">
              <a:solidFill>
                <a:srgbClr val="000000"/>
              </a:solidFill>
              <a:latin typeface="Garamond"/>
              <a:cs typeface="Garamond"/>
            </a:endParaRPr>
          </a:p>
          <a:p>
            <a:pPr algn="just" defTabSz="1041400">
              <a:tabLst>
                <a:tab pos="2781300" algn="l"/>
              </a:tabLst>
            </a:pPr>
            <a:r>
              <a:rPr lang="sv-SE" sz="1300" dirty="0">
                <a:solidFill>
                  <a:srgbClr val="000000"/>
                </a:solidFill>
                <a:latin typeface="Garamond"/>
                <a:cs typeface="Garamond"/>
              </a:rPr>
              <a:t>Erika Fagman, Thoraxradiolog, Sahlgrenska Universitetssjukhuset</a:t>
            </a:r>
          </a:p>
          <a:p>
            <a:pPr algn="just" defTabSz="1041400">
              <a:tabLst>
                <a:tab pos="2781300" algn="l"/>
              </a:tabLst>
            </a:pPr>
            <a:r>
              <a:rPr lang="sv-SE" sz="1300" dirty="0">
                <a:solidFill>
                  <a:srgbClr val="000000"/>
                </a:solidFill>
                <a:latin typeface="Garamond"/>
                <a:cs typeface="Garamond"/>
              </a:rPr>
              <a:t>Gusten Nyberg, Thoraxradiolog, Universitetssjukhuset i Linköping</a:t>
            </a:r>
          </a:p>
          <a:p>
            <a:pPr algn="just" defTabSz="1041400">
              <a:tabLst>
                <a:tab pos="2781300" algn="l"/>
              </a:tabLst>
            </a:pPr>
            <a:endParaRPr lang="en-US" sz="1400" dirty="0">
              <a:solidFill>
                <a:srgbClr val="000000"/>
              </a:solidFill>
              <a:latin typeface="Calibri Light" panose="020F0302020204030204" pitchFamily="34" charset="0"/>
              <a:cs typeface="Arial" panose="020B0604020202020204" pitchFamily="34" charset="0"/>
            </a:endParaRPr>
          </a:p>
        </p:txBody>
      </p:sp>
      <p:sp>
        <p:nvSpPr>
          <p:cNvPr id="12" name="Rektangel 11"/>
          <p:cNvSpPr/>
          <p:nvPr/>
        </p:nvSpPr>
        <p:spPr>
          <a:xfrm>
            <a:off x="116632" y="1133413"/>
            <a:ext cx="6624736" cy="182543"/>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solidFill>
                <a:srgbClr val="000000"/>
              </a:solidFill>
              <a:latin typeface="Arial"/>
            </a:endParaRPr>
          </a:p>
        </p:txBody>
      </p:sp>
    </p:spTree>
    <p:extLst>
      <p:ext uri="{BB962C8B-B14F-4D97-AF65-F5344CB8AC3E}">
        <p14:creationId xmlns:p14="http://schemas.microsoft.com/office/powerpoint/2010/main" val="4258135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4" descr="SvForTh200.tif"/>
          <p:cNvPicPr>
            <a:picLocks noChangeAspect="1"/>
          </p:cNvPicPr>
          <p:nvPr/>
        </p:nvPicPr>
        <p:blipFill rotWithShape="1">
          <a:blip r:embed="rId2"/>
          <a:srcRect l="2799" t="2993" r="5220" b="5880"/>
          <a:stretch/>
        </p:blipFill>
        <p:spPr bwMode="auto">
          <a:xfrm>
            <a:off x="5661248" y="8740768"/>
            <a:ext cx="992987" cy="989703"/>
          </a:xfrm>
          <a:prstGeom prst="ellipse">
            <a:avLst/>
          </a:prstGeom>
          <a:noFill/>
          <a:ln w="9525">
            <a:noFill/>
            <a:miter lim="800000"/>
            <a:headEnd/>
            <a:tailEnd/>
          </a:ln>
        </p:spPr>
      </p:pic>
      <p:sp>
        <p:nvSpPr>
          <p:cNvPr id="9" name="Rektangel 8"/>
          <p:cNvSpPr/>
          <p:nvPr/>
        </p:nvSpPr>
        <p:spPr>
          <a:xfrm>
            <a:off x="610130" y="203"/>
            <a:ext cx="586621" cy="130025"/>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solidFill>
                <a:srgbClr val="000000"/>
              </a:solidFill>
              <a:latin typeface="Arial"/>
            </a:endParaRPr>
          </a:p>
        </p:txBody>
      </p:sp>
      <p:graphicFrame>
        <p:nvGraphicFramePr>
          <p:cNvPr id="11" name="Tabell 10"/>
          <p:cNvGraphicFramePr>
            <a:graphicFrameLocks noGrp="1"/>
          </p:cNvGraphicFramePr>
          <p:nvPr>
            <p:extLst>
              <p:ext uri="{D42A27DB-BD31-4B8C-83A1-F6EECF244321}">
                <p14:modId xmlns:p14="http://schemas.microsoft.com/office/powerpoint/2010/main" val="3512601507"/>
              </p:ext>
            </p:extLst>
          </p:nvPr>
        </p:nvGraphicFramePr>
        <p:xfrm>
          <a:off x="764703" y="2096668"/>
          <a:ext cx="4536505" cy="1645920"/>
        </p:xfrm>
        <a:graphic>
          <a:graphicData uri="http://schemas.openxmlformats.org/drawingml/2006/table">
            <a:tbl>
              <a:tblPr firstRow="1">
                <a:tableStyleId>{073A0DAA-6AF3-43AB-8588-CEC1D06C72B9}</a:tableStyleId>
              </a:tblPr>
              <a:tblGrid>
                <a:gridCol w="4536505">
                  <a:extLst>
                    <a:ext uri="{9D8B030D-6E8A-4147-A177-3AD203B41FA5}">
                      <a16:colId xmlns:a16="http://schemas.microsoft.com/office/drawing/2014/main" val="20000"/>
                    </a:ext>
                  </a:extLst>
                </a:gridCol>
              </a:tblGrid>
              <a:tr h="271985">
                <a:tc>
                  <a:txBody>
                    <a:bodyPr/>
                    <a:lstStyle/>
                    <a:p>
                      <a:r>
                        <a:rPr lang="sv-SE" sz="1200" b="0" dirty="0">
                          <a:latin typeface="Garamond"/>
                          <a:cs typeface="Garamond"/>
                        </a:rPr>
                        <a:t>Tisdag 12/11</a:t>
                      </a:r>
                      <a:r>
                        <a:rPr lang="sv-SE" sz="1200" b="0" baseline="0" dirty="0">
                          <a:latin typeface="Garamond"/>
                          <a:cs typeface="Garamond"/>
                        </a:rPr>
                        <a:t> kl. 12:30-17.15</a:t>
                      </a:r>
                      <a:endParaRPr lang="sv-SE" sz="1200" b="0" dirty="0">
                        <a:latin typeface="Garamond"/>
                        <a:cs typeface="Garamond"/>
                      </a:endParaRPr>
                    </a:p>
                  </a:txBody>
                  <a:tcPr/>
                </a:tc>
                <a:extLst>
                  <a:ext uri="{0D108BD9-81ED-4DB2-BD59-A6C34878D82A}">
                    <a16:rowId xmlns:a16="http://schemas.microsoft.com/office/drawing/2014/main" val="10000"/>
                  </a:ext>
                </a:extLst>
              </a:tr>
              <a:tr h="271985">
                <a:tc>
                  <a:txBody>
                    <a:bodyPr/>
                    <a:lstStyle/>
                    <a:p>
                      <a:r>
                        <a:rPr lang="sv-SE" sz="1200" dirty="0">
                          <a:latin typeface="Garamond"/>
                          <a:cs typeface="Garamond"/>
                        </a:rPr>
                        <a:t>Hjärtats anatomi</a:t>
                      </a:r>
                    </a:p>
                  </a:txBody>
                  <a:tcPr/>
                </a:tc>
                <a:extLst>
                  <a:ext uri="{0D108BD9-81ED-4DB2-BD59-A6C34878D82A}">
                    <a16:rowId xmlns:a16="http://schemas.microsoft.com/office/drawing/2014/main" val="10001"/>
                  </a:ext>
                </a:extLst>
              </a:tr>
              <a:tr h="271985">
                <a:tc>
                  <a:txBody>
                    <a:bodyPr/>
                    <a:lstStyle/>
                    <a:p>
                      <a:r>
                        <a:rPr lang="sv-SE" sz="1200" dirty="0">
                          <a:latin typeface="Garamond"/>
                          <a:cs typeface="Garamond"/>
                        </a:rPr>
                        <a:t>Genomgång av </a:t>
                      </a:r>
                      <a:r>
                        <a:rPr lang="sv-SE" sz="1200" baseline="0" dirty="0">
                          <a:latin typeface="Garamond"/>
                          <a:cs typeface="Garamond"/>
                        </a:rPr>
                        <a:t>arbetsstation och e</a:t>
                      </a:r>
                      <a:r>
                        <a:rPr lang="sv-SE" sz="1200" dirty="0">
                          <a:latin typeface="Garamond"/>
                          <a:cs typeface="Garamond"/>
                        </a:rPr>
                        <a:t>get arbete vid arbetsstation</a:t>
                      </a:r>
                    </a:p>
                  </a:txBody>
                  <a:tcPr/>
                </a:tc>
                <a:extLst>
                  <a:ext uri="{0D108BD9-81ED-4DB2-BD59-A6C34878D82A}">
                    <a16:rowId xmlns:a16="http://schemas.microsoft.com/office/drawing/2014/main" val="10002"/>
                  </a:ext>
                </a:extLst>
              </a:tr>
              <a:tr h="271985">
                <a:tc>
                  <a:txBody>
                    <a:bodyPr/>
                    <a:lstStyle/>
                    <a:p>
                      <a:r>
                        <a:rPr lang="sv-SE" sz="1200" dirty="0">
                          <a:latin typeface="Garamond"/>
                          <a:cs typeface="Garamond"/>
                        </a:rPr>
                        <a:t>DT hjärta teknik</a:t>
                      </a:r>
                    </a:p>
                  </a:txBody>
                  <a:tcPr/>
                </a:tc>
                <a:extLst>
                  <a:ext uri="{0D108BD9-81ED-4DB2-BD59-A6C34878D82A}">
                    <a16:rowId xmlns:a16="http://schemas.microsoft.com/office/drawing/2014/main" val="10003"/>
                  </a:ext>
                </a:extLst>
              </a:tr>
              <a:tr h="2719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Undersökningens genomförande</a:t>
                      </a:r>
                    </a:p>
                  </a:txBody>
                  <a:tcPr/>
                </a:tc>
                <a:extLst>
                  <a:ext uri="{0D108BD9-81ED-4DB2-BD59-A6C34878D82A}">
                    <a16:rowId xmlns:a16="http://schemas.microsoft.com/office/drawing/2014/main" val="10004"/>
                  </a:ext>
                </a:extLst>
              </a:tr>
              <a:tr h="271985">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CAD-RADS</a:t>
                      </a:r>
                    </a:p>
                  </a:txBody>
                  <a:tcPr/>
                </a:tc>
                <a:extLst>
                  <a:ext uri="{0D108BD9-81ED-4DB2-BD59-A6C34878D82A}">
                    <a16:rowId xmlns:a16="http://schemas.microsoft.com/office/drawing/2014/main" val="10005"/>
                  </a:ext>
                </a:extLst>
              </a:tr>
            </a:tbl>
          </a:graphicData>
        </a:graphic>
      </p:graphicFrame>
      <p:graphicFrame>
        <p:nvGraphicFramePr>
          <p:cNvPr id="13" name="Tabell 12"/>
          <p:cNvGraphicFramePr>
            <a:graphicFrameLocks noGrp="1"/>
          </p:cNvGraphicFramePr>
          <p:nvPr>
            <p:extLst>
              <p:ext uri="{D42A27DB-BD31-4B8C-83A1-F6EECF244321}">
                <p14:modId xmlns:p14="http://schemas.microsoft.com/office/powerpoint/2010/main" val="1857180512"/>
              </p:ext>
            </p:extLst>
          </p:nvPr>
        </p:nvGraphicFramePr>
        <p:xfrm>
          <a:off x="764703" y="3888862"/>
          <a:ext cx="4536503" cy="1920240"/>
        </p:xfrm>
        <a:graphic>
          <a:graphicData uri="http://schemas.openxmlformats.org/drawingml/2006/table">
            <a:tbl>
              <a:tblPr firstRow="1">
                <a:tableStyleId>{073A0DAA-6AF3-43AB-8588-CEC1D06C72B9}</a:tableStyleId>
              </a:tblPr>
              <a:tblGrid>
                <a:gridCol w="4536503">
                  <a:extLst>
                    <a:ext uri="{9D8B030D-6E8A-4147-A177-3AD203B41FA5}">
                      <a16:colId xmlns:a16="http://schemas.microsoft.com/office/drawing/2014/main" val="20000"/>
                    </a:ext>
                  </a:extLst>
                </a:gridCol>
              </a:tblGrid>
              <a:tr h="268636">
                <a:tc>
                  <a:txBody>
                    <a:bodyPr/>
                    <a:lstStyle/>
                    <a:p>
                      <a:r>
                        <a:rPr lang="sv-SE" sz="1200" b="0" dirty="0">
                          <a:latin typeface="Garamond"/>
                          <a:cs typeface="Garamond"/>
                        </a:rPr>
                        <a:t>Onsdag 13/11 kl. 08.15-17</a:t>
                      </a:r>
                    </a:p>
                  </a:txBody>
                  <a:tcPr/>
                </a:tc>
                <a:extLst>
                  <a:ext uri="{0D108BD9-81ED-4DB2-BD59-A6C34878D82A}">
                    <a16:rowId xmlns:a16="http://schemas.microsoft.com/office/drawing/2014/main" val="10000"/>
                  </a:ext>
                </a:extLst>
              </a:tr>
              <a:tr h="268636">
                <a:tc>
                  <a:txBody>
                    <a:bodyPr/>
                    <a:lstStyle/>
                    <a:p>
                      <a:r>
                        <a:rPr lang="sv-SE" sz="1200" dirty="0">
                          <a:latin typeface="Garamond"/>
                          <a:cs typeface="Garamond"/>
                        </a:rPr>
                        <a:t>Val av </a:t>
                      </a:r>
                      <a:r>
                        <a:rPr lang="sv-SE" sz="1200" dirty="0" err="1">
                          <a:latin typeface="Garamond"/>
                          <a:cs typeface="Garamond"/>
                        </a:rPr>
                        <a:t>protkoll</a:t>
                      </a:r>
                      <a:endParaRPr lang="sv-SE" sz="1200" dirty="0">
                        <a:latin typeface="Garamond"/>
                        <a:cs typeface="Garamond"/>
                      </a:endParaRPr>
                    </a:p>
                  </a:txBody>
                  <a:tcPr/>
                </a:tc>
                <a:extLst>
                  <a:ext uri="{0D108BD9-81ED-4DB2-BD59-A6C34878D82A}">
                    <a16:rowId xmlns:a16="http://schemas.microsoft.com/office/drawing/2014/main" val="10001"/>
                  </a:ext>
                </a:extLst>
              </a:tr>
              <a:tr h="268636">
                <a:tc>
                  <a:txBody>
                    <a:bodyPr/>
                    <a:lstStyle/>
                    <a:p>
                      <a:r>
                        <a:rPr lang="sv-SE" sz="1200" dirty="0">
                          <a:latin typeface="Garamond"/>
                          <a:cs typeface="Garamond"/>
                        </a:rPr>
                        <a:t>Vilka fynd har klinisk betydelse?</a:t>
                      </a:r>
                    </a:p>
                  </a:txBody>
                  <a:tcPr/>
                </a:tc>
                <a:extLst>
                  <a:ext uri="{0D108BD9-81ED-4DB2-BD59-A6C34878D82A}">
                    <a16:rowId xmlns:a16="http://schemas.microsoft.com/office/drawing/2014/main" val="10002"/>
                  </a:ext>
                </a:extLst>
              </a:tr>
              <a:tr h="268636">
                <a:tc>
                  <a:txBody>
                    <a:bodyPr/>
                    <a:lstStyle/>
                    <a:p>
                      <a:r>
                        <a:rPr lang="sv-SE" sz="1200" dirty="0">
                          <a:latin typeface="Garamond"/>
                          <a:cs typeface="Garamond"/>
                        </a:rPr>
                        <a:t>Stråldoser</a:t>
                      </a:r>
                    </a:p>
                  </a:txBody>
                  <a:tcPr/>
                </a:tc>
                <a:extLst>
                  <a:ext uri="{0D108BD9-81ED-4DB2-BD59-A6C34878D82A}">
                    <a16:rowId xmlns:a16="http://schemas.microsoft.com/office/drawing/2014/main" val="10003"/>
                  </a:ext>
                </a:extLst>
              </a:tr>
              <a:tr h="2686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Andra EKG-styrda undersökningar, CABG</a:t>
                      </a:r>
                    </a:p>
                  </a:txBody>
                  <a:tcPr/>
                </a:tc>
                <a:extLst>
                  <a:ext uri="{0D108BD9-81ED-4DB2-BD59-A6C34878D82A}">
                    <a16:rowId xmlns:a16="http://schemas.microsoft.com/office/drawing/2014/main" val="10004"/>
                  </a:ext>
                </a:extLst>
              </a:tr>
              <a:tr h="2686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Fotonräknaren, senaste nytt och framtid</a:t>
                      </a:r>
                    </a:p>
                  </a:txBody>
                  <a:tcPr/>
                </a:tc>
                <a:extLst>
                  <a:ext uri="{0D108BD9-81ED-4DB2-BD59-A6C34878D82A}">
                    <a16:rowId xmlns:a16="http://schemas.microsoft.com/office/drawing/2014/main" val="1132510198"/>
                  </a:ext>
                </a:extLst>
              </a:tr>
              <a:tr h="26863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Egen</a:t>
                      </a:r>
                      <a:r>
                        <a:rPr lang="sv-SE" sz="1200" baseline="0" dirty="0">
                          <a:latin typeface="Garamond"/>
                          <a:cs typeface="Garamond"/>
                        </a:rPr>
                        <a:t> granskning vid arbetsstation</a:t>
                      </a:r>
                      <a:endParaRPr lang="sv-SE" sz="1200" dirty="0">
                        <a:latin typeface="Garamond"/>
                        <a:cs typeface="Garamond"/>
                      </a:endParaRPr>
                    </a:p>
                  </a:txBody>
                  <a:tcPr/>
                </a:tc>
                <a:extLst>
                  <a:ext uri="{0D108BD9-81ED-4DB2-BD59-A6C34878D82A}">
                    <a16:rowId xmlns:a16="http://schemas.microsoft.com/office/drawing/2014/main" val="10005"/>
                  </a:ext>
                </a:extLst>
              </a:tr>
            </a:tbl>
          </a:graphicData>
        </a:graphic>
      </p:graphicFrame>
      <p:graphicFrame>
        <p:nvGraphicFramePr>
          <p:cNvPr id="14" name="Tabell 13"/>
          <p:cNvGraphicFramePr>
            <a:graphicFrameLocks noGrp="1"/>
          </p:cNvGraphicFramePr>
          <p:nvPr>
            <p:extLst>
              <p:ext uri="{D42A27DB-BD31-4B8C-83A1-F6EECF244321}">
                <p14:modId xmlns:p14="http://schemas.microsoft.com/office/powerpoint/2010/main" val="3339751833"/>
              </p:ext>
            </p:extLst>
          </p:nvPr>
        </p:nvGraphicFramePr>
        <p:xfrm>
          <a:off x="764703" y="8199463"/>
          <a:ext cx="4536505" cy="859686"/>
        </p:xfrm>
        <a:graphic>
          <a:graphicData uri="http://schemas.openxmlformats.org/drawingml/2006/table">
            <a:tbl>
              <a:tblPr firstRow="1">
                <a:tableStyleId>{073A0DAA-6AF3-43AB-8588-CEC1D06C72B9}</a:tableStyleId>
              </a:tblPr>
              <a:tblGrid>
                <a:gridCol w="4536505">
                  <a:extLst>
                    <a:ext uri="{9D8B030D-6E8A-4147-A177-3AD203B41FA5}">
                      <a16:colId xmlns:a16="http://schemas.microsoft.com/office/drawing/2014/main" val="20000"/>
                    </a:ext>
                  </a:extLst>
                </a:gridCol>
              </a:tblGrid>
              <a:tr h="286562">
                <a:tc>
                  <a:txBody>
                    <a:bodyPr/>
                    <a:lstStyle/>
                    <a:p>
                      <a:r>
                        <a:rPr lang="sv-SE" sz="1200" b="0" dirty="0">
                          <a:latin typeface="Garamond"/>
                          <a:cs typeface="Garamond"/>
                        </a:rPr>
                        <a:t>Fredag 15/11</a:t>
                      </a:r>
                      <a:r>
                        <a:rPr lang="sv-SE" sz="1200" b="0" baseline="0" dirty="0">
                          <a:latin typeface="Garamond"/>
                          <a:cs typeface="Garamond"/>
                        </a:rPr>
                        <a:t> kl. 8:15-12:00</a:t>
                      </a:r>
                      <a:endParaRPr lang="sv-SE" sz="1200" b="0" dirty="0">
                        <a:latin typeface="Garamond"/>
                        <a:cs typeface="Garamond"/>
                      </a:endParaRPr>
                    </a:p>
                  </a:txBody>
                  <a:tcPr/>
                </a:tc>
                <a:extLst>
                  <a:ext uri="{0D108BD9-81ED-4DB2-BD59-A6C34878D82A}">
                    <a16:rowId xmlns:a16="http://schemas.microsoft.com/office/drawing/2014/main" val="10000"/>
                  </a:ext>
                </a:extLst>
              </a:tr>
              <a:tr h="286562">
                <a:tc>
                  <a:txBody>
                    <a:bodyPr/>
                    <a:lstStyle/>
                    <a:p>
                      <a:r>
                        <a:rPr lang="sv-SE" sz="1200" dirty="0">
                          <a:latin typeface="Garamond"/>
                          <a:cs typeface="Garamond"/>
                        </a:rPr>
                        <a:t>DT hjärta inför TAVI</a:t>
                      </a:r>
                    </a:p>
                  </a:txBody>
                  <a:tcPr/>
                </a:tc>
                <a:extLst>
                  <a:ext uri="{0D108BD9-81ED-4DB2-BD59-A6C34878D82A}">
                    <a16:rowId xmlns:a16="http://schemas.microsoft.com/office/drawing/2014/main" val="10001"/>
                  </a:ext>
                </a:extLst>
              </a:tr>
              <a:tr h="286562">
                <a:tc>
                  <a:txBody>
                    <a:bodyPr/>
                    <a:lstStyle/>
                    <a:p>
                      <a:r>
                        <a:rPr lang="sv-SE" sz="1200" dirty="0">
                          <a:latin typeface="Garamond"/>
                          <a:cs typeface="Garamond"/>
                        </a:rPr>
                        <a:t>Egen granskning vid arbetsstation</a:t>
                      </a:r>
                    </a:p>
                  </a:txBody>
                  <a:tcPr/>
                </a:tc>
                <a:extLst>
                  <a:ext uri="{0D108BD9-81ED-4DB2-BD59-A6C34878D82A}">
                    <a16:rowId xmlns:a16="http://schemas.microsoft.com/office/drawing/2014/main" val="10003"/>
                  </a:ext>
                </a:extLst>
              </a:tr>
            </a:tbl>
          </a:graphicData>
        </a:graphic>
      </p:graphicFrame>
      <p:graphicFrame>
        <p:nvGraphicFramePr>
          <p:cNvPr id="15" name="Tabell 14"/>
          <p:cNvGraphicFramePr>
            <a:graphicFrameLocks noGrp="1"/>
          </p:cNvGraphicFramePr>
          <p:nvPr>
            <p:extLst>
              <p:ext uri="{D42A27DB-BD31-4B8C-83A1-F6EECF244321}">
                <p14:modId xmlns:p14="http://schemas.microsoft.com/office/powerpoint/2010/main" val="2543785121"/>
              </p:ext>
            </p:extLst>
          </p:nvPr>
        </p:nvGraphicFramePr>
        <p:xfrm>
          <a:off x="764703" y="5882518"/>
          <a:ext cx="4536503" cy="2194560"/>
        </p:xfrm>
        <a:graphic>
          <a:graphicData uri="http://schemas.openxmlformats.org/drawingml/2006/table">
            <a:tbl>
              <a:tblPr firstRow="1">
                <a:tableStyleId>{073A0DAA-6AF3-43AB-8588-CEC1D06C72B9}</a:tableStyleId>
              </a:tblPr>
              <a:tblGrid>
                <a:gridCol w="4536503">
                  <a:extLst>
                    <a:ext uri="{9D8B030D-6E8A-4147-A177-3AD203B41FA5}">
                      <a16:colId xmlns:a16="http://schemas.microsoft.com/office/drawing/2014/main" val="20000"/>
                    </a:ext>
                  </a:extLst>
                </a:gridCol>
              </a:tblGrid>
              <a:tr h="254187">
                <a:tc>
                  <a:txBody>
                    <a:bodyPr/>
                    <a:lstStyle/>
                    <a:p>
                      <a:r>
                        <a:rPr lang="sv-SE" sz="1200" b="0" dirty="0">
                          <a:latin typeface="Garamond"/>
                          <a:cs typeface="Garamond"/>
                        </a:rPr>
                        <a:t>Torsdag 14/11 kl. 8:15-17.15</a:t>
                      </a:r>
                    </a:p>
                  </a:txBody>
                  <a:tcPr/>
                </a:tc>
                <a:extLst>
                  <a:ext uri="{0D108BD9-81ED-4DB2-BD59-A6C34878D82A}">
                    <a16:rowId xmlns:a16="http://schemas.microsoft.com/office/drawing/2014/main" val="10000"/>
                  </a:ext>
                </a:extLst>
              </a:tr>
              <a:tr h="254187">
                <a:tc>
                  <a:txBody>
                    <a:bodyPr/>
                    <a:lstStyle/>
                    <a:p>
                      <a:r>
                        <a:rPr lang="sv-SE" sz="1200" dirty="0">
                          <a:latin typeface="Garamond"/>
                          <a:cs typeface="Garamond"/>
                        </a:rPr>
                        <a:t>CAD-RADS </a:t>
                      </a:r>
                      <a:r>
                        <a:rPr lang="sv-SE" sz="1200" dirty="0" err="1">
                          <a:latin typeface="Garamond"/>
                          <a:cs typeface="Garamond"/>
                        </a:rPr>
                        <a:t>exceptions</a:t>
                      </a:r>
                      <a:endParaRPr lang="sv-SE" sz="1200" dirty="0">
                        <a:latin typeface="Garamond"/>
                        <a:cs typeface="Garamond"/>
                      </a:endParaRPr>
                    </a:p>
                  </a:txBody>
                  <a:tcPr/>
                </a:tc>
                <a:extLst>
                  <a:ext uri="{0D108BD9-81ED-4DB2-BD59-A6C34878D82A}">
                    <a16:rowId xmlns:a16="http://schemas.microsoft.com/office/drawing/2014/main" val="10001"/>
                  </a:ext>
                </a:extLst>
              </a:tr>
              <a:tr h="254187">
                <a:tc>
                  <a:txBody>
                    <a:bodyPr/>
                    <a:lstStyle/>
                    <a:p>
                      <a:r>
                        <a:rPr lang="sv-SE" sz="1200" dirty="0">
                          <a:latin typeface="Garamond"/>
                          <a:cs typeface="Garamond"/>
                        </a:rPr>
                        <a:t>Calcium score </a:t>
                      </a:r>
                    </a:p>
                  </a:txBody>
                  <a:tcPr/>
                </a:tc>
                <a:extLst>
                  <a:ext uri="{0D108BD9-81ED-4DB2-BD59-A6C34878D82A}">
                    <a16:rowId xmlns:a16="http://schemas.microsoft.com/office/drawing/2014/main" val="10002"/>
                  </a:ext>
                </a:extLst>
              </a:tr>
              <a:tr h="2541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err="1">
                          <a:latin typeface="Garamond"/>
                          <a:cs typeface="Garamond"/>
                        </a:rPr>
                        <a:t>Swedeheart</a:t>
                      </a:r>
                      <a:endParaRPr lang="sv-SE" sz="1200" dirty="0">
                        <a:latin typeface="Garamond"/>
                        <a:cs typeface="Garamond"/>
                      </a:endParaRPr>
                    </a:p>
                  </a:txBody>
                  <a:tcPr/>
                </a:tc>
                <a:extLst>
                  <a:ext uri="{0D108BD9-81ED-4DB2-BD59-A6C34878D82A}">
                    <a16:rowId xmlns:a16="http://schemas.microsoft.com/office/drawing/2014/main" val="10003"/>
                  </a:ext>
                </a:extLst>
              </a:tr>
              <a:tr h="2541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Plackutveckling</a:t>
                      </a:r>
                    </a:p>
                  </a:txBody>
                  <a:tcPr/>
                </a:tc>
                <a:extLst>
                  <a:ext uri="{0D108BD9-81ED-4DB2-BD59-A6C34878D82A}">
                    <a16:rowId xmlns:a16="http://schemas.microsoft.com/office/drawing/2014/main" val="3400280296"/>
                  </a:ext>
                </a:extLst>
              </a:tr>
              <a:tr h="2541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Artefakter</a:t>
                      </a:r>
                    </a:p>
                  </a:txBody>
                  <a:tcPr/>
                </a:tc>
                <a:extLst>
                  <a:ext uri="{0D108BD9-81ED-4DB2-BD59-A6C34878D82A}">
                    <a16:rowId xmlns:a16="http://schemas.microsoft.com/office/drawing/2014/main" val="3035496524"/>
                  </a:ext>
                </a:extLst>
              </a:tr>
              <a:tr h="2541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DT hjärta - roll bland övriga metoder</a:t>
                      </a:r>
                    </a:p>
                  </a:txBody>
                  <a:tcPr/>
                </a:tc>
                <a:extLst>
                  <a:ext uri="{0D108BD9-81ED-4DB2-BD59-A6C34878D82A}">
                    <a16:rowId xmlns:a16="http://schemas.microsoft.com/office/drawing/2014/main" val="2541668466"/>
                  </a:ext>
                </a:extLst>
              </a:tr>
              <a:tr h="254187">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v-SE" sz="1200" dirty="0">
                          <a:latin typeface="Garamond"/>
                          <a:cs typeface="Garamond"/>
                        </a:rPr>
                        <a:t>Egen granskning vid arbetsstation</a:t>
                      </a:r>
                    </a:p>
                  </a:txBody>
                  <a:tcPr/>
                </a:tc>
                <a:extLst>
                  <a:ext uri="{0D108BD9-81ED-4DB2-BD59-A6C34878D82A}">
                    <a16:rowId xmlns:a16="http://schemas.microsoft.com/office/drawing/2014/main" val="10004"/>
                  </a:ext>
                </a:extLst>
              </a:tr>
            </a:tbl>
          </a:graphicData>
        </a:graphic>
      </p:graphicFrame>
      <p:graphicFrame>
        <p:nvGraphicFramePr>
          <p:cNvPr id="16" name="Tabell 15"/>
          <p:cNvGraphicFramePr>
            <a:graphicFrameLocks noGrp="1"/>
          </p:cNvGraphicFramePr>
          <p:nvPr>
            <p:extLst>
              <p:ext uri="{D42A27DB-BD31-4B8C-83A1-F6EECF244321}">
                <p14:modId xmlns:p14="http://schemas.microsoft.com/office/powerpoint/2010/main" val="3810977018"/>
              </p:ext>
            </p:extLst>
          </p:nvPr>
        </p:nvGraphicFramePr>
        <p:xfrm>
          <a:off x="767298" y="1640632"/>
          <a:ext cx="4536505" cy="274320"/>
        </p:xfrm>
        <a:graphic>
          <a:graphicData uri="http://schemas.openxmlformats.org/drawingml/2006/table">
            <a:tbl>
              <a:tblPr firstRow="1">
                <a:tableStyleId>{073A0DAA-6AF3-43AB-8588-CEC1D06C72B9}</a:tableStyleId>
              </a:tblPr>
              <a:tblGrid>
                <a:gridCol w="4536505">
                  <a:extLst>
                    <a:ext uri="{9D8B030D-6E8A-4147-A177-3AD203B41FA5}">
                      <a16:colId xmlns:a16="http://schemas.microsoft.com/office/drawing/2014/main" val="20000"/>
                    </a:ext>
                  </a:extLst>
                </a:gridCol>
              </a:tblGrid>
              <a:tr h="271985">
                <a:tc>
                  <a:txBody>
                    <a:bodyPr/>
                    <a:lstStyle/>
                    <a:p>
                      <a:r>
                        <a:rPr lang="sv-SE" sz="1200" b="0" dirty="0">
                          <a:latin typeface="Garamond"/>
                          <a:cs typeface="Garamond"/>
                        </a:rPr>
                        <a:t>Preliminärt program</a:t>
                      </a:r>
                    </a:p>
                  </a:txBody>
                  <a:tcPr/>
                </a:tc>
                <a:extLst>
                  <a:ext uri="{0D108BD9-81ED-4DB2-BD59-A6C34878D82A}">
                    <a16:rowId xmlns:a16="http://schemas.microsoft.com/office/drawing/2014/main" val="10000"/>
                  </a:ext>
                </a:extLst>
              </a:tr>
            </a:tbl>
          </a:graphicData>
        </a:graphic>
      </p:graphicFrame>
      <p:sp>
        <p:nvSpPr>
          <p:cNvPr id="17" name="Rektangel 16"/>
          <p:cNvSpPr/>
          <p:nvPr/>
        </p:nvSpPr>
        <p:spPr>
          <a:xfrm>
            <a:off x="116632" y="128464"/>
            <a:ext cx="6624736" cy="100811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FFFFFF"/>
              </a:solidFill>
              <a:latin typeface="Arial"/>
            </a:endParaRPr>
          </a:p>
        </p:txBody>
      </p:sp>
      <p:pic>
        <p:nvPicPr>
          <p:cNvPr id="18" name="Bildobjekt 17"/>
          <p:cNvPicPr>
            <a:picLocks noChangeAspect="1"/>
          </p:cNvPicPr>
          <p:nvPr/>
        </p:nvPicPr>
        <p:blipFill rotWithShape="1">
          <a:blip r:embed="rId3"/>
          <a:srcRect l="15128" t="15650" r="12685" b="20583"/>
          <a:stretch/>
        </p:blipFill>
        <p:spPr>
          <a:xfrm rot="-2520000">
            <a:off x="472743" y="157891"/>
            <a:ext cx="850841" cy="1002100"/>
          </a:xfrm>
          <a:prstGeom prst="roundRect">
            <a:avLst/>
          </a:prstGeom>
        </p:spPr>
      </p:pic>
      <p:sp>
        <p:nvSpPr>
          <p:cNvPr id="20" name="textruta 19"/>
          <p:cNvSpPr txBox="1"/>
          <p:nvPr/>
        </p:nvSpPr>
        <p:spPr>
          <a:xfrm>
            <a:off x="5247302" y="458887"/>
            <a:ext cx="1350050" cy="461665"/>
          </a:xfrm>
          <a:prstGeom prst="rect">
            <a:avLst/>
          </a:prstGeom>
          <a:noFill/>
        </p:spPr>
        <p:txBody>
          <a:bodyPr wrap="none" rtlCol="0">
            <a:spAutoFit/>
          </a:bodyPr>
          <a:lstStyle/>
          <a:p>
            <a:pPr algn="r"/>
            <a:r>
              <a:rPr lang="sv-SE" sz="1200" dirty="0">
                <a:solidFill>
                  <a:srgbClr val="FFFFFF"/>
                </a:solidFill>
              </a:rPr>
              <a:t>Linköping </a:t>
            </a:r>
          </a:p>
          <a:p>
            <a:pPr algn="r"/>
            <a:r>
              <a:rPr lang="sv-SE" sz="1200" dirty="0">
                <a:solidFill>
                  <a:srgbClr val="FFFFFF"/>
                </a:solidFill>
              </a:rPr>
              <a:t>12-15/11 2024</a:t>
            </a:r>
          </a:p>
        </p:txBody>
      </p:sp>
      <p:sp>
        <p:nvSpPr>
          <p:cNvPr id="21" name="Rektangel 20"/>
          <p:cNvSpPr/>
          <p:nvPr/>
        </p:nvSpPr>
        <p:spPr>
          <a:xfrm>
            <a:off x="0" y="203"/>
            <a:ext cx="6858000" cy="128261"/>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solidFill>
                <a:srgbClr val="000000"/>
              </a:solidFill>
              <a:latin typeface="Arial"/>
            </a:endParaRPr>
          </a:p>
        </p:txBody>
      </p:sp>
      <p:sp>
        <p:nvSpPr>
          <p:cNvPr id="22" name="Rektangel 21"/>
          <p:cNvSpPr/>
          <p:nvPr/>
        </p:nvSpPr>
        <p:spPr>
          <a:xfrm>
            <a:off x="116632" y="1133413"/>
            <a:ext cx="6624736" cy="182543"/>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solidFill>
                <a:srgbClr val="000000"/>
              </a:solidFill>
              <a:latin typeface="Arial"/>
            </a:endParaRPr>
          </a:p>
        </p:txBody>
      </p:sp>
      <p:sp>
        <p:nvSpPr>
          <p:cNvPr id="23" name="textruta 22"/>
          <p:cNvSpPr txBox="1"/>
          <p:nvPr/>
        </p:nvSpPr>
        <p:spPr>
          <a:xfrm>
            <a:off x="1661190" y="468759"/>
            <a:ext cx="1515158" cy="338554"/>
          </a:xfrm>
          <a:prstGeom prst="rect">
            <a:avLst/>
          </a:prstGeom>
          <a:noFill/>
        </p:spPr>
        <p:txBody>
          <a:bodyPr wrap="none" rtlCol="0">
            <a:spAutoFit/>
          </a:bodyPr>
          <a:lstStyle/>
          <a:p>
            <a:r>
              <a:rPr lang="sv-SE" sz="1600" dirty="0">
                <a:solidFill>
                  <a:srgbClr val="FFFFFF"/>
                </a:solidFill>
              </a:rPr>
              <a:t>DT kranskärl</a:t>
            </a:r>
          </a:p>
        </p:txBody>
      </p:sp>
    </p:spTree>
    <p:extLst>
      <p:ext uri="{BB962C8B-B14F-4D97-AF65-F5344CB8AC3E}">
        <p14:creationId xmlns:p14="http://schemas.microsoft.com/office/powerpoint/2010/main" val="1213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Bildobjekt 4" descr="SvForTh200.tif"/>
          <p:cNvPicPr>
            <a:picLocks noChangeAspect="1"/>
          </p:cNvPicPr>
          <p:nvPr/>
        </p:nvPicPr>
        <p:blipFill rotWithShape="1">
          <a:blip r:embed="rId2"/>
          <a:srcRect l="2799" t="2993" r="5220" b="5880"/>
          <a:stretch/>
        </p:blipFill>
        <p:spPr bwMode="auto">
          <a:xfrm>
            <a:off x="5661248" y="8740768"/>
            <a:ext cx="992987" cy="989703"/>
          </a:xfrm>
          <a:prstGeom prst="ellipse">
            <a:avLst/>
          </a:prstGeom>
          <a:noFill/>
          <a:ln w="9525">
            <a:noFill/>
            <a:miter lim="800000"/>
            <a:headEnd/>
            <a:tailEnd/>
          </a:ln>
        </p:spPr>
      </p:pic>
      <p:graphicFrame>
        <p:nvGraphicFramePr>
          <p:cNvPr id="10" name="Tabell 9"/>
          <p:cNvGraphicFramePr>
            <a:graphicFrameLocks noGrp="1"/>
          </p:cNvGraphicFramePr>
          <p:nvPr>
            <p:extLst>
              <p:ext uri="{D42A27DB-BD31-4B8C-83A1-F6EECF244321}">
                <p14:modId xmlns:p14="http://schemas.microsoft.com/office/powerpoint/2010/main" val="4147987486"/>
              </p:ext>
            </p:extLst>
          </p:nvPr>
        </p:nvGraphicFramePr>
        <p:xfrm>
          <a:off x="246746" y="1724636"/>
          <a:ext cx="6095028" cy="5938827"/>
        </p:xfrm>
        <a:graphic>
          <a:graphicData uri="http://schemas.openxmlformats.org/drawingml/2006/table">
            <a:tbl>
              <a:tblPr>
                <a:tableStyleId>{5C22544A-7EE6-4342-B048-85BDC9FD1C3A}</a:tableStyleId>
              </a:tblPr>
              <a:tblGrid>
                <a:gridCol w="1702540">
                  <a:extLst>
                    <a:ext uri="{9D8B030D-6E8A-4147-A177-3AD203B41FA5}">
                      <a16:colId xmlns:a16="http://schemas.microsoft.com/office/drawing/2014/main" val="20000"/>
                    </a:ext>
                  </a:extLst>
                </a:gridCol>
                <a:gridCol w="4392488">
                  <a:extLst>
                    <a:ext uri="{9D8B030D-6E8A-4147-A177-3AD203B41FA5}">
                      <a16:colId xmlns:a16="http://schemas.microsoft.com/office/drawing/2014/main" val="20001"/>
                    </a:ext>
                  </a:extLst>
                </a:gridCol>
              </a:tblGrid>
              <a:tr h="505791">
                <a:tc>
                  <a:txBody>
                    <a:bodyPr/>
                    <a:lstStyle/>
                    <a:p>
                      <a:r>
                        <a:rPr lang="sv-SE" sz="1400" b="1" dirty="0">
                          <a:latin typeface="Garamond"/>
                          <a:cs typeface="Garamond"/>
                        </a:rPr>
                        <a:t>Lokal</a:t>
                      </a:r>
                    </a:p>
                  </a:txBody>
                  <a:tcPr>
                    <a:noFill/>
                  </a:tcPr>
                </a:tc>
                <a:tc>
                  <a:txBody>
                    <a:bodyPr/>
                    <a:lstStyle/>
                    <a:p>
                      <a:r>
                        <a:rPr lang="sv-SE" sz="1400" dirty="0">
                          <a:latin typeface="Garamond"/>
                          <a:cs typeface="Garamond"/>
                        </a:rPr>
                        <a:t>Röntgenkliniken vid Universitetssjukhuset</a:t>
                      </a:r>
                      <a:r>
                        <a:rPr lang="sv-SE" sz="1400" baseline="0" dirty="0">
                          <a:latin typeface="Garamond"/>
                          <a:cs typeface="Garamond"/>
                        </a:rPr>
                        <a:t> i Linköping och CMIV</a:t>
                      </a:r>
                      <a:endParaRPr lang="sv-SE" sz="1400" dirty="0">
                        <a:latin typeface="Garamond"/>
                        <a:cs typeface="Garamond"/>
                      </a:endParaRPr>
                    </a:p>
                  </a:txBody>
                  <a:tcPr>
                    <a:noFill/>
                  </a:tcPr>
                </a:tc>
                <a:extLst>
                  <a:ext uri="{0D108BD9-81ED-4DB2-BD59-A6C34878D82A}">
                    <a16:rowId xmlns:a16="http://schemas.microsoft.com/office/drawing/2014/main" val="10000"/>
                  </a:ext>
                </a:extLst>
              </a:tr>
              <a:tr h="505791">
                <a:tc>
                  <a:txBody>
                    <a:bodyPr/>
                    <a:lstStyle/>
                    <a:p>
                      <a:r>
                        <a:rPr lang="sv-SE" sz="1400" b="1" dirty="0">
                          <a:latin typeface="Garamond"/>
                          <a:cs typeface="Garamond"/>
                        </a:rPr>
                        <a:t>Deltagare</a:t>
                      </a:r>
                    </a:p>
                  </a:txBody>
                  <a:tcPr>
                    <a:noFill/>
                  </a:tcPr>
                </a:tc>
                <a:tc>
                  <a:txBody>
                    <a:bodyPr/>
                    <a:lstStyle/>
                    <a:p>
                      <a:r>
                        <a:rPr kumimoji="0" lang="sv-SE" sz="1400" b="0" i="0" u="none" strike="noStrike" kern="1200" cap="none" spc="0" normalizeH="0" baseline="0" noProof="0" dirty="0">
                          <a:ln>
                            <a:noFill/>
                          </a:ln>
                          <a:solidFill>
                            <a:srgbClr val="000000"/>
                          </a:solidFill>
                          <a:effectLst/>
                          <a:uLnTx/>
                          <a:uFillTx/>
                          <a:latin typeface="Garamond"/>
                          <a:ea typeface="+mn-ea"/>
                          <a:cs typeface="Garamond"/>
                        </a:rPr>
                        <a:t>Maximala deltagarantalet är 20 personer. </a:t>
                      </a:r>
                      <a:endParaRPr lang="sv-SE" sz="1400" dirty="0">
                        <a:latin typeface="Garamond"/>
                        <a:cs typeface="Garamond"/>
                      </a:endParaRPr>
                    </a:p>
                  </a:txBody>
                  <a:tcPr>
                    <a:noFill/>
                  </a:tcPr>
                </a:tc>
                <a:extLst>
                  <a:ext uri="{0D108BD9-81ED-4DB2-BD59-A6C34878D82A}">
                    <a16:rowId xmlns:a16="http://schemas.microsoft.com/office/drawing/2014/main" val="10001"/>
                  </a:ext>
                </a:extLst>
              </a:tr>
              <a:tr h="714058">
                <a:tc>
                  <a:txBody>
                    <a:bodyPr/>
                    <a:lstStyle/>
                    <a:p>
                      <a:r>
                        <a:rPr lang="sv-SE" sz="1400" b="1" dirty="0">
                          <a:latin typeface="Garamond"/>
                          <a:cs typeface="Garamond"/>
                        </a:rPr>
                        <a:t>Målgrupp</a:t>
                      </a:r>
                    </a:p>
                  </a:txBody>
                  <a:tcPr>
                    <a:noFill/>
                  </a:tcPr>
                </a:tc>
                <a:tc>
                  <a:txBody>
                    <a:bodyPr/>
                    <a:lstStyle/>
                    <a:p>
                      <a:r>
                        <a:rPr lang="sv-SE" sz="1400" dirty="0">
                          <a:latin typeface="Garamond"/>
                          <a:ea typeface="ＭＳ Ｐゴシック" pitchFamily="34" charset="-128"/>
                          <a:cs typeface="Garamond"/>
                        </a:rPr>
                        <a:t>Denna kurs vänder sig i första hand till färdiga specialister i medicinsk radiologi, kardiologi och klinisk fysiologi med intresse för hjärtdiagnostik. Kursen hålls på svenska.</a:t>
                      </a:r>
                      <a:endParaRPr lang="sv-SE" sz="1400" dirty="0">
                        <a:latin typeface="Garamond"/>
                        <a:cs typeface="Garamond"/>
                      </a:endParaRPr>
                    </a:p>
                  </a:txBody>
                  <a:tcPr>
                    <a:noFill/>
                  </a:tcPr>
                </a:tc>
                <a:extLst>
                  <a:ext uri="{0D108BD9-81ED-4DB2-BD59-A6C34878D82A}">
                    <a16:rowId xmlns:a16="http://schemas.microsoft.com/office/drawing/2014/main" val="10002"/>
                  </a:ext>
                </a:extLst>
              </a:tr>
              <a:tr h="922325">
                <a:tc>
                  <a:txBody>
                    <a:bodyPr/>
                    <a:lstStyle/>
                    <a:p>
                      <a:r>
                        <a:rPr lang="sv-SE" sz="1400" b="1" dirty="0">
                          <a:latin typeface="Garamond"/>
                          <a:cs typeface="Garamond"/>
                        </a:rPr>
                        <a:t>Föreläsare</a:t>
                      </a:r>
                    </a:p>
                  </a:txBody>
                  <a:tcPr>
                    <a:noFill/>
                  </a:tcPr>
                </a:tc>
                <a:tc>
                  <a:txBody>
                    <a:bodyPr/>
                    <a:lstStyle/>
                    <a:p>
                      <a:r>
                        <a:rPr lang="sv-SE" sz="1400" dirty="0">
                          <a:latin typeface="Garamond"/>
                          <a:cs typeface="Garamond"/>
                        </a:rPr>
                        <a:t>Förutom kursledningen medverkar</a:t>
                      </a:r>
                      <a:r>
                        <a:rPr lang="sv-SE" sz="1400" baseline="0" dirty="0">
                          <a:latin typeface="Garamond"/>
                          <a:cs typeface="Garamond"/>
                        </a:rPr>
                        <a:t> ytterligare thoraxradiologer, röntgensjuksköterskor och kardiologer från Universitetssjukhusen i Malmö/Lund, Göteborg, Örebro, Uppsala och Stockholm. </a:t>
                      </a:r>
                      <a:endParaRPr lang="sv-SE" sz="1400" dirty="0">
                        <a:latin typeface="Garamond"/>
                        <a:cs typeface="Garamond"/>
                      </a:endParaRPr>
                    </a:p>
                  </a:txBody>
                  <a:tcPr>
                    <a:noFill/>
                  </a:tcPr>
                </a:tc>
                <a:extLst>
                  <a:ext uri="{0D108BD9-81ED-4DB2-BD59-A6C34878D82A}">
                    <a16:rowId xmlns:a16="http://schemas.microsoft.com/office/drawing/2014/main" val="10003"/>
                  </a:ext>
                </a:extLst>
              </a:tr>
              <a:tr h="424009">
                <a:tc>
                  <a:txBody>
                    <a:bodyPr/>
                    <a:lstStyle/>
                    <a:p>
                      <a:r>
                        <a:rPr lang="sv-SE" sz="1400" b="1" dirty="0">
                          <a:latin typeface="Garamond"/>
                          <a:cs typeface="Garamond"/>
                        </a:rPr>
                        <a:t>Arbetsstationer</a:t>
                      </a:r>
                    </a:p>
                  </a:txBody>
                  <a:tcPr>
                    <a:noFill/>
                  </a:tcPr>
                </a:tc>
                <a:tc>
                  <a:txBody>
                    <a:bodyPr/>
                    <a:lstStyle/>
                    <a:p>
                      <a:r>
                        <a:rPr lang="sv-SE" sz="1400" dirty="0">
                          <a:latin typeface="Garamond"/>
                          <a:cs typeface="Garamond"/>
                        </a:rPr>
                        <a:t>Tio stycken</a:t>
                      </a:r>
                      <a:r>
                        <a:rPr lang="sv-SE" sz="1400" baseline="0" dirty="0">
                          <a:latin typeface="Garamond"/>
                          <a:cs typeface="Garamond"/>
                        </a:rPr>
                        <a:t> </a:t>
                      </a:r>
                      <a:r>
                        <a:rPr lang="sv-SE" sz="1400" i="1" baseline="0" dirty="0" err="1">
                          <a:latin typeface="Garamond"/>
                          <a:cs typeface="Garamond"/>
                        </a:rPr>
                        <a:t>Syngo</a:t>
                      </a:r>
                      <a:r>
                        <a:rPr lang="sv-SE" sz="1400" i="0" baseline="0" dirty="0" err="1">
                          <a:latin typeface="Garamond"/>
                          <a:cs typeface="Garamond"/>
                        </a:rPr>
                        <a:t>Via</a:t>
                      </a:r>
                      <a:r>
                        <a:rPr lang="sv-SE" sz="1400" i="0" baseline="0" dirty="0">
                          <a:latin typeface="Garamond"/>
                          <a:cs typeface="Garamond"/>
                        </a:rPr>
                        <a:t> (Siemens).</a:t>
                      </a:r>
                      <a:endParaRPr lang="sv-SE" sz="1400" dirty="0">
                        <a:latin typeface="Garamond"/>
                        <a:cs typeface="Garamond"/>
                      </a:endParaRPr>
                    </a:p>
                  </a:txBody>
                  <a:tcPr>
                    <a:noFill/>
                  </a:tcPr>
                </a:tc>
                <a:extLst>
                  <a:ext uri="{0D108BD9-81ED-4DB2-BD59-A6C34878D82A}">
                    <a16:rowId xmlns:a16="http://schemas.microsoft.com/office/drawing/2014/main" val="10005"/>
                  </a:ext>
                </a:extLst>
              </a:tr>
              <a:tr h="714058">
                <a:tc>
                  <a:txBody>
                    <a:bodyPr/>
                    <a:lstStyle/>
                    <a:p>
                      <a:r>
                        <a:rPr lang="sv-SE" sz="1400" b="1" dirty="0">
                          <a:latin typeface="Garamond"/>
                          <a:cs typeface="Garamond"/>
                        </a:rPr>
                        <a:t>Logi</a:t>
                      </a:r>
                    </a:p>
                  </a:txBody>
                  <a:tcPr>
                    <a:noFill/>
                  </a:tcPr>
                </a:tc>
                <a:tc>
                  <a:txBody>
                    <a:bodyPr/>
                    <a:lstStyle/>
                    <a:p>
                      <a:r>
                        <a:rPr lang="sv-SE" sz="1400" dirty="0">
                          <a:latin typeface="Garamond"/>
                          <a:cs typeface="Garamond"/>
                        </a:rPr>
                        <a:t>Hotellrum finns </a:t>
                      </a:r>
                      <a:r>
                        <a:rPr lang="sv-SE" sz="1400" dirty="0">
                          <a:solidFill>
                            <a:schemeClr val="tx1"/>
                          </a:solidFill>
                          <a:latin typeface="Garamond"/>
                          <a:cs typeface="Garamond"/>
                        </a:rPr>
                        <a:t>reserverade på </a:t>
                      </a:r>
                      <a:r>
                        <a:rPr lang="sv-SE" sz="1400" dirty="0" err="1">
                          <a:solidFill>
                            <a:schemeClr val="tx1"/>
                          </a:solidFill>
                          <a:latin typeface="Garamond"/>
                          <a:cs typeface="Garamond"/>
                        </a:rPr>
                        <a:t>Quality</a:t>
                      </a:r>
                      <a:r>
                        <a:rPr lang="sv-SE" sz="1400" dirty="0">
                          <a:solidFill>
                            <a:schemeClr val="tx1"/>
                          </a:solidFill>
                          <a:latin typeface="Garamond"/>
                          <a:cs typeface="Garamond"/>
                        </a:rPr>
                        <a:t> Hotel Ekoxen, </a:t>
                      </a:r>
                      <a:r>
                        <a:rPr lang="sv-SE" sz="1400" dirty="0">
                          <a:latin typeface="Garamond"/>
                          <a:cs typeface="Garamond"/>
                        </a:rPr>
                        <a:t>Linköping. Enkelrum inkl </a:t>
                      </a:r>
                      <a:r>
                        <a:rPr lang="sv-SE" sz="1400" dirty="0">
                          <a:solidFill>
                            <a:schemeClr val="tx1"/>
                          </a:solidFill>
                          <a:latin typeface="Garamond"/>
                          <a:cs typeface="Garamond"/>
                        </a:rPr>
                        <a:t>frukost från 1307 kr/natt exkl moms. </a:t>
                      </a:r>
                      <a:r>
                        <a:rPr lang="sv-SE" sz="1400" dirty="0">
                          <a:latin typeface="Garamond"/>
                          <a:cs typeface="Garamond"/>
                        </a:rPr>
                        <a:t>Boka </a:t>
                      </a:r>
                      <a:r>
                        <a:rPr lang="sv-SE" sz="1400" dirty="0">
                          <a:latin typeface="Garamond"/>
                          <a:cs typeface="Garamond"/>
                          <a:hlinkClick r:id="rId3"/>
                        </a:rPr>
                        <a:t>HÄR</a:t>
                      </a:r>
                      <a:endParaRPr lang="sv-SE" sz="1400" dirty="0">
                        <a:latin typeface="Garamond"/>
                        <a:cs typeface="Garamond"/>
                      </a:endParaRPr>
                    </a:p>
                  </a:txBody>
                  <a:tcPr>
                    <a:noFill/>
                  </a:tcPr>
                </a:tc>
                <a:extLst>
                  <a:ext uri="{0D108BD9-81ED-4DB2-BD59-A6C34878D82A}">
                    <a16:rowId xmlns:a16="http://schemas.microsoft.com/office/drawing/2014/main" val="10006"/>
                  </a:ext>
                </a:extLst>
              </a:tr>
              <a:tr h="714058">
                <a:tc>
                  <a:txBody>
                    <a:bodyPr/>
                    <a:lstStyle/>
                    <a:p>
                      <a:r>
                        <a:rPr lang="sv-SE" sz="1400" b="1" dirty="0">
                          <a:latin typeface="Garamond"/>
                          <a:cs typeface="Garamond"/>
                        </a:rPr>
                        <a:t>Avgift</a:t>
                      </a:r>
                    </a:p>
                  </a:txBody>
                  <a:tcPr>
                    <a:noFill/>
                  </a:tcPr>
                </a:tc>
                <a:tc>
                  <a:txBody>
                    <a:bodyPr/>
                    <a:lstStyle/>
                    <a:p>
                      <a:r>
                        <a:rPr lang="sv-SE" sz="1400" dirty="0">
                          <a:solidFill>
                            <a:schemeClr val="tx1"/>
                          </a:solidFill>
                          <a:latin typeface="Garamond"/>
                          <a:cs typeface="Garamond"/>
                        </a:rPr>
                        <a:t>11500 </a:t>
                      </a:r>
                      <a:r>
                        <a:rPr lang="sv-SE" sz="1400" dirty="0">
                          <a:latin typeface="Garamond"/>
                          <a:cs typeface="Garamond"/>
                        </a:rPr>
                        <a:t>kr (</a:t>
                      </a:r>
                      <a:r>
                        <a:rPr lang="sv-SE" sz="1400" dirty="0" err="1">
                          <a:latin typeface="Garamond"/>
                          <a:cs typeface="Garamond"/>
                        </a:rPr>
                        <a:t>exkl</a:t>
                      </a:r>
                      <a:r>
                        <a:rPr lang="sv-SE" sz="1400" baseline="0" dirty="0">
                          <a:latin typeface="Garamond"/>
                          <a:cs typeface="Garamond"/>
                        </a:rPr>
                        <a:t> moms) inklusive kaffe, två luncher, kursmiddag torsdag kväll och </a:t>
                      </a:r>
                      <a:r>
                        <a:rPr lang="sv-SE" sz="1400" baseline="0" dirty="0" err="1">
                          <a:latin typeface="Garamond"/>
                          <a:cs typeface="Garamond"/>
                        </a:rPr>
                        <a:t>grab</a:t>
                      </a:r>
                      <a:r>
                        <a:rPr lang="sv-SE" sz="1400" baseline="0" dirty="0">
                          <a:latin typeface="Garamond"/>
                          <a:cs typeface="Garamond"/>
                        </a:rPr>
                        <a:t> and go-lunch fredag. </a:t>
                      </a:r>
                      <a:endParaRPr lang="sv-SE" sz="1400" dirty="0">
                        <a:latin typeface="Garamond"/>
                        <a:cs typeface="Garamond"/>
                      </a:endParaRPr>
                    </a:p>
                  </a:txBody>
                  <a:tcPr>
                    <a:noFill/>
                  </a:tcPr>
                </a:tc>
                <a:extLst>
                  <a:ext uri="{0D108BD9-81ED-4DB2-BD59-A6C34878D82A}">
                    <a16:rowId xmlns:a16="http://schemas.microsoft.com/office/drawing/2014/main" val="10007"/>
                  </a:ext>
                </a:extLst>
              </a:tr>
              <a:tr h="922325">
                <a:tc>
                  <a:txBody>
                    <a:bodyPr/>
                    <a:lstStyle/>
                    <a:p>
                      <a:r>
                        <a:rPr lang="sv-SE" sz="1400" b="1" dirty="0">
                          <a:latin typeface="Garamond"/>
                          <a:cs typeface="Garamond"/>
                        </a:rPr>
                        <a:t>Anmälan</a:t>
                      </a:r>
                    </a:p>
                  </a:txBody>
                  <a:tcPr>
                    <a:noFill/>
                  </a:tcPr>
                </a:tc>
                <a:tc>
                  <a:txBody>
                    <a:bodyPr/>
                    <a:lstStyle/>
                    <a:p>
                      <a:r>
                        <a:rPr lang="sv-SE" sz="1400" dirty="0">
                          <a:latin typeface="Garamond"/>
                          <a:cs typeface="Garamond"/>
                        </a:rPr>
                        <a:t>Anmälan </a:t>
                      </a:r>
                      <a:r>
                        <a:rPr lang="sv-SE" sz="1400" dirty="0">
                          <a:solidFill>
                            <a:schemeClr val="tx1"/>
                          </a:solidFill>
                          <a:latin typeface="Garamond"/>
                          <a:cs typeface="Garamond"/>
                        </a:rPr>
                        <a:t>öppnar 17/5 kl 09.00. </a:t>
                      </a:r>
                      <a:r>
                        <a:rPr lang="sv-SE" sz="1400" dirty="0">
                          <a:latin typeface="Garamond"/>
                          <a:cs typeface="Garamond"/>
                        </a:rPr>
                        <a:t>Anmäl</a:t>
                      </a:r>
                      <a:r>
                        <a:rPr lang="sv-SE" sz="1400" baseline="0" dirty="0">
                          <a:latin typeface="Garamond"/>
                          <a:cs typeface="Garamond"/>
                        </a:rPr>
                        <a:t> dig </a:t>
                      </a:r>
                      <a:r>
                        <a:rPr lang="sv-SE" sz="1400" baseline="0" dirty="0">
                          <a:latin typeface="Garamond"/>
                          <a:cs typeface="Garamond"/>
                          <a:hlinkClick r:id="rId4"/>
                        </a:rPr>
                        <a:t>HÄR</a:t>
                      </a:r>
                      <a:r>
                        <a:rPr lang="sv-SE" sz="1400" dirty="0">
                          <a:latin typeface="Garamond"/>
                          <a:cs typeface="Garamond"/>
                          <a:hlinkClick r:id="rId5"/>
                        </a:rPr>
                        <a:t>.</a:t>
                      </a:r>
                      <a:r>
                        <a:rPr lang="sv-SE" sz="1400" dirty="0">
                          <a:latin typeface="Garamond"/>
                          <a:cs typeface="Garamond"/>
                        </a:rPr>
                        <a:t> Anmälan är bindande. Vid avbokning efter 2024-10-01 sker ingen återbetalning. Vid avbokning före 2024-10-01 utgår en administrativ avgift om 500 kr.</a:t>
                      </a:r>
                    </a:p>
                  </a:txBody>
                  <a:tcPr>
                    <a:noFill/>
                  </a:tcPr>
                </a:tc>
                <a:extLst>
                  <a:ext uri="{0D108BD9-81ED-4DB2-BD59-A6C34878D82A}">
                    <a16:rowId xmlns:a16="http://schemas.microsoft.com/office/drawing/2014/main" val="10008"/>
                  </a:ext>
                </a:extLst>
              </a:tr>
              <a:tr h="424009">
                <a:tc>
                  <a:txBody>
                    <a:bodyPr/>
                    <a:lstStyle/>
                    <a:p>
                      <a:r>
                        <a:rPr lang="sv-SE" sz="1400" b="1" dirty="0">
                          <a:latin typeface="Garamond"/>
                          <a:cs typeface="Garamond"/>
                        </a:rPr>
                        <a:t>Kontaktperson</a:t>
                      </a:r>
                    </a:p>
                  </a:txBody>
                  <a:tcPr>
                    <a:noFill/>
                  </a:tcPr>
                </a:tc>
                <a:tc>
                  <a:txBody>
                    <a:bodyPr/>
                    <a:lstStyle/>
                    <a:p>
                      <a:r>
                        <a:rPr lang="sv-SE" sz="1400" dirty="0">
                          <a:solidFill>
                            <a:schemeClr val="tx1"/>
                          </a:solidFill>
                          <a:latin typeface="Garamond"/>
                          <a:cs typeface="Garamond"/>
                        </a:rPr>
                        <a:t>MedKonf</a:t>
                      </a:r>
                      <a:r>
                        <a:rPr lang="sv-SE" sz="1400" baseline="0" dirty="0">
                          <a:solidFill>
                            <a:schemeClr val="tx1"/>
                          </a:solidFill>
                          <a:latin typeface="Garamond"/>
                          <a:cs typeface="Garamond"/>
                        </a:rPr>
                        <a:t> AB, </a:t>
                      </a:r>
                      <a:r>
                        <a:rPr lang="sv-SE" sz="1400" baseline="0" dirty="0">
                          <a:solidFill>
                            <a:schemeClr val="tx1"/>
                          </a:solidFill>
                          <a:latin typeface="Garamond"/>
                          <a:cs typeface="Garamond"/>
                          <a:hlinkClick r:id="rId6"/>
                        </a:rPr>
                        <a:t>info@medkonf.se</a:t>
                      </a:r>
                      <a:r>
                        <a:rPr lang="sv-SE" sz="1400" baseline="0" dirty="0">
                          <a:solidFill>
                            <a:schemeClr val="tx1"/>
                          </a:solidFill>
                          <a:latin typeface="Garamond"/>
                          <a:cs typeface="Garamond"/>
                        </a:rPr>
                        <a:t>, 0737-029402</a:t>
                      </a:r>
                      <a:endParaRPr lang="sv-SE" sz="1400" dirty="0">
                        <a:solidFill>
                          <a:schemeClr val="tx1"/>
                        </a:solidFill>
                        <a:latin typeface="Garamond"/>
                        <a:cs typeface="Garamond"/>
                      </a:endParaRPr>
                    </a:p>
                  </a:txBody>
                  <a:tcPr>
                    <a:noFill/>
                  </a:tcPr>
                </a:tc>
                <a:extLst>
                  <a:ext uri="{0D108BD9-81ED-4DB2-BD59-A6C34878D82A}">
                    <a16:rowId xmlns:a16="http://schemas.microsoft.com/office/drawing/2014/main" val="10009"/>
                  </a:ext>
                </a:extLst>
              </a:tr>
            </a:tbl>
          </a:graphicData>
        </a:graphic>
      </p:graphicFrame>
      <p:sp>
        <p:nvSpPr>
          <p:cNvPr id="11" name="Rektangel 10"/>
          <p:cNvSpPr/>
          <p:nvPr/>
        </p:nvSpPr>
        <p:spPr>
          <a:xfrm>
            <a:off x="116632" y="128464"/>
            <a:ext cx="6624736" cy="100811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p>
        </p:txBody>
      </p:sp>
      <p:pic>
        <p:nvPicPr>
          <p:cNvPr id="12" name="Bildobjekt 11"/>
          <p:cNvPicPr>
            <a:picLocks noChangeAspect="1"/>
          </p:cNvPicPr>
          <p:nvPr/>
        </p:nvPicPr>
        <p:blipFill rotWithShape="1">
          <a:blip r:embed="rId7"/>
          <a:srcRect l="15128" t="15650" r="12685" b="20583"/>
          <a:stretch/>
        </p:blipFill>
        <p:spPr>
          <a:xfrm rot="-2520000">
            <a:off x="472743" y="157891"/>
            <a:ext cx="850841" cy="1002100"/>
          </a:xfrm>
          <a:prstGeom prst="roundRect">
            <a:avLst/>
          </a:prstGeom>
        </p:spPr>
      </p:pic>
      <p:sp>
        <p:nvSpPr>
          <p:cNvPr id="14" name="textruta 13"/>
          <p:cNvSpPr txBox="1"/>
          <p:nvPr/>
        </p:nvSpPr>
        <p:spPr>
          <a:xfrm>
            <a:off x="5247302" y="458887"/>
            <a:ext cx="1350050" cy="461665"/>
          </a:xfrm>
          <a:prstGeom prst="rect">
            <a:avLst/>
          </a:prstGeom>
          <a:noFill/>
        </p:spPr>
        <p:txBody>
          <a:bodyPr wrap="none" rtlCol="0">
            <a:spAutoFit/>
          </a:bodyPr>
          <a:lstStyle/>
          <a:p>
            <a:pPr algn="r"/>
            <a:r>
              <a:rPr lang="sv-SE" sz="1200" dirty="0">
                <a:solidFill>
                  <a:schemeClr val="bg1"/>
                </a:solidFill>
              </a:rPr>
              <a:t>Linköping </a:t>
            </a:r>
          </a:p>
          <a:p>
            <a:pPr algn="r"/>
            <a:r>
              <a:rPr lang="sv-SE" sz="1200" dirty="0">
                <a:solidFill>
                  <a:srgbClr val="FFFFFF"/>
                </a:solidFill>
              </a:rPr>
              <a:t>12-15/11 2024</a:t>
            </a:r>
          </a:p>
        </p:txBody>
      </p:sp>
      <p:sp>
        <p:nvSpPr>
          <p:cNvPr id="15" name="Rektangel 14"/>
          <p:cNvSpPr/>
          <p:nvPr/>
        </p:nvSpPr>
        <p:spPr>
          <a:xfrm>
            <a:off x="0" y="203"/>
            <a:ext cx="6858000" cy="128261"/>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p>
        </p:txBody>
      </p:sp>
      <p:sp>
        <p:nvSpPr>
          <p:cNvPr id="16" name="Rektangel 15"/>
          <p:cNvSpPr/>
          <p:nvPr/>
        </p:nvSpPr>
        <p:spPr>
          <a:xfrm>
            <a:off x="116632" y="1133413"/>
            <a:ext cx="6624736" cy="182543"/>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endParaRPr lang="sv-SE"/>
          </a:p>
        </p:txBody>
      </p:sp>
      <p:sp>
        <p:nvSpPr>
          <p:cNvPr id="17" name="textruta 16"/>
          <p:cNvSpPr txBox="1"/>
          <p:nvPr/>
        </p:nvSpPr>
        <p:spPr>
          <a:xfrm>
            <a:off x="1661190" y="468759"/>
            <a:ext cx="1515158" cy="338554"/>
          </a:xfrm>
          <a:prstGeom prst="rect">
            <a:avLst/>
          </a:prstGeom>
          <a:noFill/>
        </p:spPr>
        <p:txBody>
          <a:bodyPr wrap="none" rtlCol="0">
            <a:spAutoFit/>
          </a:bodyPr>
          <a:lstStyle/>
          <a:p>
            <a:r>
              <a:rPr lang="sv-SE" sz="1600" dirty="0">
                <a:solidFill>
                  <a:schemeClr val="bg1"/>
                </a:solidFill>
              </a:rPr>
              <a:t>DT kranskärl</a:t>
            </a:r>
          </a:p>
        </p:txBody>
      </p:sp>
    </p:spTree>
    <p:extLst>
      <p:ext uri="{BB962C8B-B14F-4D97-AF65-F5344CB8AC3E}">
        <p14:creationId xmlns:p14="http://schemas.microsoft.com/office/powerpoint/2010/main" val="261579916"/>
      </p:ext>
    </p:extLst>
  </p:cSld>
  <p:clrMapOvr>
    <a:masterClrMapping/>
  </p:clrMapOvr>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483</Words>
  <Application>Microsoft Macintosh PowerPoint</Application>
  <PresentationFormat>A4 (210 x 297 mm)</PresentationFormat>
  <Paragraphs>70</Paragraphs>
  <Slides>4</Slides>
  <Notes>0</Notes>
  <HiddenSlides>0</HiddenSlides>
  <MMClips>0</MMClips>
  <ScaleCrop>false</ScaleCrop>
  <HeadingPairs>
    <vt:vector size="6" baseType="variant">
      <vt:variant>
        <vt:lpstr>Använt teckensnitt</vt:lpstr>
      </vt:variant>
      <vt:variant>
        <vt:i4>6</vt:i4>
      </vt:variant>
      <vt:variant>
        <vt:lpstr>Tema</vt:lpstr>
      </vt:variant>
      <vt:variant>
        <vt:i4>3</vt:i4>
      </vt:variant>
      <vt:variant>
        <vt:lpstr>Bildrubriker</vt:lpstr>
      </vt:variant>
      <vt:variant>
        <vt:i4>4</vt:i4>
      </vt:variant>
    </vt:vector>
  </HeadingPairs>
  <TitlesOfParts>
    <vt:vector size="13" baseType="lpstr">
      <vt:lpstr>Arial</vt:lpstr>
      <vt:lpstr>Bookman Old Style</vt:lpstr>
      <vt:lpstr>Calibri</vt:lpstr>
      <vt:lpstr>Calibri Light</vt:lpstr>
      <vt:lpstr>Garamond</vt:lpstr>
      <vt:lpstr>Wingdings</vt:lpstr>
      <vt:lpstr>Standardformgivning</vt:lpstr>
      <vt:lpstr>1_Standardformgivning</vt:lpstr>
      <vt:lpstr>2_Standardformgivning</vt:lpstr>
      <vt:lpstr>PowerPoint-presentation</vt:lpstr>
      <vt:lpstr>PowerPoint-presentation</vt:lpstr>
      <vt:lpstr>PowerPoint-presentation</vt:lpstr>
      <vt:lpstr>PowerPoint-presentation</vt:lpstr>
    </vt:vector>
  </TitlesOfParts>
  <Company>Karolinska Universitetssjukhuset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DT HJÄRTA - en introduktionskurs –   4-6 november 2009 Karolinska Universitetssjukhuset Huddinge      Kursledning: Kerstin Cederlund, Jonaz Ripsweden</dc:title>
  <dc:creator>Röntgenkliniken Huddinge</dc:creator>
  <cp:lastModifiedBy>Erika Fagman</cp:lastModifiedBy>
  <cp:revision>141</cp:revision>
  <dcterms:created xsi:type="dcterms:W3CDTF">2013-02-03T11:51:19Z</dcterms:created>
  <dcterms:modified xsi:type="dcterms:W3CDTF">2024-04-30T10:29:20Z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777895188</vt:i4>
  </property>
  <property fmtid="{D5CDD505-2E9C-101B-9397-08002B2CF9AE}" pid="3" name="_NewReviewCycle">
    <vt:lpwstr/>
  </property>
  <property fmtid="{D5CDD505-2E9C-101B-9397-08002B2CF9AE}" pid="4" name="_EmailSubject">
    <vt:lpwstr>Kolla mitt förra mail</vt:lpwstr>
  </property>
  <property fmtid="{D5CDD505-2E9C-101B-9397-08002B2CF9AE}" pid="5" name="_AuthorEmail">
    <vt:lpwstr>marie.thorsell_eriksson@siemens-healthineers.com</vt:lpwstr>
  </property>
  <property fmtid="{D5CDD505-2E9C-101B-9397-08002B2CF9AE}" pid="6" name="_AuthorEmailDisplayName">
    <vt:lpwstr>Thorsell Eriksson, Marie (HC WEA NRB SWE SV CS APP)</vt:lpwstr>
  </property>
</Properties>
</file>