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58" r:id="rId6"/>
    <p:sldId id="261" r:id="rId7"/>
    <p:sldId id="265" r:id="rId8"/>
    <p:sldId id="262" r:id="rId9"/>
  </p:sldIdLst>
  <p:sldSz cx="12192000" cy="6858000"/>
  <p:notesSz cx="9872663" cy="67976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44F1B-8C9D-443D-92E5-58E760257D54}" v="4" dt="2022-10-07T12:31:31.82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anmörkt forma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Erixon" userId="2e80eb45-182a-4518-be9f-f99a9b0dcebc" providerId="ADAL" clId="{5ED44F1B-8C9D-443D-92E5-58E760257D54}"/>
    <pc:docChg chg="delSld modSld sldOrd modNotesMaster">
      <pc:chgData name="Elsa Erixon" userId="2e80eb45-182a-4518-be9f-f99a9b0dcebc" providerId="ADAL" clId="{5ED44F1B-8C9D-443D-92E5-58E760257D54}" dt="2022-10-07T12:31:46.439" v="13" actId="47"/>
      <pc:docMkLst>
        <pc:docMk/>
      </pc:docMkLst>
      <pc:sldChg chg="ord">
        <pc:chgData name="Elsa Erixon" userId="2e80eb45-182a-4518-be9f-f99a9b0dcebc" providerId="ADAL" clId="{5ED44F1B-8C9D-443D-92E5-58E760257D54}" dt="2022-10-07T12:26:36.667" v="1"/>
        <pc:sldMkLst>
          <pc:docMk/>
          <pc:sldMk cId="961332677" sldId="259"/>
        </pc:sldMkLst>
      </pc:sldChg>
      <pc:sldChg chg="ord">
        <pc:chgData name="Elsa Erixon" userId="2e80eb45-182a-4518-be9f-f99a9b0dcebc" providerId="ADAL" clId="{5ED44F1B-8C9D-443D-92E5-58E760257D54}" dt="2022-10-07T12:26:39.709" v="3"/>
        <pc:sldMkLst>
          <pc:docMk/>
          <pc:sldMk cId="3968847248" sldId="260"/>
        </pc:sldMkLst>
      </pc:sldChg>
      <pc:sldChg chg="del">
        <pc:chgData name="Elsa Erixon" userId="2e80eb45-182a-4518-be9f-f99a9b0dcebc" providerId="ADAL" clId="{5ED44F1B-8C9D-443D-92E5-58E760257D54}" dt="2022-10-07T12:28:28.177" v="4" actId="47"/>
        <pc:sldMkLst>
          <pc:docMk/>
          <pc:sldMk cId="1067079710" sldId="263"/>
        </pc:sldMkLst>
      </pc:sldChg>
      <pc:sldChg chg="modSp del mod ord">
        <pc:chgData name="Elsa Erixon" userId="2e80eb45-182a-4518-be9f-f99a9b0dcebc" providerId="ADAL" clId="{5ED44F1B-8C9D-443D-92E5-58E760257D54}" dt="2022-10-07T12:31:46.439" v="13" actId="47"/>
        <pc:sldMkLst>
          <pc:docMk/>
          <pc:sldMk cId="1285289688" sldId="264"/>
        </pc:sldMkLst>
        <pc:graphicFrameChg chg="mod">
          <ac:chgData name="Elsa Erixon" userId="2e80eb45-182a-4518-be9f-f99a9b0dcebc" providerId="ADAL" clId="{5ED44F1B-8C9D-443D-92E5-58E760257D54}" dt="2022-10-07T12:31:35.028" v="12" actId="1076"/>
          <ac:graphicFrameMkLst>
            <pc:docMk/>
            <pc:sldMk cId="1285289688" sldId="264"/>
            <ac:graphicFrameMk id="2" creationId="{AB038265-647B-4C06-BB51-85D11A7BD768}"/>
          </ac:graphicFrameMkLst>
        </pc:graphicFrameChg>
      </pc:sldChg>
    </pc:docChg>
  </pc:docChgLst>
  <pc:docChgLst>
    <pc:chgData name="Elsa Erixon" userId="2e80eb45-182a-4518-be9f-f99a9b0dcebc" providerId="ADAL" clId="{40A383AD-E856-4DFE-8D5B-EB88F005A944}"/>
    <pc:docChg chg="undo custSel addSld modSld">
      <pc:chgData name="Elsa Erixon" userId="2e80eb45-182a-4518-be9f-f99a9b0dcebc" providerId="ADAL" clId="{40A383AD-E856-4DFE-8D5B-EB88F005A944}" dt="2022-09-28T19:34:01.714" v="405" actId="1076"/>
      <pc:docMkLst>
        <pc:docMk/>
      </pc:docMkLst>
      <pc:sldChg chg="modSp mod">
        <pc:chgData name="Elsa Erixon" userId="2e80eb45-182a-4518-be9f-f99a9b0dcebc" providerId="ADAL" clId="{40A383AD-E856-4DFE-8D5B-EB88F005A944}" dt="2022-09-28T19:34:01.714" v="405" actId="1076"/>
        <pc:sldMkLst>
          <pc:docMk/>
          <pc:sldMk cId="48024586" sldId="256"/>
        </pc:sldMkLst>
        <pc:spChg chg="mod">
          <ac:chgData name="Elsa Erixon" userId="2e80eb45-182a-4518-be9f-f99a9b0dcebc" providerId="ADAL" clId="{40A383AD-E856-4DFE-8D5B-EB88F005A944}" dt="2022-09-28T18:31:59.473" v="62" actId="20577"/>
          <ac:spMkLst>
            <pc:docMk/>
            <pc:sldMk cId="48024586" sldId="256"/>
            <ac:spMk id="2" creationId="{20E7746E-C63A-4EE9-9F2E-FBE06092BB4B}"/>
          </ac:spMkLst>
        </pc:spChg>
        <pc:spChg chg="mod">
          <ac:chgData name="Elsa Erixon" userId="2e80eb45-182a-4518-be9f-f99a9b0dcebc" providerId="ADAL" clId="{40A383AD-E856-4DFE-8D5B-EB88F005A944}" dt="2022-09-28T19:34:01.714" v="405" actId="1076"/>
          <ac:spMkLst>
            <pc:docMk/>
            <pc:sldMk cId="48024586" sldId="256"/>
            <ac:spMk id="3" creationId="{9EAE7949-7497-46BA-AD8B-BC1C0DBC07A9}"/>
          </ac:spMkLst>
        </pc:spChg>
      </pc:sldChg>
      <pc:sldChg chg="addSp delSp modSp new mod modClrScheme chgLayout">
        <pc:chgData name="Elsa Erixon" userId="2e80eb45-182a-4518-be9f-f99a9b0dcebc" providerId="ADAL" clId="{40A383AD-E856-4DFE-8D5B-EB88F005A944}" dt="2022-09-28T18:36:42.531" v="130" actId="20577"/>
        <pc:sldMkLst>
          <pc:docMk/>
          <pc:sldMk cId="3921369056" sldId="257"/>
        </pc:sldMkLst>
        <pc:spChg chg="del">
          <ac:chgData name="Elsa Erixon" userId="2e80eb45-182a-4518-be9f-f99a9b0dcebc" providerId="ADAL" clId="{40A383AD-E856-4DFE-8D5B-EB88F005A944}" dt="2022-09-28T18:32:25.502" v="78" actId="700"/>
          <ac:spMkLst>
            <pc:docMk/>
            <pc:sldMk cId="3921369056" sldId="257"/>
            <ac:spMk id="2" creationId="{EADD56F9-3412-4CB5-B890-6F14250ECF30}"/>
          </ac:spMkLst>
        </pc:spChg>
        <pc:spChg chg="del">
          <ac:chgData name="Elsa Erixon" userId="2e80eb45-182a-4518-be9f-f99a9b0dcebc" providerId="ADAL" clId="{40A383AD-E856-4DFE-8D5B-EB88F005A944}" dt="2022-09-28T18:32:25.502" v="78" actId="700"/>
          <ac:spMkLst>
            <pc:docMk/>
            <pc:sldMk cId="3921369056" sldId="257"/>
            <ac:spMk id="3" creationId="{B85F5896-BD37-4AB3-AFCD-62BEC82A05C3}"/>
          </ac:spMkLst>
        </pc:spChg>
        <pc:spChg chg="add mod">
          <ac:chgData name="Elsa Erixon" userId="2e80eb45-182a-4518-be9f-f99a9b0dcebc" providerId="ADAL" clId="{40A383AD-E856-4DFE-8D5B-EB88F005A944}" dt="2022-09-28T18:36:42.531" v="130" actId="20577"/>
          <ac:spMkLst>
            <pc:docMk/>
            <pc:sldMk cId="3921369056" sldId="257"/>
            <ac:spMk id="4" creationId="{8536241E-6D40-45E0-AD8C-89485616A318}"/>
          </ac:spMkLst>
        </pc:spChg>
      </pc:sldChg>
      <pc:sldChg chg="addSp modSp new mod modNotesTx">
        <pc:chgData name="Elsa Erixon" userId="2e80eb45-182a-4518-be9f-f99a9b0dcebc" providerId="ADAL" clId="{40A383AD-E856-4DFE-8D5B-EB88F005A944}" dt="2022-09-28T18:43:31.522" v="202"/>
        <pc:sldMkLst>
          <pc:docMk/>
          <pc:sldMk cId="2373740906" sldId="258"/>
        </pc:sldMkLst>
        <pc:spChg chg="add mod">
          <ac:chgData name="Elsa Erixon" userId="2e80eb45-182a-4518-be9f-f99a9b0dcebc" providerId="ADAL" clId="{40A383AD-E856-4DFE-8D5B-EB88F005A944}" dt="2022-09-28T18:41:35.777" v="200" actId="1076"/>
          <ac:spMkLst>
            <pc:docMk/>
            <pc:sldMk cId="2373740906" sldId="258"/>
            <ac:spMk id="3" creationId="{A856BEA6-54AB-4DE1-B48B-1001448225CA}"/>
          </ac:spMkLst>
        </pc:spChg>
        <pc:graphicFrameChg chg="add mod modGraphic">
          <ac:chgData name="Elsa Erixon" userId="2e80eb45-182a-4518-be9f-f99a9b0dcebc" providerId="ADAL" clId="{40A383AD-E856-4DFE-8D5B-EB88F005A944}" dt="2022-09-28T18:41:01.291" v="192" actId="403"/>
          <ac:graphicFrameMkLst>
            <pc:docMk/>
            <pc:sldMk cId="2373740906" sldId="258"/>
            <ac:graphicFrameMk id="2" creationId="{ECA5A45C-3683-4CFA-9C47-343EFD653E07}"/>
          </ac:graphicFrameMkLst>
        </pc:graphicFrameChg>
      </pc:sldChg>
      <pc:sldChg chg="addSp modSp new mod setBg">
        <pc:chgData name="Elsa Erixon" userId="2e80eb45-182a-4518-be9f-f99a9b0dcebc" providerId="ADAL" clId="{40A383AD-E856-4DFE-8D5B-EB88F005A944}" dt="2022-09-28T18:45:25.744" v="204" actId="26606"/>
        <pc:sldMkLst>
          <pc:docMk/>
          <pc:sldMk cId="961332677" sldId="259"/>
        </pc:sldMkLst>
        <pc:spChg chg="add">
          <ac:chgData name="Elsa Erixon" userId="2e80eb45-182a-4518-be9f-f99a9b0dcebc" providerId="ADAL" clId="{40A383AD-E856-4DFE-8D5B-EB88F005A944}" dt="2022-09-28T18:45:25.744" v="204" actId="26606"/>
          <ac:spMkLst>
            <pc:docMk/>
            <pc:sldMk cId="961332677" sldId="259"/>
            <ac:spMk id="7" creationId="{01D0AF59-99C3-4251-AB9A-C966C6AD4400}"/>
          </ac:spMkLst>
        </pc:spChg>
        <pc:spChg chg="add">
          <ac:chgData name="Elsa Erixon" userId="2e80eb45-182a-4518-be9f-f99a9b0dcebc" providerId="ADAL" clId="{40A383AD-E856-4DFE-8D5B-EB88F005A944}" dt="2022-09-28T18:45:25.744" v="204" actId="26606"/>
          <ac:spMkLst>
            <pc:docMk/>
            <pc:sldMk cId="961332677" sldId="259"/>
            <ac:spMk id="9" creationId="{1855405F-37A2-4869-9154-F8BE3BECE6C3}"/>
          </ac:spMkLst>
        </pc:spChg>
        <pc:graphicFrameChg chg="add mod modGraphic">
          <ac:chgData name="Elsa Erixon" userId="2e80eb45-182a-4518-be9f-f99a9b0dcebc" providerId="ADAL" clId="{40A383AD-E856-4DFE-8D5B-EB88F005A944}" dt="2022-09-28T18:45:25.744" v="204" actId="26606"/>
          <ac:graphicFrameMkLst>
            <pc:docMk/>
            <pc:sldMk cId="961332677" sldId="259"/>
            <ac:graphicFrameMk id="2" creationId="{E3668305-E309-479D-926D-ECBF89964F68}"/>
          </ac:graphicFrameMkLst>
        </pc:graphicFrameChg>
      </pc:sldChg>
      <pc:sldChg chg="addSp modSp new mod setBg">
        <pc:chgData name="Elsa Erixon" userId="2e80eb45-182a-4518-be9f-f99a9b0dcebc" providerId="ADAL" clId="{40A383AD-E856-4DFE-8D5B-EB88F005A944}" dt="2022-09-28T18:50:35.041" v="216" actId="1076"/>
        <pc:sldMkLst>
          <pc:docMk/>
          <pc:sldMk cId="3968847248" sldId="260"/>
        </pc:sldMkLst>
        <pc:spChg chg="add">
          <ac:chgData name="Elsa Erixon" userId="2e80eb45-182a-4518-be9f-f99a9b0dcebc" providerId="ADAL" clId="{40A383AD-E856-4DFE-8D5B-EB88F005A944}" dt="2022-09-28T18:49:19.223" v="207" actId="26606"/>
          <ac:spMkLst>
            <pc:docMk/>
            <pc:sldMk cId="3968847248" sldId="260"/>
            <ac:spMk id="7" creationId="{B9FF99BD-075F-4761-A995-6FC574BD25EA}"/>
          </ac:spMkLst>
        </pc:spChg>
        <pc:spChg chg="add">
          <ac:chgData name="Elsa Erixon" userId="2e80eb45-182a-4518-be9f-f99a9b0dcebc" providerId="ADAL" clId="{40A383AD-E856-4DFE-8D5B-EB88F005A944}" dt="2022-09-28T18:49:19.223" v="207" actId="26606"/>
          <ac:spMkLst>
            <pc:docMk/>
            <pc:sldMk cId="3968847248" sldId="260"/>
            <ac:spMk id="9" creationId="{A7B21A54-9BA3-4EA9-B460-5A829ADD9051}"/>
          </ac:spMkLst>
        </pc:spChg>
        <pc:spChg chg="add">
          <ac:chgData name="Elsa Erixon" userId="2e80eb45-182a-4518-be9f-f99a9b0dcebc" providerId="ADAL" clId="{40A383AD-E856-4DFE-8D5B-EB88F005A944}" dt="2022-09-28T18:49:19.223" v="207" actId="26606"/>
          <ac:spMkLst>
            <pc:docMk/>
            <pc:sldMk cId="3968847248" sldId="260"/>
            <ac:spMk id="11" creationId="{6FA8F714-B9D8-488A-8CCA-E9948FF913A9}"/>
          </ac:spMkLst>
        </pc:spChg>
        <pc:graphicFrameChg chg="add mod modGraphic">
          <ac:chgData name="Elsa Erixon" userId="2e80eb45-182a-4518-be9f-f99a9b0dcebc" providerId="ADAL" clId="{40A383AD-E856-4DFE-8D5B-EB88F005A944}" dt="2022-09-28T18:50:35.041" v="216" actId="1076"/>
          <ac:graphicFrameMkLst>
            <pc:docMk/>
            <pc:sldMk cId="3968847248" sldId="260"/>
            <ac:graphicFrameMk id="2" creationId="{C8A56C64-4E84-4C0A-8E24-ED07C590882D}"/>
          </ac:graphicFrameMkLst>
        </pc:graphicFrameChg>
      </pc:sldChg>
      <pc:sldChg chg="addSp modSp new mod">
        <pc:chgData name="Elsa Erixon" userId="2e80eb45-182a-4518-be9f-f99a9b0dcebc" providerId="ADAL" clId="{40A383AD-E856-4DFE-8D5B-EB88F005A944}" dt="2022-09-28T18:58:10.891" v="228" actId="20577"/>
        <pc:sldMkLst>
          <pc:docMk/>
          <pc:sldMk cId="1656508028" sldId="261"/>
        </pc:sldMkLst>
        <pc:spChg chg="add mod">
          <ac:chgData name="Elsa Erixon" userId="2e80eb45-182a-4518-be9f-f99a9b0dcebc" providerId="ADAL" clId="{40A383AD-E856-4DFE-8D5B-EB88F005A944}" dt="2022-09-28T18:58:10.891" v="228" actId="20577"/>
          <ac:spMkLst>
            <pc:docMk/>
            <pc:sldMk cId="1656508028" sldId="261"/>
            <ac:spMk id="2" creationId="{79B39EB8-FFEB-4D90-B1FF-6CE8315CEA8F}"/>
          </ac:spMkLst>
        </pc:spChg>
      </pc:sldChg>
      <pc:sldChg chg="addSp modSp new mod">
        <pc:chgData name="Elsa Erixon" userId="2e80eb45-182a-4518-be9f-f99a9b0dcebc" providerId="ADAL" clId="{40A383AD-E856-4DFE-8D5B-EB88F005A944}" dt="2022-09-28T19:01:59.804" v="333" actId="1076"/>
        <pc:sldMkLst>
          <pc:docMk/>
          <pc:sldMk cId="2978979048" sldId="262"/>
        </pc:sldMkLst>
        <pc:spChg chg="add mod">
          <ac:chgData name="Elsa Erixon" userId="2e80eb45-182a-4518-be9f-f99a9b0dcebc" providerId="ADAL" clId="{40A383AD-E856-4DFE-8D5B-EB88F005A944}" dt="2022-09-28T19:01:59.804" v="333" actId="1076"/>
          <ac:spMkLst>
            <pc:docMk/>
            <pc:sldMk cId="2978979048" sldId="262"/>
            <ac:spMk id="2" creationId="{B97A4B54-2A5D-45E0-8C23-B678ED5E49C5}"/>
          </ac:spMkLst>
        </pc:spChg>
      </pc:sldChg>
      <pc:sldChg chg="addSp modSp new mod">
        <pc:chgData name="Elsa Erixon" userId="2e80eb45-182a-4518-be9f-f99a9b0dcebc" providerId="ADAL" clId="{40A383AD-E856-4DFE-8D5B-EB88F005A944}" dt="2022-09-28T19:05:14.252" v="377"/>
        <pc:sldMkLst>
          <pc:docMk/>
          <pc:sldMk cId="1067079710" sldId="263"/>
        </pc:sldMkLst>
        <pc:spChg chg="add mod">
          <ac:chgData name="Elsa Erixon" userId="2e80eb45-182a-4518-be9f-f99a9b0dcebc" providerId="ADAL" clId="{40A383AD-E856-4DFE-8D5B-EB88F005A944}" dt="2022-09-28T19:02:39.613" v="374" actId="20577"/>
          <ac:spMkLst>
            <pc:docMk/>
            <pc:sldMk cId="1067079710" sldId="263"/>
            <ac:spMk id="2" creationId="{B865E356-1579-4910-8E00-BD2E0318F88B}"/>
          </ac:spMkLst>
        </pc:spChg>
        <pc:graphicFrameChg chg="add mod">
          <ac:chgData name="Elsa Erixon" userId="2e80eb45-182a-4518-be9f-f99a9b0dcebc" providerId="ADAL" clId="{40A383AD-E856-4DFE-8D5B-EB88F005A944}" dt="2022-09-28T19:05:14.252" v="377"/>
          <ac:graphicFrameMkLst>
            <pc:docMk/>
            <pc:sldMk cId="1067079710" sldId="263"/>
            <ac:graphicFrameMk id="3" creationId="{AB038265-647B-4C06-BB51-85D11A7BD768}"/>
          </ac:graphicFrameMkLst>
        </pc:graphicFrameChg>
      </pc:sldChg>
      <pc:sldChg chg="addSp modSp new mod">
        <pc:chgData name="Elsa Erixon" userId="2e80eb45-182a-4518-be9f-f99a9b0dcebc" providerId="ADAL" clId="{40A383AD-E856-4DFE-8D5B-EB88F005A944}" dt="2022-09-28T19:05:19.210" v="380"/>
        <pc:sldMkLst>
          <pc:docMk/>
          <pc:sldMk cId="1285289688" sldId="264"/>
        </pc:sldMkLst>
        <pc:graphicFrameChg chg="add mod">
          <ac:chgData name="Elsa Erixon" userId="2e80eb45-182a-4518-be9f-f99a9b0dcebc" providerId="ADAL" clId="{40A383AD-E856-4DFE-8D5B-EB88F005A944}" dt="2022-09-28T19:05:19.210" v="380"/>
          <ac:graphicFrameMkLst>
            <pc:docMk/>
            <pc:sldMk cId="1285289688" sldId="264"/>
            <ac:graphicFrameMk id="2" creationId="{AB038265-647B-4C06-BB51-85D11A7BD768}"/>
          </ac:graphicFrameMkLst>
        </pc:graphicFrameChg>
      </pc:sldChg>
      <pc:sldChg chg="addSp modSp new mod">
        <pc:chgData name="Elsa Erixon" userId="2e80eb45-182a-4518-be9f-f99a9b0dcebc" providerId="ADAL" clId="{40A383AD-E856-4DFE-8D5B-EB88F005A944}" dt="2022-09-28T19:10:57.514" v="387" actId="1076"/>
        <pc:sldMkLst>
          <pc:docMk/>
          <pc:sldMk cId="4035498911" sldId="265"/>
        </pc:sldMkLst>
        <pc:graphicFrameChg chg="add mod">
          <ac:chgData name="Elsa Erixon" userId="2e80eb45-182a-4518-be9f-f99a9b0dcebc" providerId="ADAL" clId="{40A383AD-E856-4DFE-8D5B-EB88F005A944}" dt="2022-09-28T19:10:57.514" v="387" actId="1076"/>
          <ac:graphicFrameMkLst>
            <pc:docMk/>
            <pc:sldMk cId="4035498911" sldId="265"/>
            <ac:graphicFrameMk id="2" creationId="{3DE7BAD0-06AA-42C1-ABF9-C924128B2A4C}"/>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https://ltuppsala-my.sharepoint.com/personal/ere018_lul_se/Documents/SMAF/tj&#228;nsteenk&#228;t/Tj&#228;nsteenk&#228;t%202022/Riket%202022.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333333"/>
                </a:solidFill>
                <a:latin typeface="Calibri"/>
                <a:ea typeface="Calibri"/>
                <a:cs typeface="Calibri"/>
              </a:defRPr>
            </a:pPr>
            <a:r>
              <a:rPr lang="sv-SE"/>
              <a:t>Ålderfördelning audiologer 2022</a:t>
            </a:r>
          </a:p>
        </c:rich>
      </c:tx>
      <c:overlay val="0"/>
      <c:spPr>
        <a:noFill/>
        <a:ln w="25400">
          <a:noFill/>
        </a:ln>
      </c:spPr>
    </c:title>
    <c:autoTitleDeleted val="0"/>
    <c:plotArea>
      <c:layout>
        <c:manualLayout>
          <c:layoutTarget val="inner"/>
          <c:xMode val="edge"/>
          <c:yMode val="edge"/>
          <c:x val="4.5294638377376337E-2"/>
          <c:y val="9.2411923135369903E-2"/>
          <c:w val="0.8218983683467036"/>
          <c:h val="0.86763234112176113"/>
        </c:manualLayout>
      </c:layout>
      <c:lineChart>
        <c:grouping val="standard"/>
        <c:varyColors val="0"/>
        <c:ser>
          <c:idx val="0"/>
          <c:order val="0"/>
          <c:tx>
            <c:strRef>
              <c:f>'Uträkningar och grafer'!$A$159</c:f>
              <c:strCache>
                <c:ptCount val="1"/>
                <c:pt idx="0">
                  <c:v>Specialister</c:v>
                </c:pt>
              </c:strCache>
            </c:strRef>
          </c:tx>
          <c:spPr>
            <a:ln w="28575" cap="rnd">
              <a:solidFill>
                <a:schemeClr val="accent1"/>
              </a:solidFill>
              <a:round/>
            </a:ln>
            <a:effectLst/>
          </c:spPr>
          <c:marker>
            <c:symbol val="none"/>
          </c:marker>
          <c:cat>
            <c:strRef>
              <c:f>'Uträkningar och grafer'!$B$158:$J$158</c:f>
              <c:strCache>
                <c:ptCount val="9"/>
                <c:pt idx="0">
                  <c:v>&lt;30</c:v>
                </c:pt>
                <c:pt idx="1">
                  <c:v>30-34</c:v>
                </c:pt>
                <c:pt idx="2">
                  <c:v>35-39</c:v>
                </c:pt>
                <c:pt idx="3">
                  <c:v>40-44</c:v>
                </c:pt>
                <c:pt idx="4">
                  <c:v>45-49</c:v>
                </c:pt>
                <c:pt idx="5">
                  <c:v>50-54</c:v>
                </c:pt>
                <c:pt idx="6">
                  <c:v>55-59</c:v>
                </c:pt>
                <c:pt idx="7">
                  <c:v>60-64</c:v>
                </c:pt>
                <c:pt idx="8">
                  <c:v>&gt;65</c:v>
                </c:pt>
              </c:strCache>
            </c:strRef>
          </c:cat>
          <c:val>
            <c:numRef>
              <c:f>'Uträkningar och grafer'!$B$159:$J$159</c:f>
              <c:numCache>
                <c:formatCode>General</c:formatCode>
                <c:ptCount val="9"/>
                <c:pt idx="0">
                  <c:v>0</c:v>
                </c:pt>
                <c:pt idx="1">
                  <c:v>0</c:v>
                </c:pt>
                <c:pt idx="2">
                  <c:v>1</c:v>
                </c:pt>
                <c:pt idx="3">
                  <c:v>1</c:v>
                </c:pt>
                <c:pt idx="4">
                  <c:v>9</c:v>
                </c:pt>
                <c:pt idx="5">
                  <c:v>17</c:v>
                </c:pt>
                <c:pt idx="6">
                  <c:v>6</c:v>
                </c:pt>
                <c:pt idx="7">
                  <c:v>9</c:v>
                </c:pt>
                <c:pt idx="8">
                  <c:v>3</c:v>
                </c:pt>
              </c:numCache>
            </c:numRef>
          </c:val>
          <c:smooth val="0"/>
          <c:extLst>
            <c:ext xmlns:c16="http://schemas.microsoft.com/office/drawing/2014/chart" uri="{C3380CC4-5D6E-409C-BE32-E72D297353CC}">
              <c16:uniqueId val="{00000000-FA01-4FF0-B5BC-4137BED7773A}"/>
            </c:ext>
          </c:extLst>
        </c:ser>
        <c:ser>
          <c:idx val="1"/>
          <c:order val="1"/>
          <c:tx>
            <c:strRef>
              <c:f>'Uträkningar och grafer'!$A$160</c:f>
              <c:strCache>
                <c:ptCount val="1"/>
                <c:pt idx="0">
                  <c:v>ST</c:v>
                </c:pt>
              </c:strCache>
            </c:strRef>
          </c:tx>
          <c:spPr>
            <a:ln w="28575" cap="rnd">
              <a:solidFill>
                <a:schemeClr val="accent2"/>
              </a:solidFill>
              <a:round/>
            </a:ln>
            <a:effectLst/>
          </c:spPr>
          <c:marker>
            <c:symbol val="none"/>
          </c:marker>
          <c:cat>
            <c:strRef>
              <c:f>'Uträkningar och grafer'!$B$158:$J$158</c:f>
              <c:strCache>
                <c:ptCount val="9"/>
                <c:pt idx="0">
                  <c:v>&lt;30</c:v>
                </c:pt>
                <c:pt idx="1">
                  <c:v>30-34</c:v>
                </c:pt>
                <c:pt idx="2">
                  <c:v>35-39</c:v>
                </c:pt>
                <c:pt idx="3">
                  <c:v>40-44</c:v>
                </c:pt>
                <c:pt idx="4">
                  <c:v>45-49</c:v>
                </c:pt>
                <c:pt idx="5">
                  <c:v>50-54</c:v>
                </c:pt>
                <c:pt idx="6">
                  <c:v>55-59</c:v>
                </c:pt>
                <c:pt idx="7">
                  <c:v>60-64</c:v>
                </c:pt>
                <c:pt idx="8">
                  <c:v>&gt;65</c:v>
                </c:pt>
              </c:strCache>
            </c:strRef>
          </c:cat>
          <c:val>
            <c:numRef>
              <c:f>'Uträkningar och grafer'!$B$160:$J$160</c:f>
              <c:numCache>
                <c:formatCode>General</c:formatCode>
                <c:ptCount val="9"/>
                <c:pt idx="0">
                  <c:v>0</c:v>
                </c:pt>
                <c:pt idx="1">
                  <c:v>0</c:v>
                </c:pt>
                <c:pt idx="2">
                  <c:v>4</c:v>
                </c:pt>
                <c:pt idx="3">
                  <c:v>9</c:v>
                </c:pt>
                <c:pt idx="4">
                  <c:v>6</c:v>
                </c:pt>
                <c:pt idx="5">
                  <c:v>1</c:v>
                </c:pt>
                <c:pt idx="6">
                  <c:v>1</c:v>
                </c:pt>
                <c:pt idx="7">
                  <c:v>0</c:v>
                </c:pt>
                <c:pt idx="8">
                  <c:v>0</c:v>
                </c:pt>
              </c:numCache>
            </c:numRef>
          </c:val>
          <c:smooth val="0"/>
          <c:extLst>
            <c:ext xmlns:c16="http://schemas.microsoft.com/office/drawing/2014/chart" uri="{C3380CC4-5D6E-409C-BE32-E72D297353CC}">
              <c16:uniqueId val="{00000001-FA01-4FF0-B5BC-4137BED7773A}"/>
            </c:ext>
          </c:extLst>
        </c:ser>
        <c:dLbls>
          <c:showLegendKey val="0"/>
          <c:showVal val="0"/>
          <c:showCatName val="0"/>
          <c:showSerName val="0"/>
          <c:showPercent val="0"/>
          <c:showBubbleSize val="0"/>
        </c:dLbls>
        <c:smooth val="0"/>
        <c:axId val="764919096"/>
        <c:axId val="1"/>
      </c:lineChart>
      <c:catAx>
        <c:axId val="764919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sv-SE"/>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sv-SE"/>
          </a:p>
        </c:txPr>
        <c:crossAx val="764919096"/>
        <c:crosses val="autoZero"/>
        <c:crossBetween val="between"/>
      </c:valAx>
      <c:spPr>
        <a:noFill/>
        <a:ln w="25400">
          <a:noFill/>
        </a:ln>
      </c:spPr>
    </c:plotArea>
    <c:legend>
      <c:legendPos val="r"/>
      <c:layout>
        <c:manualLayout>
          <c:xMode val="edge"/>
          <c:yMode val="edge"/>
          <c:x val="0.32634766320983144"/>
          <c:y val="0.91712872124036249"/>
          <c:w val="0.33532970898624881"/>
          <c:h val="5.3407094208776131E-2"/>
        </c:manualLayout>
      </c:layout>
      <c:overlay val="0"/>
      <c:spPr>
        <a:noFill/>
        <a:ln w="25400">
          <a:noFill/>
        </a:ln>
      </c:spPr>
      <c:txPr>
        <a:bodyPr/>
        <a:lstStyle/>
        <a:p>
          <a:pPr>
            <a:defRPr sz="755" b="0" i="0" u="none" strike="noStrike" baseline="0">
              <a:solidFill>
                <a:srgbClr val="333333"/>
              </a:solidFill>
              <a:latin typeface="Calibri"/>
              <a:ea typeface="Calibri"/>
              <a:cs typeface="Calibri"/>
            </a:defRPr>
          </a:pPr>
          <a:endParaRPr lang="sv-SE"/>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sv-SE"/>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592224" y="1"/>
            <a:ext cx="4278154" cy="341064"/>
          </a:xfrm>
          <a:prstGeom prst="rect">
            <a:avLst/>
          </a:prstGeom>
        </p:spPr>
        <p:txBody>
          <a:bodyPr vert="horz" lIns="91440" tIns="45720" rIns="91440" bIns="45720" rtlCol="0"/>
          <a:lstStyle>
            <a:lvl1pPr algn="r">
              <a:defRPr sz="1200"/>
            </a:lvl1pPr>
          </a:lstStyle>
          <a:p>
            <a:fld id="{391F5C69-D4EC-40FE-A5E6-23D798E3B30B}" type="datetimeFigureOut">
              <a:rPr lang="sv-SE" smtClean="0"/>
              <a:t>2022-10-07</a:t>
            </a:fld>
            <a:endParaRPr lang="sv-SE"/>
          </a:p>
        </p:txBody>
      </p:sp>
      <p:sp>
        <p:nvSpPr>
          <p:cNvPr id="4" name="Platshållare för bildobjekt 3"/>
          <p:cNvSpPr>
            <a:spLocks noGrp="1" noRot="1" noChangeAspect="1"/>
          </p:cNvSpPr>
          <p:nvPr>
            <p:ph type="sldImg" idx="2"/>
          </p:nvPr>
        </p:nvSpPr>
        <p:spPr>
          <a:xfrm>
            <a:off x="2897188" y="849313"/>
            <a:ext cx="4078287" cy="229393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87267" y="3271381"/>
            <a:ext cx="7898130" cy="267658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592224" y="6456612"/>
            <a:ext cx="4278154" cy="341063"/>
          </a:xfrm>
          <a:prstGeom prst="rect">
            <a:avLst/>
          </a:prstGeom>
        </p:spPr>
        <p:txBody>
          <a:bodyPr vert="horz" lIns="91440" tIns="45720" rIns="91440" bIns="45720" rtlCol="0" anchor="b"/>
          <a:lstStyle>
            <a:lvl1pPr algn="r">
              <a:defRPr sz="1200"/>
            </a:lvl1pPr>
          </a:lstStyle>
          <a:p>
            <a:fld id="{9D7B8432-271E-463B-BDE8-4E4F5BD478B7}" type="slidenum">
              <a:rPr lang="sv-SE" smtClean="0"/>
              <a:t>‹#›</a:t>
            </a:fld>
            <a:endParaRPr lang="sv-SE"/>
          </a:p>
        </p:txBody>
      </p:sp>
    </p:spTree>
    <p:extLst>
      <p:ext uri="{BB962C8B-B14F-4D97-AF65-F5344CB8AC3E}">
        <p14:creationId xmlns:p14="http://schemas.microsoft.com/office/powerpoint/2010/main" val="1377960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Antalet ST läkare ser äntligen ut att öka. Under kommande tio års period kommer det utbildas tio fler än vad som går i pension varför det är rimligt att anta att underskottet på specialister kommer att minska, men med nuvarande utbildningstakt kommer vi sitta med ett underskott även om tio år och då har vi ändå inte räknat med det ökade behovet av specialister i HOB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pga</a:t>
            </a:r>
            <a:r>
              <a:rPr lang="sv-SE" sz="1800" dirty="0">
                <a:effectLst/>
                <a:latin typeface="Calibri" panose="020F0502020204030204" pitchFamily="34" charset="0"/>
                <a:ea typeface="Calibri" panose="020F0502020204030204" pitchFamily="34" charset="0"/>
                <a:cs typeface="Times New Roman" panose="02020603050405020304" pitchFamily="18" charset="0"/>
              </a:rPr>
              <a:t> åldrande befolkning och därmed fler med rehabiliteringskrävande hörselnedsättning samt framstegen och de ökade behandlingsmöjligheterna inom vestibulogin. Att det fortfarande finns ett underskott på ST läkare är anmärkningsvärt. Vad är orsaken?</a:t>
            </a:r>
          </a:p>
          <a:p>
            <a:endParaRPr lang="sv-SE" dirty="0"/>
          </a:p>
        </p:txBody>
      </p:sp>
      <p:sp>
        <p:nvSpPr>
          <p:cNvPr id="4" name="Platshållare för bildnummer 3"/>
          <p:cNvSpPr>
            <a:spLocks noGrp="1"/>
          </p:cNvSpPr>
          <p:nvPr>
            <p:ph type="sldNum" sz="quarter" idx="5"/>
          </p:nvPr>
        </p:nvSpPr>
        <p:spPr/>
        <p:txBody>
          <a:bodyPr/>
          <a:lstStyle/>
          <a:p>
            <a:fld id="{9D7B8432-271E-463B-BDE8-4E4F5BD478B7}" type="slidenum">
              <a:rPr lang="sv-SE" smtClean="0"/>
              <a:t>5</a:t>
            </a:fld>
            <a:endParaRPr lang="sv-SE"/>
          </a:p>
        </p:txBody>
      </p:sp>
    </p:spTree>
    <p:extLst>
      <p:ext uri="{BB962C8B-B14F-4D97-AF65-F5344CB8AC3E}">
        <p14:creationId xmlns:p14="http://schemas.microsoft.com/office/powerpoint/2010/main" val="1188754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A09F5E-8063-4D24-ABAA-8EEABB649F6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6D7D5D3-6245-4AD1-9488-1DE60706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C9B4E27-E525-4FA3-AA40-5C15241BDE12}"/>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889CD101-C11A-41A3-AA71-F365D158D72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61D43F7-B0B1-470D-A979-5DD80ED5CE2A}"/>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8026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30A132-7918-445D-BC6C-CED7B541F1D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0571C98-DB42-4B60-9496-6D0724BCEEE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2C2862-8732-4DED-AC45-59A7D92B73BB}"/>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E58FCDC1-6F58-4764-94A8-04FED95976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D19CE32-0663-4B0B-A74E-FCC8AEC488CA}"/>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81599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0570381-4082-4CE3-9887-D55746B43F8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0C594D6-E0E6-49E2-AF72-08D7E66BCD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1E555DF-8D26-4A88-9C7F-49BD8964C8C8}"/>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D6829A2B-6DB7-497F-BB88-C4A7164AB8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B7F92B9-6782-4AE5-93A8-83E6E2E69116}"/>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327512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61BACE-1856-4B23-A20B-E94E3A85140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0899F45-C8B7-41A9-BC45-84D6380E2F4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0E8B4A6-A7C1-4485-A896-7D0D96FBD993}"/>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64834C38-5F2B-471E-B5EA-11C345073F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76C161A-AEB6-4EEE-BABF-EAB81E1ADA41}"/>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22207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346E6E-A379-4137-89DD-2DCABBE1453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6FC351A-14B5-4DBA-954A-05FC9BF40B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69E0BC0-B8B1-4468-9D97-825B3C7C8371}"/>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F53A1BF5-9C95-4B6C-9EC7-4ECD9F13B8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C92BED8-C2DB-491C-B33B-1206EA81A705}"/>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361445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25A04B-5840-43E4-A904-1F51AD4E99F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15089BF-7B5F-4D65-B0AA-046C088FFF8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89B391A-15CA-47BB-BF68-C39A4EE8CF7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2EF2EFA-6B52-43C5-8C0C-3175731D2365}"/>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6" name="Platshållare för sidfot 5">
            <a:extLst>
              <a:ext uri="{FF2B5EF4-FFF2-40B4-BE49-F238E27FC236}">
                <a16:creationId xmlns:a16="http://schemas.microsoft.com/office/drawing/2014/main" id="{D1CA4DF6-14E7-4C80-B2BE-4D22B240D4B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0CC1FE0-2C53-49F4-9DCF-3598666781CF}"/>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351627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97D946-DB95-4CE7-9D92-528294F9D71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78557EF-F7D0-47A5-8885-6B4B9A0AA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C19A3FD-0824-4448-82CC-C413DDB618E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4C3DF22-BC46-469A-9BAA-C66A2AF9C9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99344C2-4D1A-485B-86AC-8E8E4FB6F90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B27F494-0B80-497E-829D-E57222C84856}"/>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8" name="Platshållare för sidfot 7">
            <a:extLst>
              <a:ext uri="{FF2B5EF4-FFF2-40B4-BE49-F238E27FC236}">
                <a16:creationId xmlns:a16="http://schemas.microsoft.com/office/drawing/2014/main" id="{57266AFF-9FD9-4707-9CA3-81961B4EECE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4B8039D-C181-4BBA-A3ED-0F3BDC794CAD}"/>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372708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D48DA-27E0-4A38-B523-F35C9362258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00C6A4B-7B66-4E30-97C1-1B269E37F973}"/>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4" name="Platshållare för sidfot 3">
            <a:extLst>
              <a:ext uri="{FF2B5EF4-FFF2-40B4-BE49-F238E27FC236}">
                <a16:creationId xmlns:a16="http://schemas.microsoft.com/office/drawing/2014/main" id="{2CD5B72E-914B-4909-9A76-97983B8CAD1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2ADE857-E1F4-4A4E-A403-ED0EECCC4449}"/>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82788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AFC61A5-9625-4D1D-9C93-98B933BBB01C}"/>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3" name="Platshållare för sidfot 2">
            <a:extLst>
              <a:ext uri="{FF2B5EF4-FFF2-40B4-BE49-F238E27FC236}">
                <a16:creationId xmlns:a16="http://schemas.microsoft.com/office/drawing/2014/main" id="{10941E16-0E12-4E3D-813F-A3414C99771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F4617B1-D6CB-4EF5-AFE5-EA0452C9172F}"/>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229930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45E72B-F7BC-4BF8-86AD-030D1BE99E4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580C69-064B-4CD6-B4BE-1A9B10DB0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9DD1091-C3D3-4F24-A385-86AEDDC93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67B3C3C-5DC1-469B-BEF5-E2B09DC860B5}"/>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6" name="Platshållare för sidfot 5">
            <a:extLst>
              <a:ext uri="{FF2B5EF4-FFF2-40B4-BE49-F238E27FC236}">
                <a16:creationId xmlns:a16="http://schemas.microsoft.com/office/drawing/2014/main" id="{31312097-8CBD-4CB1-BD89-ACA9B23AF6A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A63CAD5-4897-4317-81E6-B14372DCC048}"/>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79964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78A760-36F2-4376-A091-8D6C71FA2F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783E7E-A319-448F-8446-8847EA964B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516256C-761A-48B1-A0F9-FB02383D93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A6668FC-45C3-42B5-8F8C-E69EF0F1EAD6}"/>
              </a:ext>
            </a:extLst>
          </p:cNvPr>
          <p:cNvSpPr>
            <a:spLocks noGrp="1"/>
          </p:cNvSpPr>
          <p:nvPr>
            <p:ph type="dt" sz="half" idx="10"/>
          </p:nvPr>
        </p:nvSpPr>
        <p:spPr/>
        <p:txBody>
          <a:bodyPr/>
          <a:lstStyle/>
          <a:p>
            <a:fld id="{03E08C41-9044-444C-ABE4-F59DB26C49F0}" type="datetimeFigureOut">
              <a:rPr lang="sv-SE" smtClean="0"/>
              <a:t>2022-10-07</a:t>
            </a:fld>
            <a:endParaRPr lang="sv-SE"/>
          </a:p>
        </p:txBody>
      </p:sp>
      <p:sp>
        <p:nvSpPr>
          <p:cNvPr id="6" name="Platshållare för sidfot 5">
            <a:extLst>
              <a:ext uri="{FF2B5EF4-FFF2-40B4-BE49-F238E27FC236}">
                <a16:creationId xmlns:a16="http://schemas.microsoft.com/office/drawing/2014/main" id="{C41B70A1-AE80-4934-B825-0F9355E2656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D2F7D5-92EB-465B-AD20-A63EF36F16CA}"/>
              </a:ext>
            </a:extLst>
          </p:cNvPr>
          <p:cNvSpPr>
            <a:spLocks noGrp="1"/>
          </p:cNvSpPr>
          <p:nvPr>
            <p:ph type="sldNum" sz="quarter" idx="12"/>
          </p:nvPr>
        </p:nvSpPr>
        <p:spPr/>
        <p:txBody>
          <a:bodyPr/>
          <a:lstStyle/>
          <a:p>
            <a:fld id="{68727965-A796-42CA-AE86-CF6A9664CDA2}" type="slidenum">
              <a:rPr lang="sv-SE" smtClean="0"/>
              <a:t>‹#›</a:t>
            </a:fld>
            <a:endParaRPr lang="sv-SE"/>
          </a:p>
        </p:txBody>
      </p:sp>
    </p:spTree>
    <p:extLst>
      <p:ext uri="{BB962C8B-B14F-4D97-AF65-F5344CB8AC3E}">
        <p14:creationId xmlns:p14="http://schemas.microsoft.com/office/powerpoint/2010/main" val="140827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89AE467-1773-41D3-9C8F-338B48628C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C97CC07-D237-4DB7-9899-A9003E46B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A16AE64-1031-492F-B744-FC2A71D2BC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08C41-9044-444C-ABE4-F59DB26C49F0}" type="datetimeFigureOut">
              <a:rPr lang="sv-SE" smtClean="0"/>
              <a:t>2022-10-07</a:t>
            </a:fld>
            <a:endParaRPr lang="sv-SE"/>
          </a:p>
        </p:txBody>
      </p:sp>
      <p:sp>
        <p:nvSpPr>
          <p:cNvPr id="5" name="Platshållare för sidfot 4">
            <a:extLst>
              <a:ext uri="{FF2B5EF4-FFF2-40B4-BE49-F238E27FC236}">
                <a16:creationId xmlns:a16="http://schemas.microsoft.com/office/drawing/2014/main" id="{DCBC1F2D-44AC-449F-AB88-551D42B5A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9E45FE2-7689-48BE-9EDC-C56EE91DD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27965-A796-42CA-AE86-CF6A9664CDA2}" type="slidenum">
              <a:rPr lang="sv-SE" smtClean="0"/>
              <a:t>‹#›</a:t>
            </a:fld>
            <a:endParaRPr lang="sv-SE"/>
          </a:p>
        </p:txBody>
      </p:sp>
    </p:spTree>
    <p:extLst>
      <p:ext uri="{BB962C8B-B14F-4D97-AF65-F5344CB8AC3E}">
        <p14:creationId xmlns:p14="http://schemas.microsoft.com/office/powerpoint/2010/main" val="119639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E7746E-C63A-4EE9-9F2E-FBE06092BB4B}"/>
              </a:ext>
            </a:extLst>
          </p:cNvPr>
          <p:cNvSpPr>
            <a:spLocks noGrp="1"/>
          </p:cNvSpPr>
          <p:nvPr>
            <p:ph type="ctrTitle"/>
          </p:nvPr>
        </p:nvSpPr>
        <p:spPr/>
        <p:txBody>
          <a:bodyPr>
            <a:normAutofit fontScale="90000"/>
          </a:bodyPr>
          <a:lstStyle/>
          <a:p>
            <a:r>
              <a:rPr lang="sv-SE" dirty="0"/>
              <a:t>Resultat tjänsteenkät audiologi </a:t>
            </a:r>
            <a:br>
              <a:rPr lang="sv-SE" dirty="0"/>
            </a:br>
            <a:r>
              <a:rPr lang="sv-SE" dirty="0"/>
              <a:t>2022</a:t>
            </a:r>
          </a:p>
        </p:txBody>
      </p:sp>
      <p:sp>
        <p:nvSpPr>
          <p:cNvPr id="3" name="Underrubrik 2">
            <a:extLst>
              <a:ext uri="{FF2B5EF4-FFF2-40B4-BE49-F238E27FC236}">
                <a16:creationId xmlns:a16="http://schemas.microsoft.com/office/drawing/2014/main" id="{9EAE7949-7497-46BA-AD8B-BC1C0DBC07A9}"/>
              </a:ext>
            </a:extLst>
          </p:cNvPr>
          <p:cNvSpPr>
            <a:spLocks noGrp="1"/>
          </p:cNvSpPr>
          <p:nvPr>
            <p:ph type="subTitle" idx="1"/>
          </p:nvPr>
        </p:nvSpPr>
        <p:spPr>
          <a:xfrm>
            <a:off x="1524000" y="4321229"/>
            <a:ext cx="9144000" cy="1655762"/>
          </a:xfrm>
        </p:spPr>
        <p:txBody>
          <a:bodyPr/>
          <a:lstStyle/>
          <a:p>
            <a:r>
              <a:rPr lang="sv-SE" dirty="0"/>
              <a:t>Elsa Erixon</a:t>
            </a:r>
          </a:p>
          <a:p>
            <a:r>
              <a:rPr lang="sv-SE" dirty="0"/>
              <a:t>Åsa Robinson </a:t>
            </a:r>
          </a:p>
        </p:txBody>
      </p:sp>
    </p:spTree>
    <p:extLst>
      <p:ext uri="{BB962C8B-B14F-4D97-AF65-F5344CB8AC3E}">
        <p14:creationId xmlns:p14="http://schemas.microsoft.com/office/powerpoint/2010/main" val="4802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8536241E-6D40-45E0-AD8C-89485616A318}"/>
              </a:ext>
            </a:extLst>
          </p:cNvPr>
          <p:cNvSpPr txBox="1"/>
          <p:nvPr/>
        </p:nvSpPr>
        <p:spPr>
          <a:xfrm>
            <a:off x="2352675" y="885825"/>
            <a:ext cx="6950557" cy="5539978"/>
          </a:xfrm>
          <a:prstGeom prst="rect">
            <a:avLst/>
          </a:prstGeom>
          <a:noFill/>
        </p:spPr>
        <p:txBody>
          <a:bodyPr wrap="none" rtlCol="0">
            <a:spAutoFit/>
          </a:bodyPr>
          <a:lstStyle/>
          <a:p>
            <a:r>
              <a:rPr lang="sv-SE" sz="2800" b="1" dirty="0">
                <a:effectLst/>
                <a:latin typeface="Calibri" panose="020F0502020204030204" pitchFamily="34" charset="0"/>
                <a:ea typeface="Calibri" panose="020F0502020204030204" pitchFamily="34" charset="0"/>
                <a:cs typeface="Times New Roman" panose="02020603050405020304" pitchFamily="18" charset="0"/>
              </a:rPr>
              <a:t>48 </a:t>
            </a:r>
            <a:r>
              <a:rPr lang="sv-SE" sz="2800" dirty="0">
                <a:effectLst/>
                <a:latin typeface="Calibri" panose="020F0502020204030204" pitchFamily="34" charset="0"/>
                <a:ea typeface="Calibri" panose="020F0502020204030204" pitchFamily="34" charset="0"/>
                <a:cs typeface="Times New Roman" panose="02020603050405020304" pitchFamily="18" charset="0"/>
              </a:rPr>
              <a:t>specialister </a:t>
            </a:r>
          </a:p>
          <a:p>
            <a:r>
              <a:rPr lang="sv-SE" sz="2800" dirty="0">
                <a:latin typeface="Calibri" panose="020F0502020204030204" pitchFamily="34" charset="0"/>
                <a:ea typeface="Calibri" panose="020F0502020204030204" pitchFamily="34" charset="0"/>
                <a:cs typeface="Times New Roman" panose="02020603050405020304" pitchFamily="18" charset="0"/>
              </a:rPr>
              <a:t>	</a:t>
            </a:r>
            <a:r>
              <a:rPr lang="sv-SE" sz="2800" dirty="0">
                <a:effectLst/>
                <a:latin typeface="Calibri" panose="020F0502020204030204" pitchFamily="34" charset="0"/>
                <a:ea typeface="Calibri" panose="020F0502020204030204" pitchFamily="34" charset="0"/>
                <a:cs typeface="Times New Roman" panose="02020603050405020304" pitchFamily="18" charset="0"/>
              </a:rPr>
              <a:t>47 i offentlig tjänst  och 1 i privat tjänst</a:t>
            </a:r>
            <a:r>
              <a:rPr lang="sv-S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800" dirty="0">
                <a:effectLst/>
                <a:latin typeface="Calibri" panose="020F0502020204030204" pitchFamily="34" charset="0"/>
                <a:ea typeface="Calibri" panose="020F0502020204030204" pitchFamily="34" charset="0"/>
                <a:cs typeface="Times New Roman" panose="02020603050405020304" pitchFamily="18" charset="0"/>
              </a:rPr>
              <a:t>	33 kvinnor och 14 män</a:t>
            </a:r>
          </a:p>
          <a:p>
            <a:endParaRPr lang="sv-SE" sz="2800" dirty="0">
              <a:latin typeface="Calibri" panose="020F0502020204030204" pitchFamily="34" charset="0"/>
              <a:ea typeface="Calibri" panose="020F0502020204030204" pitchFamily="34" charset="0"/>
              <a:cs typeface="Times New Roman" panose="02020603050405020304" pitchFamily="18" charset="0"/>
            </a:endParaRPr>
          </a:p>
          <a:p>
            <a:endParaRPr lang="sv-SE" sz="2800" dirty="0">
              <a:latin typeface="Calibri" panose="020F0502020204030204" pitchFamily="34" charset="0"/>
              <a:ea typeface="Calibri" panose="020F0502020204030204" pitchFamily="34" charset="0"/>
              <a:cs typeface="Times New Roman" panose="02020603050405020304" pitchFamily="18" charset="0"/>
            </a:endParaRPr>
          </a:p>
          <a:p>
            <a:r>
              <a:rPr lang="sv-SE" sz="2800" b="1" dirty="0">
                <a:effectLst/>
                <a:latin typeface="Calibri" panose="020F0502020204030204" pitchFamily="34" charset="0"/>
                <a:ea typeface="Calibri" panose="020F0502020204030204" pitchFamily="34" charset="0"/>
                <a:cs typeface="Times New Roman" panose="02020603050405020304" pitchFamily="18" charset="0"/>
              </a:rPr>
              <a:t>21 </a:t>
            </a:r>
            <a:r>
              <a:rPr lang="sv-SE" sz="2800" dirty="0">
                <a:effectLst/>
                <a:latin typeface="Calibri" panose="020F0502020204030204" pitchFamily="34" charset="0"/>
                <a:ea typeface="Calibri" panose="020F0502020204030204" pitchFamily="34" charset="0"/>
                <a:cs typeface="Times New Roman" panose="02020603050405020304" pitchFamily="18" charset="0"/>
              </a:rPr>
              <a:t>ST läkare </a:t>
            </a:r>
          </a:p>
          <a:p>
            <a:r>
              <a:rPr lang="sv-SE" sz="2800" dirty="0">
                <a:latin typeface="Calibri" panose="020F0502020204030204" pitchFamily="34" charset="0"/>
                <a:ea typeface="Calibri" panose="020F0502020204030204" pitchFamily="34" charset="0"/>
                <a:cs typeface="Times New Roman" panose="02020603050405020304" pitchFamily="18" charset="0"/>
              </a:rPr>
              <a:t>	</a:t>
            </a:r>
            <a:r>
              <a:rPr lang="sv-SE" sz="2800" dirty="0">
                <a:effectLst/>
                <a:latin typeface="Calibri" panose="020F0502020204030204" pitchFamily="34" charset="0"/>
                <a:ea typeface="Calibri" panose="020F0502020204030204" pitchFamily="34" charset="0"/>
                <a:cs typeface="Times New Roman" panose="02020603050405020304" pitchFamily="18" charset="0"/>
              </a:rPr>
              <a:t> 15 är kvinnor och 6 män</a:t>
            </a:r>
          </a:p>
          <a:p>
            <a:endParaRPr lang="sv-SE" sz="2800" dirty="0">
              <a:latin typeface="Calibri" panose="020F0502020204030204" pitchFamily="34" charset="0"/>
              <a:cs typeface="Times New Roman" panose="02020603050405020304" pitchFamily="18" charset="0"/>
            </a:endParaRPr>
          </a:p>
          <a:p>
            <a:endParaRPr lang="sv-SE" sz="2800" dirty="0">
              <a:latin typeface="Calibri" panose="020F0502020204030204" pitchFamily="34" charset="0"/>
              <a:cs typeface="Times New Roman" panose="02020603050405020304" pitchFamily="18" charset="0"/>
            </a:endParaRPr>
          </a:p>
          <a:p>
            <a:r>
              <a:rPr lang="sv-SE" sz="2800" b="1" dirty="0">
                <a:effectLst/>
                <a:latin typeface="Calibri" panose="020F0502020204030204" pitchFamily="34" charset="0"/>
                <a:ea typeface="Calibri" panose="020F0502020204030204" pitchFamily="34" charset="0"/>
                <a:cs typeface="Times New Roman" panose="02020603050405020304" pitchFamily="18" charset="0"/>
              </a:rPr>
              <a:t>Underskott </a:t>
            </a:r>
          </a:p>
          <a:p>
            <a:r>
              <a:rPr lang="sv-SE" sz="2800" b="1" dirty="0">
                <a:latin typeface="Calibri" panose="020F0502020204030204" pitchFamily="34" charset="0"/>
                <a:ea typeface="Calibri" panose="020F0502020204030204" pitchFamily="34" charset="0"/>
                <a:cs typeface="Times New Roman" panose="02020603050405020304" pitchFamily="18" charset="0"/>
              </a:rPr>
              <a:t>	</a:t>
            </a:r>
            <a:r>
              <a:rPr lang="sv-SE" sz="2800" b="1" dirty="0">
                <a:effectLst/>
                <a:latin typeface="Calibri" panose="020F0502020204030204" pitchFamily="34" charset="0"/>
                <a:ea typeface="Calibri" panose="020F0502020204030204" pitchFamily="34" charset="0"/>
                <a:cs typeface="Times New Roman" panose="02020603050405020304" pitchFamily="18" charset="0"/>
              </a:rPr>
              <a:t>17,5 </a:t>
            </a:r>
            <a:r>
              <a:rPr lang="sv-SE" sz="2800" dirty="0">
                <a:effectLst/>
                <a:latin typeface="Calibri" panose="020F0502020204030204" pitchFamily="34" charset="0"/>
                <a:ea typeface="Calibri" panose="020F0502020204030204" pitchFamily="34" charset="0"/>
                <a:cs typeface="Times New Roman" panose="02020603050405020304" pitchFamily="18" charset="0"/>
              </a:rPr>
              <a:t>specialister</a:t>
            </a:r>
          </a:p>
          <a:p>
            <a:r>
              <a:rPr lang="sv-SE" sz="2800" dirty="0">
                <a:latin typeface="Calibri" panose="020F0502020204030204" pitchFamily="34" charset="0"/>
                <a:cs typeface="Times New Roman" panose="02020603050405020304" pitchFamily="18" charset="0"/>
              </a:rPr>
              <a:t>	</a:t>
            </a:r>
            <a:r>
              <a:rPr lang="sv-SE" sz="2800" b="1" dirty="0">
                <a:effectLst/>
                <a:latin typeface="Calibri" panose="020F0502020204030204" pitchFamily="34" charset="0"/>
                <a:ea typeface="Calibri" panose="020F0502020204030204" pitchFamily="34" charset="0"/>
                <a:cs typeface="Times New Roman" panose="02020603050405020304" pitchFamily="18" charset="0"/>
              </a:rPr>
              <a:t>9 </a:t>
            </a:r>
            <a:r>
              <a:rPr lang="sv-SE" sz="2800" dirty="0">
                <a:effectLst/>
                <a:latin typeface="Calibri" panose="020F0502020204030204" pitchFamily="34" charset="0"/>
                <a:ea typeface="Calibri" panose="020F0502020204030204" pitchFamily="34" charset="0"/>
                <a:cs typeface="Times New Roman" panose="02020603050405020304" pitchFamily="18" charset="0"/>
              </a:rPr>
              <a:t>ST läkare </a:t>
            </a:r>
            <a:endParaRPr lang="sv-SE" sz="2800" dirty="0">
              <a:latin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921369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ell 1">
            <a:extLst>
              <a:ext uri="{FF2B5EF4-FFF2-40B4-BE49-F238E27FC236}">
                <a16:creationId xmlns:a16="http://schemas.microsoft.com/office/drawing/2014/main" id="{E3668305-E309-479D-926D-ECBF89964F68}"/>
              </a:ext>
            </a:extLst>
          </p:cNvPr>
          <p:cNvGraphicFramePr>
            <a:graphicFrameLocks noGrp="1"/>
          </p:cNvGraphicFramePr>
          <p:nvPr>
            <p:extLst>
              <p:ext uri="{D42A27DB-BD31-4B8C-83A1-F6EECF244321}">
                <p14:modId xmlns:p14="http://schemas.microsoft.com/office/powerpoint/2010/main" val="3295276452"/>
              </p:ext>
            </p:extLst>
          </p:nvPr>
        </p:nvGraphicFramePr>
        <p:xfrm>
          <a:off x="643467" y="1343341"/>
          <a:ext cx="10905070" cy="4171324"/>
        </p:xfrm>
        <a:graphic>
          <a:graphicData uri="http://schemas.openxmlformats.org/drawingml/2006/table">
            <a:tbl>
              <a:tblPr firstRow="1" firstCol="1" bandRow="1"/>
              <a:tblGrid>
                <a:gridCol w="1636890">
                  <a:extLst>
                    <a:ext uri="{9D8B030D-6E8A-4147-A177-3AD203B41FA5}">
                      <a16:colId xmlns:a16="http://schemas.microsoft.com/office/drawing/2014/main" val="1572606538"/>
                    </a:ext>
                  </a:extLst>
                </a:gridCol>
                <a:gridCol w="1374059">
                  <a:extLst>
                    <a:ext uri="{9D8B030D-6E8A-4147-A177-3AD203B41FA5}">
                      <a16:colId xmlns:a16="http://schemas.microsoft.com/office/drawing/2014/main" val="1797435202"/>
                    </a:ext>
                  </a:extLst>
                </a:gridCol>
                <a:gridCol w="1694959">
                  <a:extLst>
                    <a:ext uri="{9D8B030D-6E8A-4147-A177-3AD203B41FA5}">
                      <a16:colId xmlns:a16="http://schemas.microsoft.com/office/drawing/2014/main" val="2938950453"/>
                    </a:ext>
                  </a:extLst>
                </a:gridCol>
                <a:gridCol w="1542150">
                  <a:extLst>
                    <a:ext uri="{9D8B030D-6E8A-4147-A177-3AD203B41FA5}">
                      <a16:colId xmlns:a16="http://schemas.microsoft.com/office/drawing/2014/main" val="312479813"/>
                    </a:ext>
                  </a:extLst>
                </a:gridCol>
                <a:gridCol w="1419903">
                  <a:extLst>
                    <a:ext uri="{9D8B030D-6E8A-4147-A177-3AD203B41FA5}">
                      <a16:colId xmlns:a16="http://schemas.microsoft.com/office/drawing/2014/main" val="2045772219"/>
                    </a:ext>
                  </a:extLst>
                </a:gridCol>
                <a:gridCol w="1694959">
                  <a:extLst>
                    <a:ext uri="{9D8B030D-6E8A-4147-A177-3AD203B41FA5}">
                      <a16:colId xmlns:a16="http://schemas.microsoft.com/office/drawing/2014/main" val="872109624"/>
                    </a:ext>
                  </a:extLst>
                </a:gridCol>
                <a:gridCol w="1542150">
                  <a:extLst>
                    <a:ext uri="{9D8B030D-6E8A-4147-A177-3AD203B41FA5}">
                      <a16:colId xmlns:a16="http://schemas.microsoft.com/office/drawing/2014/main" val="2597630599"/>
                    </a:ext>
                  </a:extLst>
                </a:gridCol>
              </a:tblGrid>
              <a:tr h="1379682">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Antal Spec i offentlig tjänst</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Underskott</a:t>
                      </a:r>
                      <a:endParaRPr lang="en-US" sz="3500" b="0" i="0" u="none" strike="noStrike">
                        <a:effectLst/>
                        <a:latin typeface="Arial" panose="020B0604020202020204" pitchFamily="34" charset="0"/>
                      </a:endParaRPr>
                    </a:p>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Spec</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Överskott</a:t>
                      </a:r>
                      <a:endParaRPr lang="en-US" sz="3500" b="0" i="0" u="none" strike="noStrike">
                        <a:effectLst/>
                        <a:latin typeface="Arial" panose="020B0604020202020204" pitchFamily="34" charset="0"/>
                      </a:endParaRPr>
                    </a:p>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Spec</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Antal ST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Underskott</a:t>
                      </a:r>
                      <a:endParaRPr lang="en-US" sz="3500" b="0" i="0" u="none" strike="noStrike">
                        <a:effectLst/>
                        <a:latin typeface="Arial" panose="020B0604020202020204" pitchFamily="34" charset="0"/>
                      </a:endParaRPr>
                    </a:p>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ST</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Överskott</a:t>
                      </a:r>
                      <a:endParaRPr lang="en-US" sz="3500" b="0" i="0" u="none" strike="noStrike">
                        <a:effectLst/>
                        <a:latin typeface="Arial" panose="020B0604020202020204" pitchFamily="34" charset="0"/>
                      </a:endParaRPr>
                    </a:p>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ST</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5309195"/>
                  </a:ext>
                </a:extLst>
              </a:tr>
              <a:tr h="411485">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2017</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52</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13,55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1,67</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13</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5</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416882"/>
                  </a:ext>
                </a:extLst>
              </a:tr>
              <a:tr h="411485">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2018</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48</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16,6</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16</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13</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8684004"/>
                  </a:ext>
                </a:extLst>
              </a:tr>
              <a:tr h="411485">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2019</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46</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15,6</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17</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9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17887"/>
                  </a:ext>
                </a:extLst>
              </a:tr>
              <a:tr h="734217">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2020 (data saknas)</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2025"/>
                  </a:ext>
                </a:extLst>
              </a:tr>
              <a:tr h="411485">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2021</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41</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12,5</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17</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11</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533706"/>
                  </a:ext>
                </a:extLst>
              </a:tr>
              <a:tr h="411485">
                <a:tc>
                  <a:txBody>
                    <a:bodyPr/>
                    <a:lstStyle/>
                    <a:p>
                      <a:pPr algn="l"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2022</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47</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17,5</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21</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9</a:t>
                      </a:r>
                      <a:endParaRPr lang="en-US" sz="3500" b="0" i="0" u="none" strike="noStrike">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100" b="0" i="0" u="none" strike="noStrike" dirty="0">
                          <a:effectLst/>
                          <a:latin typeface="Calibri" panose="020F0502020204030204" pitchFamily="34" charset="0"/>
                          <a:ea typeface="Calibri" panose="020F0502020204030204" pitchFamily="34" charset="0"/>
                          <a:cs typeface="Times New Roman" panose="02020603050405020304" pitchFamily="18" charset="0"/>
                        </a:rPr>
                        <a:t>0</a:t>
                      </a:r>
                      <a:endParaRPr lang="en-US" sz="3500" b="0" i="0" u="none" strike="noStrike" dirty="0">
                        <a:effectLst/>
                        <a:latin typeface="Arial" panose="020B0604020202020204" pitchFamily="34" charset="0"/>
                      </a:endParaRPr>
                    </a:p>
                  </a:txBody>
                  <a:tcPr marL="132027" marR="132027" marT="18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021809"/>
                  </a:ext>
                </a:extLst>
              </a:tr>
            </a:tbl>
          </a:graphicData>
        </a:graphic>
      </p:graphicFrame>
    </p:spTree>
    <p:extLst>
      <p:ext uri="{BB962C8B-B14F-4D97-AF65-F5344CB8AC3E}">
        <p14:creationId xmlns:p14="http://schemas.microsoft.com/office/powerpoint/2010/main" val="96133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ell 1">
            <a:extLst>
              <a:ext uri="{FF2B5EF4-FFF2-40B4-BE49-F238E27FC236}">
                <a16:creationId xmlns:a16="http://schemas.microsoft.com/office/drawing/2014/main" id="{C8A56C64-4E84-4C0A-8E24-ED07C590882D}"/>
              </a:ext>
            </a:extLst>
          </p:cNvPr>
          <p:cNvGraphicFramePr>
            <a:graphicFrameLocks noGrp="1"/>
          </p:cNvGraphicFramePr>
          <p:nvPr>
            <p:extLst>
              <p:ext uri="{D42A27DB-BD31-4B8C-83A1-F6EECF244321}">
                <p14:modId xmlns:p14="http://schemas.microsoft.com/office/powerpoint/2010/main" val="3111350282"/>
              </p:ext>
            </p:extLst>
          </p:nvPr>
        </p:nvGraphicFramePr>
        <p:xfrm>
          <a:off x="643466" y="883577"/>
          <a:ext cx="11071520" cy="4944380"/>
        </p:xfrm>
        <a:graphic>
          <a:graphicData uri="http://schemas.openxmlformats.org/drawingml/2006/table">
            <a:tbl>
              <a:tblPr firstRow="1" firstCol="1" bandRow="1">
                <a:noFill/>
                <a:tableStyleId>{5C22544A-7EE6-4342-B048-85BDC9FD1C3A}</a:tableStyleId>
              </a:tblPr>
              <a:tblGrid>
                <a:gridCol w="2845662">
                  <a:extLst>
                    <a:ext uri="{9D8B030D-6E8A-4147-A177-3AD203B41FA5}">
                      <a16:colId xmlns:a16="http://schemas.microsoft.com/office/drawing/2014/main" val="1259511272"/>
                    </a:ext>
                  </a:extLst>
                </a:gridCol>
                <a:gridCol w="1533291">
                  <a:extLst>
                    <a:ext uri="{9D8B030D-6E8A-4147-A177-3AD203B41FA5}">
                      <a16:colId xmlns:a16="http://schemas.microsoft.com/office/drawing/2014/main" val="3150222277"/>
                    </a:ext>
                  </a:extLst>
                </a:gridCol>
                <a:gridCol w="2328029">
                  <a:extLst>
                    <a:ext uri="{9D8B030D-6E8A-4147-A177-3AD203B41FA5}">
                      <a16:colId xmlns:a16="http://schemas.microsoft.com/office/drawing/2014/main" val="287599843"/>
                    </a:ext>
                  </a:extLst>
                </a:gridCol>
                <a:gridCol w="2036509">
                  <a:extLst>
                    <a:ext uri="{9D8B030D-6E8A-4147-A177-3AD203B41FA5}">
                      <a16:colId xmlns:a16="http://schemas.microsoft.com/office/drawing/2014/main" val="1258795684"/>
                    </a:ext>
                  </a:extLst>
                </a:gridCol>
                <a:gridCol w="2328029">
                  <a:extLst>
                    <a:ext uri="{9D8B030D-6E8A-4147-A177-3AD203B41FA5}">
                      <a16:colId xmlns:a16="http://schemas.microsoft.com/office/drawing/2014/main" val="2466211907"/>
                    </a:ext>
                  </a:extLst>
                </a:gridCol>
              </a:tblGrid>
              <a:tr h="1305866">
                <a:tc>
                  <a:txBody>
                    <a:bodyPr/>
                    <a:lstStyle/>
                    <a:p>
                      <a:pPr>
                        <a:lnSpc>
                          <a:spcPct val="107000"/>
                        </a:lnSpc>
                        <a:spcAft>
                          <a:spcPts val="800"/>
                        </a:spcAft>
                      </a:pPr>
                      <a:r>
                        <a:rPr lang="sv-SE" sz="2800" b="1">
                          <a:solidFill>
                            <a:schemeClr val="tx1">
                              <a:lumMod val="75000"/>
                              <a:lumOff val="25000"/>
                            </a:schemeClr>
                          </a:solidFill>
                          <a:effectLst/>
                        </a:rPr>
                        <a:t>”Storregioner”</a:t>
                      </a:r>
                      <a:endParaRPr lang="sv-SE" sz="28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27988" marT="127988" marB="127988">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nSpc>
                          <a:spcPct val="107000"/>
                        </a:lnSpc>
                        <a:spcAft>
                          <a:spcPts val="800"/>
                        </a:spcAft>
                      </a:pPr>
                      <a:r>
                        <a:rPr lang="sv-SE" sz="2800" dirty="0">
                          <a:solidFill>
                            <a:schemeClr val="tx1">
                              <a:lumMod val="75000"/>
                              <a:lumOff val="25000"/>
                            </a:schemeClr>
                          </a:solidFill>
                          <a:effectLst/>
                        </a:rPr>
                        <a:t>Antal </a:t>
                      </a:r>
                      <a:r>
                        <a:rPr lang="sv-SE" sz="2800" dirty="0" err="1">
                          <a:solidFill>
                            <a:schemeClr val="tx1">
                              <a:lumMod val="75000"/>
                              <a:lumOff val="25000"/>
                            </a:schemeClr>
                          </a:solidFill>
                          <a:effectLst/>
                        </a:rPr>
                        <a:t>spec</a:t>
                      </a:r>
                      <a:endParaRPr lang="sv-SE" sz="2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27988" marT="127988" marB="127988">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nSpc>
                          <a:spcPct val="107000"/>
                        </a:lnSpc>
                        <a:spcAft>
                          <a:spcPts val="800"/>
                        </a:spcAft>
                      </a:pPr>
                      <a:r>
                        <a:rPr lang="sv-SE" sz="2800">
                          <a:solidFill>
                            <a:schemeClr val="tx1">
                              <a:lumMod val="75000"/>
                              <a:lumOff val="25000"/>
                            </a:schemeClr>
                          </a:solidFill>
                          <a:effectLst/>
                        </a:rPr>
                        <a:t>Underskott Spec</a:t>
                      </a:r>
                      <a:endParaRPr lang="sv-SE" sz="2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27988" marT="127988" marB="127988">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nSpc>
                          <a:spcPct val="107000"/>
                        </a:lnSpc>
                        <a:spcAft>
                          <a:spcPts val="800"/>
                        </a:spcAft>
                      </a:pPr>
                      <a:r>
                        <a:rPr lang="sv-SE" sz="2800">
                          <a:solidFill>
                            <a:schemeClr val="tx1">
                              <a:lumMod val="75000"/>
                              <a:lumOff val="25000"/>
                            </a:schemeClr>
                          </a:solidFill>
                          <a:effectLst/>
                        </a:rPr>
                        <a:t>Antal ST </a:t>
                      </a:r>
                      <a:endParaRPr lang="sv-SE" sz="2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27988" marT="127988" marB="127988">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nSpc>
                          <a:spcPct val="107000"/>
                        </a:lnSpc>
                        <a:spcAft>
                          <a:spcPts val="800"/>
                        </a:spcAft>
                      </a:pPr>
                      <a:r>
                        <a:rPr lang="sv-SE" sz="2800">
                          <a:solidFill>
                            <a:schemeClr val="tx1">
                              <a:lumMod val="75000"/>
                              <a:lumOff val="25000"/>
                            </a:schemeClr>
                          </a:solidFill>
                          <a:effectLst/>
                        </a:rPr>
                        <a:t>Underskott ST</a:t>
                      </a:r>
                      <a:endParaRPr lang="sv-SE" sz="2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27988" marT="127988" marB="127988">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56835335"/>
                  </a:ext>
                </a:extLst>
              </a:tr>
              <a:tr h="606419">
                <a:tc>
                  <a:txBody>
                    <a:bodyPr/>
                    <a:lstStyle/>
                    <a:p>
                      <a:pPr>
                        <a:lnSpc>
                          <a:spcPct val="107000"/>
                        </a:lnSpc>
                        <a:spcAft>
                          <a:spcPts val="800"/>
                        </a:spcAft>
                      </a:pPr>
                      <a:r>
                        <a:rPr lang="sv-SE" sz="2000" b="1">
                          <a:solidFill>
                            <a:schemeClr val="tx1">
                              <a:lumMod val="75000"/>
                              <a:lumOff val="25000"/>
                            </a:schemeClr>
                          </a:solidFill>
                          <a:effectLst/>
                        </a:rPr>
                        <a:t>Norra (Umeå)</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2(3)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-2</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3 (2)</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-1</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764893985"/>
                  </a:ext>
                </a:extLst>
              </a:tr>
              <a:tr h="606419">
                <a:tc>
                  <a:txBody>
                    <a:bodyPr/>
                    <a:lstStyle/>
                    <a:p>
                      <a:pPr>
                        <a:lnSpc>
                          <a:spcPct val="107000"/>
                        </a:lnSpc>
                        <a:spcAft>
                          <a:spcPts val="800"/>
                        </a:spcAft>
                      </a:pPr>
                      <a:r>
                        <a:rPr lang="sv-SE" sz="2000" b="1">
                          <a:solidFill>
                            <a:schemeClr val="tx1">
                              <a:lumMod val="75000"/>
                              <a:lumOff val="25000"/>
                            </a:schemeClr>
                          </a:solidFill>
                          <a:effectLst/>
                        </a:rPr>
                        <a:t>Uppsala-Örebro</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14(11)</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-1,2</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4 (5)</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dirty="0">
                          <a:solidFill>
                            <a:schemeClr val="tx1">
                              <a:lumMod val="75000"/>
                              <a:lumOff val="25000"/>
                            </a:schemeClr>
                          </a:solidFill>
                          <a:effectLst/>
                        </a:rPr>
                        <a:t>0</a:t>
                      </a:r>
                      <a:endParaRPr lang="sv-SE"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345121927"/>
                  </a:ext>
                </a:extLst>
              </a:tr>
              <a:tr h="606419">
                <a:tc>
                  <a:txBody>
                    <a:bodyPr/>
                    <a:lstStyle/>
                    <a:p>
                      <a:pPr>
                        <a:lnSpc>
                          <a:spcPct val="107000"/>
                        </a:lnSpc>
                        <a:spcAft>
                          <a:spcPts val="800"/>
                        </a:spcAft>
                      </a:pPr>
                      <a:r>
                        <a:rPr lang="sv-SE" sz="2000" b="1">
                          <a:solidFill>
                            <a:schemeClr val="tx1">
                              <a:lumMod val="75000"/>
                              <a:lumOff val="25000"/>
                            </a:schemeClr>
                          </a:solidFill>
                          <a:effectLst/>
                        </a:rPr>
                        <a:t>Stockholm-Gotland</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12(13)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1 (1)</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786162814"/>
                  </a:ext>
                </a:extLst>
              </a:tr>
              <a:tr h="606419">
                <a:tc>
                  <a:txBody>
                    <a:bodyPr/>
                    <a:lstStyle/>
                    <a:p>
                      <a:pPr>
                        <a:lnSpc>
                          <a:spcPct val="107000"/>
                        </a:lnSpc>
                        <a:spcAft>
                          <a:spcPts val="800"/>
                        </a:spcAft>
                      </a:pPr>
                      <a:r>
                        <a:rPr lang="sv-SE" sz="2000" b="1">
                          <a:solidFill>
                            <a:schemeClr val="tx1">
                              <a:lumMod val="75000"/>
                              <a:lumOff val="25000"/>
                            </a:schemeClr>
                          </a:solidFill>
                          <a:effectLst/>
                        </a:rPr>
                        <a:t>Västra Götaland</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8(6)</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-2</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5 (3)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0</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93702686"/>
                  </a:ext>
                </a:extLst>
              </a:tr>
              <a:tr h="606419">
                <a:tc>
                  <a:txBody>
                    <a:bodyPr/>
                    <a:lstStyle/>
                    <a:p>
                      <a:pPr>
                        <a:lnSpc>
                          <a:spcPct val="107000"/>
                        </a:lnSpc>
                        <a:spcAft>
                          <a:spcPts val="800"/>
                        </a:spcAft>
                      </a:pPr>
                      <a:r>
                        <a:rPr lang="sv-SE" sz="2000" b="1">
                          <a:solidFill>
                            <a:schemeClr val="tx1">
                              <a:lumMod val="75000"/>
                              <a:lumOff val="25000"/>
                            </a:schemeClr>
                          </a:solidFill>
                          <a:effectLst/>
                        </a:rPr>
                        <a:t>Sydöstra (Linköping)</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4(3)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-4,3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5(4)</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-3</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642681051"/>
                  </a:ext>
                </a:extLst>
              </a:tr>
              <a:tr h="606419">
                <a:tc>
                  <a:txBody>
                    <a:bodyPr/>
                    <a:lstStyle/>
                    <a:p>
                      <a:pPr>
                        <a:lnSpc>
                          <a:spcPct val="107000"/>
                        </a:lnSpc>
                        <a:spcAft>
                          <a:spcPts val="800"/>
                        </a:spcAft>
                      </a:pPr>
                      <a:r>
                        <a:rPr lang="sv-SE" sz="2000" b="1">
                          <a:solidFill>
                            <a:schemeClr val="tx1">
                              <a:lumMod val="75000"/>
                              <a:lumOff val="25000"/>
                            </a:schemeClr>
                          </a:solidFill>
                          <a:effectLst/>
                        </a:rPr>
                        <a:t>Södra (SUS)</a:t>
                      </a:r>
                      <a:endParaRPr lang="sv-SE" sz="2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07000"/>
                        </a:lnSpc>
                        <a:spcAft>
                          <a:spcPts val="800"/>
                        </a:spcAft>
                      </a:pPr>
                      <a:r>
                        <a:rPr lang="sv-SE" sz="2000">
                          <a:solidFill>
                            <a:schemeClr val="tx1">
                              <a:lumMod val="75000"/>
                              <a:lumOff val="25000"/>
                            </a:schemeClr>
                          </a:solidFill>
                          <a:effectLst/>
                        </a:rPr>
                        <a:t>6(5)</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-5</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a:solidFill>
                            <a:schemeClr val="tx1">
                              <a:lumMod val="75000"/>
                              <a:lumOff val="25000"/>
                            </a:schemeClr>
                          </a:solidFill>
                          <a:effectLst/>
                        </a:rPr>
                        <a:t>3(2)</a:t>
                      </a:r>
                      <a:endParaRPr lang="sv-SE" sz="2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a:lnSpc>
                          <a:spcPct val="107000"/>
                        </a:lnSpc>
                        <a:spcAft>
                          <a:spcPts val="800"/>
                        </a:spcAft>
                      </a:pPr>
                      <a:r>
                        <a:rPr lang="sv-SE" sz="2000" dirty="0">
                          <a:solidFill>
                            <a:schemeClr val="tx1">
                              <a:lumMod val="75000"/>
                              <a:lumOff val="25000"/>
                            </a:schemeClr>
                          </a:solidFill>
                          <a:effectLst/>
                        </a:rPr>
                        <a:t>-2</a:t>
                      </a:r>
                      <a:endParaRPr lang="sv-SE"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314" marR="110923" marT="110923" marB="11092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708088308"/>
                  </a:ext>
                </a:extLst>
              </a:tr>
            </a:tbl>
          </a:graphicData>
        </a:graphic>
      </p:graphicFrame>
    </p:spTree>
    <p:extLst>
      <p:ext uri="{BB962C8B-B14F-4D97-AF65-F5344CB8AC3E}">
        <p14:creationId xmlns:p14="http://schemas.microsoft.com/office/powerpoint/2010/main" val="3968847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ECA5A45C-3683-4CFA-9C47-343EFD653E07}"/>
              </a:ext>
            </a:extLst>
          </p:cNvPr>
          <p:cNvGraphicFramePr>
            <a:graphicFrameLocks noGrp="1"/>
          </p:cNvGraphicFramePr>
          <p:nvPr>
            <p:extLst>
              <p:ext uri="{D42A27DB-BD31-4B8C-83A1-F6EECF244321}">
                <p14:modId xmlns:p14="http://schemas.microsoft.com/office/powerpoint/2010/main" val="3043233044"/>
              </p:ext>
            </p:extLst>
          </p:nvPr>
        </p:nvGraphicFramePr>
        <p:xfrm>
          <a:off x="2054542" y="1809750"/>
          <a:ext cx="8082916" cy="4789742"/>
        </p:xfrm>
        <a:graphic>
          <a:graphicData uri="http://schemas.openxmlformats.org/drawingml/2006/table">
            <a:tbl>
              <a:tblPr firstRow="1" firstCol="1" bandRow="1">
                <a:tableStyleId>{5C22544A-7EE6-4342-B048-85BDC9FD1C3A}</a:tableStyleId>
              </a:tblPr>
              <a:tblGrid>
                <a:gridCol w="1805367">
                  <a:extLst>
                    <a:ext uri="{9D8B030D-6E8A-4147-A177-3AD203B41FA5}">
                      <a16:colId xmlns:a16="http://schemas.microsoft.com/office/drawing/2014/main" val="3570266494"/>
                    </a:ext>
                  </a:extLst>
                </a:gridCol>
                <a:gridCol w="3390793">
                  <a:extLst>
                    <a:ext uri="{9D8B030D-6E8A-4147-A177-3AD203B41FA5}">
                      <a16:colId xmlns:a16="http://schemas.microsoft.com/office/drawing/2014/main" val="2666888377"/>
                    </a:ext>
                  </a:extLst>
                </a:gridCol>
                <a:gridCol w="2886756">
                  <a:extLst>
                    <a:ext uri="{9D8B030D-6E8A-4147-A177-3AD203B41FA5}">
                      <a16:colId xmlns:a16="http://schemas.microsoft.com/office/drawing/2014/main" val="1727889901"/>
                    </a:ext>
                  </a:extLst>
                </a:gridCol>
              </a:tblGrid>
              <a:tr h="525207">
                <a:tc>
                  <a:txBody>
                    <a:bodyPr/>
                    <a:lstStyle/>
                    <a:p>
                      <a:pPr>
                        <a:lnSpc>
                          <a:spcPct val="107000"/>
                        </a:lnSpc>
                        <a:spcAft>
                          <a:spcPts val="800"/>
                        </a:spcAft>
                      </a:pPr>
                      <a:r>
                        <a:rPr lang="sv-SE" sz="2800" dirty="0">
                          <a:effectLst/>
                        </a:rPr>
                        <a:t>År</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800" dirty="0">
                          <a:effectLst/>
                        </a:rPr>
                        <a:t>Planerat antal nya specialistbevis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800" dirty="0">
                          <a:effectLst/>
                        </a:rPr>
                        <a:t>Planerade pensionsavgångar</a:t>
                      </a:r>
                    </a:p>
                    <a:p>
                      <a:pPr>
                        <a:lnSpc>
                          <a:spcPct val="107000"/>
                        </a:lnSpc>
                        <a:spcAft>
                          <a:spcPts val="800"/>
                        </a:spcAft>
                      </a:pPr>
                      <a:r>
                        <a:rPr lang="sv-SE" sz="1800" dirty="0">
                          <a:effectLst/>
                        </a:rPr>
                        <a:t>(fyller 65 år)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8846617"/>
                  </a:ext>
                </a:extLst>
              </a:tr>
              <a:tr h="267445">
                <a:tc>
                  <a:txBody>
                    <a:bodyPr/>
                    <a:lstStyle/>
                    <a:p>
                      <a:pPr>
                        <a:lnSpc>
                          <a:spcPct val="107000"/>
                        </a:lnSpc>
                        <a:spcAft>
                          <a:spcPts val="800"/>
                        </a:spcAft>
                      </a:pPr>
                      <a:r>
                        <a:rPr lang="sv-SE" sz="2400">
                          <a:effectLst/>
                        </a:rPr>
                        <a:t>2022</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6</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1</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41125482"/>
                  </a:ext>
                </a:extLst>
              </a:tr>
              <a:tr h="267445">
                <a:tc>
                  <a:txBody>
                    <a:bodyPr/>
                    <a:lstStyle/>
                    <a:p>
                      <a:pPr>
                        <a:lnSpc>
                          <a:spcPct val="107000"/>
                        </a:lnSpc>
                        <a:spcAft>
                          <a:spcPts val="800"/>
                        </a:spcAft>
                      </a:pPr>
                      <a:r>
                        <a:rPr lang="sv-SE" sz="2400">
                          <a:effectLst/>
                        </a:rPr>
                        <a:t>2023</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9</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1</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52929883"/>
                  </a:ext>
                </a:extLst>
              </a:tr>
              <a:tr h="267445">
                <a:tc>
                  <a:txBody>
                    <a:bodyPr/>
                    <a:lstStyle/>
                    <a:p>
                      <a:pPr>
                        <a:lnSpc>
                          <a:spcPct val="107000"/>
                        </a:lnSpc>
                        <a:spcAft>
                          <a:spcPts val="800"/>
                        </a:spcAft>
                      </a:pPr>
                      <a:r>
                        <a:rPr lang="sv-SE" sz="2400">
                          <a:effectLst/>
                        </a:rPr>
                        <a:t>2024</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5</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2</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70512489"/>
                  </a:ext>
                </a:extLst>
              </a:tr>
              <a:tr h="267445">
                <a:tc>
                  <a:txBody>
                    <a:bodyPr/>
                    <a:lstStyle/>
                    <a:p>
                      <a:pPr>
                        <a:lnSpc>
                          <a:spcPct val="107000"/>
                        </a:lnSpc>
                        <a:spcAft>
                          <a:spcPts val="800"/>
                        </a:spcAft>
                      </a:pPr>
                      <a:r>
                        <a:rPr lang="sv-SE" sz="2400">
                          <a:effectLst/>
                        </a:rPr>
                        <a:t>2025</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2</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3</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69779102"/>
                  </a:ext>
                </a:extLst>
              </a:tr>
              <a:tr h="267445">
                <a:tc>
                  <a:txBody>
                    <a:bodyPr/>
                    <a:lstStyle/>
                    <a:p>
                      <a:pPr>
                        <a:lnSpc>
                          <a:spcPct val="107000"/>
                        </a:lnSpc>
                        <a:spcAft>
                          <a:spcPts val="800"/>
                        </a:spcAft>
                      </a:pPr>
                      <a:r>
                        <a:rPr lang="sv-SE" sz="2400">
                          <a:effectLst/>
                        </a:rPr>
                        <a:t>2026</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3</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2</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04427449"/>
                  </a:ext>
                </a:extLst>
              </a:tr>
              <a:tr h="267445">
                <a:tc>
                  <a:txBody>
                    <a:bodyPr/>
                    <a:lstStyle/>
                    <a:p>
                      <a:pPr>
                        <a:lnSpc>
                          <a:spcPct val="107000"/>
                        </a:lnSpc>
                        <a:spcAft>
                          <a:spcPts val="800"/>
                        </a:spcAft>
                      </a:pPr>
                      <a:r>
                        <a:rPr lang="sv-SE" sz="2400">
                          <a:effectLst/>
                        </a:rPr>
                        <a:t>2027</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0</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3</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17238360"/>
                  </a:ext>
                </a:extLst>
              </a:tr>
              <a:tr h="267445">
                <a:tc>
                  <a:txBody>
                    <a:bodyPr/>
                    <a:lstStyle/>
                    <a:p>
                      <a:pPr>
                        <a:lnSpc>
                          <a:spcPct val="107000"/>
                        </a:lnSpc>
                        <a:spcAft>
                          <a:spcPts val="800"/>
                        </a:spcAft>
                      </a:pPr>
                      <a:r>
                        <a:rPr lang="sv-SE" sz="2400">
                          <a:effectLst/>
                        </a:rPr>
                        <a:t>2028</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1</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0</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73033208"/>
                  </a:ext>
                </a:extLst>
              </a:tr>
              <a:tr h="267445">
                <a:tc>
                  <a:txBody>
                    <a:bodyPr/>
                    <a:lstStyle/>
                    <a:p>
                      <a:pPr>
                        <a:lnSpc>
                          <a:spcPct val="107000"/>
                        </a:lnSpc>
                        <a:spcAft>
                          <a:spcPts val="800"/>
                        </a:spcAft>
                      </a:pPr>
                      <a:r>
                        <a:rPr lang="sv-SE" sz="2400">
                          <a:effectLst/>
                        </a:rPr>
                        <a:t>2029</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0</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2</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36760809"/>
                  </a:ext>
                </a:extLst>
              </a:tr>
              <a:tr h="267445">
                <a:tc>
                  <a:txBody>
                    <a:bodyPr/>
                    <a:lstStyle/>
                    <a:p>
                      <a:pPr>
                        <a:lnSpc>
                          <a:spcPct val="107000"/>
                        </a:lnSpc>
                        <a:spcAft>
                          <a:spcPts val="800"/>
                        </a:spcAft>
                      </a:pPr>
                      <a:r>
                        <a:rPr lang="sv-SE" sz="2400">
                          <a:effectLst/>
                        </a:rPr>
                        <a:t>2030</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0</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1</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08290906"/>
                  </a:ext>
                </a:extLst>
              </a:tr>
              <a:tr h="267445">
                <a:tc>
                  <a:txBody>
                    <a:bodyPr/>
                    <a:lstStyle/>
                    <a:p>
                      <a:pPr>
                        <a:lnSpc>
                          <a:spcPct val="107000"/>
                        </a:lnSpc>
                        <a:spcAft>
                          <a:spcPts val="800"/>
                        </a:spcAft>
                      </a:pPr>
                      <a:r>
                        <a:rPr lang="sv-SE" sz="2400">
                          <a:effectLst/>
                        </a:rPr>
                        <a:t>2031</a:t>
                      </a:r>
                      <a:endParaRPr lang="sv-S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0</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1</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08381933"/>
                  </a:ext>
                </a:extLst>
              </a:tr>
              <a:tr h="267445">
                <a:tc>
                  <a:txBody>
                    <a:bodyPr/>
                    <a:lstStyle/>
                    <a:p>
                      <a:pPr>
                        <a:lnSpc>
                          <a:spcPct val="107000"/>
                        </a:lnSpc>
                        <a:spcAft>
                          <a:spcPts val="800"/>
                        </a:spcAft>
                      </a:pPr>
                      <a:r>
                        <a:rPr lang="sv-SE" sz="2400" dirty="0">
                          <a:effectLst/>
                        </a:rPr>
                        <a:t>Totalt</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sv-FI" sz="2400" dirty="0">
                          <a:effectLst/>
                        </a:rPr>
                        <a:t>26</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sv-FI" sz="2400" dirty="0">
                          <a:effectLst/>
                        </a:rPr>
                        <a:t>16</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88536783"/>
                  </a:ext>
                </a:extLst>
              </a:tr>
            </a:tbl>
          </a:graphicData>
        </a:graphic>
      </p:graphicFrame>
      <p:sp>
        <p:nvSpPr>
          <p:cNvPr id="3" name="textruta 2">
            <a:extLst>
              <a:ext uri="{FF2B5EF4-FFF2-40B4-BE49-F238E27FC236}">
                <a16:creationId xmlns:a16="http://schemas.microsoft.com/office/drawing/2014/main" id="{A856BEA6-54AB-4DE1-B48B-1001448225CA}"/>
              </a:ext>
            </a:extLst>
          </p:cNvPr>
          <p:cNvSpPr txBox="1"/>
          <p:nvPr/>
        </p:nvSpPr>
        <p:spPr>
          <a:xfrm>
            <a:off x="1892617" y="288416"/>
            <a:ext cx="5591787" cy="1096519"/>
          </a:xfrm>
          <a:prstGeom prst="rect">
            <a:avLst/>
          </a:prstGeom>
          <a:noFill/>
        </p:spPr>
        <p:txBody>
          <a:bodyPr wrap="none" rtlCol="0">
            <a:spAutoFit/>
          </a:bodyPr>
          <a:lstStyle/>
          <a:p>
            <a:pPr>
              <a:lnSpc>
                <a:spcPct val="107000"/>
              </a:lnSpc>
              <a:spcAft>
                <a:spcPts val="8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2 personer blev färdig specialist 2021</a:t>
            </a:r>
          </a:p>
          <a:p>
            <a:pPr>
              <a:lnSpc>
                <a:spcPct val="107000"/>
              </a:lnSpc>
              <a:spcAft>
                <a:spcPts val="8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3 specialister är över 65 </a:t>
            </a:r>
          </a:p>
        </p:txBody>
      </p:sp>
    </p:spTree>
    <p:extLst>
      <p:ext uri="{BB962C8B-B14F-4D97-AF65-F5344CB8AC3E}">
        <p14:creationId xmlns:p14="http://schemas.microsoft.com/office/powerpoint/2010/main" val="237374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79B39EB8-FFEB-4D90-B1FF-6CE8315CEA8F}"/>
              </a:ext>
            </a:extLst>
          </p:cNvPr>
          <p:cNvSpPr txBox="1"/>
          <p:nvPr/>
        </p:nvSpPr>
        <p:spPr>
          <a:xfrm>
            <a:off x="2178121" y="2578813"/>
            <a:ext cx="7026347" cy="1046440"/>
          </a:xfrm>
          <a:prstGeom prst="rect">
            <a:avLst/>
          </a:prstGeom>
          <a:noFill/>
        </p:spPr>
        <p:txBody>
          <a:bodyPr wrap="none" rtlCol="0">
            <a:spAutoFit/>
          </a:bodyPr>
          <a:lstStyle/>
          <a:p>
            <a:r>
              <a:rPr lang="sv-SE" sz="4400" dirty="0">
                <a:effectLst/>
                <a:latin typeface="Calibri" panose="020F0502020204030204" pitchFamily="34" charset="0"/>
                <a:ea typeface="Calibri" panose="020F0502020204030204" pitchFamily="34" charset="0"/>
                <a:cs typeface="Times New Roman" panose="02020603050405020304" pitchFamily="18" charset="0"/>
              </a:rPr>
              <a:t>Ingen ST-läkare är under 35 år</a:t>
            </a:r>
          </a:p>
          <a:p>
            <a:endParaRPr lang="sv-SE" dirty="0"/>
          </a:p>
        </p:txBody>
      </p:sp>
    </p:spTree>
    <p:extLst>
      <p:ext uri="{BB962C8B-B14F-4D97-AF65-F5344CB8AC3E}">
        <p14:creationId xmlns:p14="http://schemas.microsoft.com/office/powerpoint/2010/main" val="165650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DE7BAD0-06AA-42C1-ABF9-C924128B2A4C}"/>
              </a:ext>
            </a:extLst>
          </p:cNvPr>
          <p:cNvGraphicFramePr>
            <a:graphicFrameLocks/>
          </p:cNvGraphicFramePr>
          <p:nvPr>
            <p:extLst>
              <p:ext uri="{D42A27DB-BD31-4B8C-83A1-F6EECF244321}">
                <p14:modId xmlns:p14="http://schemas.microsoft.com/office/powerpoint/2010/main" val="4215162266"/>
              </p:ext>
            </p:extLst>
          </p:nvPr>
        </p:nvGraphicFramePr>
        <p:xfrm>
          <a:off x="1849350" y="536824"/>
          <a:ext cx="7561778" cy="57843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549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97A4B54-2A5D-45E0-8C23-B678ED5E49C5}"/>
              </a:ext>
            </a:extLst>
          </p:cNvPr>
          <p:cNvSpPr txBox="1"/>
          <p:nvPr/>
        </p:nvSpPr>
        <p:spPr>
          <a:xfrm>
            <a:off x="1753059" y="1487125"/>
            <a:ext cx="8490016" cy="4247317"/>
          </a:xfrm>
          <a:prstGeom prst="rect">
            <a:avLst/>
          </a:prstGeom>
          <a:noFill/>
        </p:spPr>
        <p:txBody>
          <a:bodyPr wrap="none" rtlCol="0">
            <a:spAutoFit/>
          </a:bodyPr>
          <a:lstStyle/>
          <a:p>
            <a:r>
              <a:rPr lang="sv-SE" sz="2800" dirty="0">
                <a:effectLst/>
                <a:latin typeface="Calibri" panose="020F0502020204030204" pitchFamily="34" charset="0"/>
                <a:ea typeface="Calibri" panose="020F0502020204030204" pitchFamily="34" charset="0"/>
                <a:cs typeface="Times New Roman" panose="02020603050405020304" pitchFamily="18" charset="0"/>
              </a:rPr>
              <a:t>Underskottet på specialister:</a:t>
            </a:r>
          </a:p>
          <a:p>
            <a:r>
              <a:rPr lang="sv-SE" sz="2800" dirty="0">
                <a:latin typeface="Calibri" panose="020F0502020204030204" pitchFamily="34" charset="0"/>
                <a:ea typeface="Calibri" panose="020F0502020204030204" pitchFamily="34" charset="0"/>
                <a:cs typeface="Times New Roman" panose="02020603050405020304" pitchFamily="18" charset="0"/>
              </a:rPr>
              <a:t>	</a:t>
            </a:r>
            <a:r>
              <a:rPr lang="sv-SE" sz="2800" dirty="0">
                <a:effectLst/>
                <a:latin typeface="Calibri" panose="020F0502020204030204" pitchFamily="34" charset="0"/>
                <a:ea typeface="Calibri" panose="020F0502020204030204" pitchFamily="34" charset="0"/>
                <a:cs typeface="Times New Roman" panose="02020603050405020304" pitchFamily="18" charset="0"/>
              </a:rPr>
              <a:t>ÖNH  25,45</a:t>
            </a:r>
          </a:p>
          <a:p>
            <a:r>
              <a:rPr lang="sv-SE" sz="2800" dirty="0">
                <a:latin typeface="Calibri" panose="020F0502020204030204" pitchFamily="34" charset="0"/>
                <a:ea typeface="Calibri" panose="020F0502020204030204" pitchFamily="34" charset="0"/>
                <a:cs typeface="Times New Roman" panose="02020603050405020304" pitchFamily="18" charset="0"/>
              </a:rPr>
              <a:t>	</a:t>
            </a:r>
            <a:r>
              <a:rPr lang="sv-SE" sz="2800" dirty="0">
                <a:effectLst/>
                <a:latin typeface="Calibri" panose="020F0502020204030204" pitchFamily="34" charset="0"/>
                <a:ea typeface="Calibri" panose="020F0502020204030204" pitchFamily="34" charset="0"/>
                <a:cs typeface="Times New Roman" panose="02020603050405020304" pitchFamily="18" charset="0"/>
              </a:rPr>
              <a:t>foniatri 8 </a:t>
            </a:r>
          </a:p>
          <a:p>
            <a:r>
              <a:rPr lang="sv-SE" sz="2800" dirty="0">
                <a:latin typeface="Calibri" panose="020F0502020204030204" pitchFamily="34" charset="0"/>
                <a:ea typeface="Calibri" panose="020F0502020204030204" pitchFamily="34" charset="0"/>
                <a:cs typeface="Times New Roman" panose="02020603050405020304" pitchFamily="18" charset="0"/>
              </a:rPr>
              <a:t>	</a:t>
            </a:r>
            <a:r>
              <a:rPr lang="sv-SE" sz="2800" dirty="0">
                <a:effectLst/>
                <a:latin typeface="Calibri" panose="020F0502020204030204" pitchFamily="34" charset="0"/>
                <a:ea typeface="Calibri" panose="020F0502020204030204" pitchFamily="34" charset="0"/>
                <a:cs typeface="Times New Roman" panose="02020603050405020304" pitchFamily="18" charset="0"/>
              </a:rPr>
              <a:t>audiologi 17,5 </a:t>
            </a:r>
          </a:p>
          <a:p>
            <a:endParaRPr lang="sv-SE" sz="2800" dirty="0">
              <a:latin typeface="Calibri" panose="020F0502020204030204" pitchFamily="34" charset="0"/>
              <a:ea typeface="Calibri" panose="020F0502020204030204" pitchFamily="34" charset="0"/>
              <a:cs typeface="Times New Roman" panose="02020603050405020304" pitchFamily="18" charset="0"/>
            </a:endParaRPr>
          </a:p>
          <a:p>
            <a:endParaRPr lang="sv-SE" sz="2800" dirty="0">
              <a:latin typeface="Calibri" panose="020F0502020204030204" pitchFamily="34" charset="0"/>
              <a:ea typeface="Calibri" panose="020F0502020204030204" pitchFamily="34" charset="0"/>
              <a:cs typeface="Times New Roman" panose="02020603050405020304" pitchFamily="18" charset="0"/>
            </a:endParaRPr>
          </a:p>
          <a:p>
            <a:r>
              <a:rPr lang="sv-SE" sz="2800" dirty="0">
                <a:effectLst/>
                <a:latin typeface="Calibri" panose="020F0502020204030204" pitchFamily="34" charset="0"/>
                <a:ea typeface="Calibri" panose="020F0502020204030204" pitchFamily="34" charset="0"/>
                <a:cs typeface="Times New Roman" panose="02020603050405020304" pitchFamily="18" charset="0"/>
              </a:rPr>
              <a:t>51 läkare saknas och </a:t>
            </a:r>
            <a:r>
              <a:rPr lang="sv-SE" sz="2800" b="1" dirty="0">
                <a:effectLst/>
                <a:latin typeface="Calibri" panose="020F0502020204030204" pitchFamily="34" charset="0"/>
                <a:ea typeface="Calibri" panose="020F0502020204030204" pitchFamily="34" charset="0"/>
                <a:cs typeface="Times New Roman" panose="02020603050405020304" pitchFamily="18" charset="0"/>
              </a:rPr>
              <a:t>en tredjedel av dessa är audiologer</a:t>
            </a:r>
          </a:p>
          <a:p>
            <a:endParaRPr lang="sv-SE" sz="2800" dirty="0">
              <a:latin typeface="Calibri" panose="020F0502020204030204" pitchFamily="34" charset="0"/>
              <a:ea typeface="Calibri" panose="020F0502020204030204" pitchFamily="34" charset="0"/>
              <a:cs typeface="Times New Roman" panose="02020603050405020304" pitchFamily="18" charset="0"/>
            </a:endParaRPr>
          </a:p>
          <a:p>
            <a:r>
              <a:rPr lang="sv-SE" sz="2800" dirty="0">
                <a:effectLst/>
                <a:latin typeface="Calibri" panose="020F0502020204030204" pitchFamily="34" charset="0"/>
                <a:ea typeface="Calibri" panose="020F0502020204030204" pitchFamily="34" charset="0"/>
                <a:cs typeface="Times New Roman" panose="02020603050405020304" pitchFamily="18" charset="0"/>
              </a:rPr>
              <a:t>		 större andel än tidigare.</a:t>
            </a:r>
          </a:p>
          <a:p>
            <a:endParaRPr lang="sv-SE" dirty="0"/>
          </a:p>
        </p:txBody>
      </p:sp>
    </p:spTree>
    <p:extLst>
      <p:ext uri="{BB962C8B-B14F-4D97-AF65-F5344CB8AC3E}">
        <p14:creationId xmlns:p14="http://schemas.microsoft.com/office/powerpoint/2010/main" val="29789790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71</TotalTime>
  <Words>388</Words>
  <Application>Microsoft Office PowerPoint</Application>
  <PresentationFormat>Bredbild</PresentationFormat>
  <Paragraphs>155</Paragraphs>
  <Slides>8</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Office-tema</vt:lpstr>
      <vt:lpstr>Resultat tjänsteenkät audiologi  2022</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Elsa Erixon</dc:creator>
  <cp:lastModifiedBy>Elsa Erixon</cp:lastModifiedBy>
  <cp:revision>1</cp:revision>
  <cp:lastPrinted>2022-10-07T12:31:24Z</cp:lastPrinted>
  <dcterms:created xsi:type="dcterms:W3CDTF">2022-09-28T18:30:05Z</dcterms:created>
  <dcterms:modified xsi:type="dcterms:W3CDTF">2022-10-07T12:31:55Z</dcterms:modified>
</cp:coreProperties>
</file>