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59" r:id="rId2"/>
    <p:sldMasterId id="2147483664" r:id="rId3"/>
  </p:sldMasterIdLst>
  <p:notesMasterIdLst>
    <p:notesMasterId r:id="rId14"/>
  </p:notesMasterIdLst>
  <p:handoutMasterIdLst>
    <p:handoutMasterId r:id="rId15"/>
  </p:handoutMasterIdLst>
  <p:sldIdLst>
    <p:sldId id="256" r:id="rId4"/>
    <p:sldId id="26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6">
          <p15:clr>
            <a:srgbClr val="A4A3A4"/>
          </p15:clr>
        </p15:guide>
        <p15:guide id="2" pos="56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6"/>
  </p:normalViewPr>
  <p:slideViewPr>
    <p:cSldViewPr snapToGrid="0" snapToObjects="1">
      <p:cViewPr varScale="1">
        <p:scale>
          <a:sx n="90" d="100"/>
          <a:sy n="90" d="100"/>
        </p:scale>
        <p:origin x="816" y="72"/>
      </p:cViewPr>
      <p:guideLst>
        <p:guide orient="horz" pos="676"/>
        <p:guide pos="56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50545-E260-4F41-A803-5BF85CFE96EA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D68D1-0A4A-364F-B3D1-97755523C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9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CAFC9-2F5E-7849-9A3C-3E3602566C83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59D8E-2A04-7648-BB99-EC53D2571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327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BF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5661618" cy="1234730"/>
          </a:xfrm>
        </p:spPr>
        <p:txBody>
          <a:bodyPr anchor="b">
            <a:normAutofit/>
          </a:bodyPr>
          <a:lstStyle>
            <a:lvl1pPr marL="0" indent="0">
              <a:buNone/>
              <a:defRPr sz="3600" b="1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Add the title of your presentation here</a:t>
            </a:r>
          </a:p>
        </p:txBody>
      </p:sp>
      <p:sp>
        <p:nvSpPr>
          <p:cNvPr id="11" name="Subtitle 1"/>
          <p:cNvSpPr txBox="1">
            <a:spLocks/>
          </p:cNvSpPr>
          <p:nvPr userDrawn="1"/>
        </p:nvSpPr>
        <p:spPr>
          <a:xfrm>
            <a:off x="3389891" y="4862023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FFFFFF"/>
                </a:solidFill>
                <a:latin typeface="Helvetica Neue"/>
                <a:cs typeface="Helvetica Neue"/>
              </a:rPr>
              <a:t>Powered by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8728" y="3729038"/>
            <a:ext cx="2938463" cy="385762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014" y="4791407"/>
            <a:ext cx="1381743" cy="3365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15888" y="723900"/>
            <a:ext cx="3887787" cy="261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1742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31729107"/>
              </p:ext>
            </p:extLst>
          </p:nvPr>
        </p:nvGraphicFramePr>
        <p:xfrm>
          <a:off x="204787" y="1052400"/>
          <a:ext cx="5953649" cy="2184875"/>
        </p:xfrm>
        <a:graphic>
          <a:graphicData uri="http://schemas.openxmlformats.org/drawingml/2006/table">
            <a:tbl>
              <a:tblPr firstRow="1" lastRow="1" bandRow="1">
                <a:tableStyleId>{1FECB4D8-DB02-4DC6-A0A2-4F2EBAE1DC90}</a:tableStyleId>
              </a:tblPr>
              <a:tblGrid>
                <a:gridCol w="4802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125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Answer Choices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Responses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Less than one year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 to 3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 to 5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 to 7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More than seven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5888" y="723900"/>
            <a:ext cx="4478337" cy="261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644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032255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/>
              <a:t>Total Responses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788" y="1200151"/>
            <a:ext cx="848201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4788" y="469116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537D1D7B-70B5-9D4F-A9E5-525C1090DAAC}" type="datetime4">
              <a:rPr lang="en-US" smtClean="0"/>
              <a:t>November 27,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828084"/>
            <a:ext cx="3841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CCCCC"/>
                </a:solidFill>
                <a:latin typeface="Arial"/>
                <a:cs typeface="Arial"/>
              </a:defRPr>
            </a:lvl1pPr>
          </a:lstStyle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1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1800" b="1" kern="1200" baseline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b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136" y="736649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4788" y="729178"/>
            <a:ext cx="8780462" cy="0"/>
          </a:xfrm>
          <a:prstGeom prst="line">
            <a:avLst/>
          </a:prstGeom>
          <a:ln w="635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ubtitle 1"/>
          <p:cNvSpPr txBox="1">
            <a:spLocks/>
          </p:cNvSpPr>
          <p:nvPr userDrawn="1"/>
        </p:nvSpPr>
        <p:spPr>
          <a:xfrm>
            <a:off x="-56474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498" y="2009589"/>
            <a:ext cx="8229600" cy="53314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9705" y="4819820"/>
            <a:ext cx="66301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37B593F9-7B30-274B-BFFF-492683631E4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204788" y="807371"/>
            <a:ext cx="8229600" cy="85725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1"/>
          <p:cNvSpPr txBox="1">
            <a:spLocks/>
          </p:cNvSpPr>
          <p:nvPr userDrawn="1"/>
        </p:nvSpPr>
        <p:spPr>
          <a:xfrm>
            <a:off x="-56474" y="4886487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41684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96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600" b="1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Enkätundersökning ST-utbildning i ortopedi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den 10 november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Har du </a:t>
            </a:r>
            <a:r>
              <a:rPr dirty="0" err="1"/>
              <a:t>regelbundet</a:t>
            </a:r>
            <a:r>
              <a:rPr dirty="0"/>
              <a:t> </a:t>
            </a:r>
            <a:r>
              <a:rPr dirty="0" err="1"/>
              <a:t>schemalagd</a:t>
            </a:r>
            <a:r>
              <a:rPr dirty="0"/>
              <a:t> </a:t>
            </a:r>
            <a:r>
              <a:rPr dirty="0" err="1"/>
              <a:t>handledningstid</a:t>
            </a:r>
            <a:r>
              <a:rPr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7    Hoppade över: 0</a:t>
            </a:r>
          </a:p>
        </p:txBody>
      </p:sp>
      <p:pic>
        <p:nvPicPr>
          <p:cNvPr id="4" name="Picture 3" descr="chart55046528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246664"/>
            <a:ext cx="7543800" cy="3175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Resultat för Region Uppsala</a:t>
            </a:r>
            <a:endParaRPr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5E9C61D1-AECF-4EB7-832A-1C76E2D9112B}"/>
              </a:ext>
            </a:extLst>
          </p:cNvPr>
          <p:cNvSpPr txBox="1"/>
          <p:nvPr/>
        </p:nvSpPr>
        <p:spPr>
          <a:xfrm>
            <a:off x="333375" y="1038225"/>
            <a:ext cx="4430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Akademiska sjukhuset Uppsala: 7 svarande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 err="1"/>
              <a:t>Hur</a:t>
            </a:r>
            <a:r>
              <a:rPr dirty="0"/>
              <a:t> </a:t>
            </a:r>
            <a:r>
              <a:rPr dirty="0" err="1"/>
              <a:t>många</a:t>
            </a:r>
            <a:r>
              <a:rPr dirty="0"/>
              <a:t> </a:t>
            </a:r>
            <a:r>
              <a:rPr dirty="0" err="1"/>
              <a:t>år</a:t>
            </a:r>
            <a:r>
              <a:rPr dirty="0"/>
              <a:t> har du </a:t>
            </a:r>
            <a:r>
              <a:rPr dirty="0" err="1"/>
              <a:t>gjort</a:t>
            </a:r>
            <a:r>
              <a:rPr dirty="0"/>
              <a:t> </a:t>
            </a:r>
            <a:r>
              <a:rPr dirty="0" err="1"/>
              <a:t>på</a:t>
            </a:r>
            <a:r>
              <a:rPr dirty="0"/>
              <a:t> din 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7    Hoppade över: 0</a:t>
            </a:r>
          </a:p>
        </p:txBody>
      </p:sp>
      <p:pic>
        <p:nvPicPr>
          <p:cNvPr id="4" name="Picture 3" descr="chart54565710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641" y="1049658"/>
            <a:ext cx="5170716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I </a:t>
            </a:r>
            <a:r>
              <a:rPr dirty="0" err="1"/>
              <a:t>förhållande</a:t>
            </a:r>
            <a:r>
              <a:rPr dirty="0"/>
              <a:t> till var du </a:t>
            </a:r>
            <a:r>
              <a:rPr dirty="0" err="1"/>
              <a:t>befinner</a:t>
            </a:r>
            <a:r>
              <a:rPr dirty="0"/>
              <a:t> dig </a:t>
            </a:r>
            <a:r>
              <a:rPr dirty="0" err="1"/>
              <a:t>i</a:t>
            </a:r>
            <a:r>
              <a:rPr dirty="0"/>
              <a:t> din ST, </a:t>
            </a:r>
            <a:r>
              <a:rPr dirty="0" err="1"/>
              <a:t>anser</a:t>
            </a:r>
            <a:r>
              <a:rPr dirty="0"/>
              <a:t> du dig ha de </a:t>
            </a:r>
            <a:r>
              <a:rPr dirty="0" err="1"/>
              <a:t>kirurgiska</a:t>
            </a:r>
            <a:r>
              <a:rPr dirty="0"/>
              <a:t> </a:t>
            </a:r>
            <a:r>
              <a:rPr dirty="0" err="1"/>
              <a:t>färdigheter</a:t>
            </a:r>
            <a:r>
              <a:rPr dirty="0"/>
              <a:t> </a:t>
            </a:r>
            <a:r>
              <a:rPr dirty="0" err="1"/>
              <a:t>som</a:t>
            </a:r>
            <a:r>
              <a:rPr dirty="0"/>
              <a:t> du </a:t>
            </a:r>
            <a:r>
              <a:rPr dirty="0" err="1"/>
              <a:t>borde</a:t>
            </a:r>
            <a:r>
              <a:rPr dirty="0"/>
              <a:t> ha?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7    Hoppade över: 0</a:t>
            </a:r>
          </a:p>
        </p:txBody>
      </p:sp>
      <p:pic>
        <p:nvPicPr>
          <p:cNvPr id="4" name="Picture 3" descr="chart54565710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7143" y="1049658"/>
            <a:ext cx="5729712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 err="1"/>
              <a:t>Används</a:t>
            </a:r>
            <a:r>
              <a:rPr dirty="0"/>
              <a:t> </a:t>
            </a:r>
            <a:r>
              <a:rPr dirty="0" err="1"/>
              <a:t>strukturerad</a:t>
            </a:r>
            <a:r>
              <a:rPr dirty="0"/>
              <a:t> </a:t>
            </a:r>
            <a:r>
              <a:rPr dirty="0" err="1"/>
              <a:t>metod</a:t>
            </a:r>
            <a:r>
              <a:rPr dirty="0"/>
              <a:t> </a:t>
            </a:r>
            <a:r>
              <a:rPr dirty="0" err="1"/>
              <a:t>för</a:t>
            </a:r>
            <a:r>
              <a:rPr dirty="0"/>
              <a:t> </a:t>
            </a:r>
            <a:r>
              <a:rPr dirty="0" err="1"/>
              <a:t>handledning</a:t>
            </a:r>
            <a:r>
              <a:rPr dirty="0"/>
              <a:t> under </a:t>
            </a:r>
            <a:r>
              <a:rPr dirty="0" err="1"/>
              <a:t>kirurgiska</a:t>
            </a:r>
            <a:r>
              <a:rPr dirty="0"/>
              <a:t> </a:t>
            </a:r>
            <a:r>
              <a:rPr dirty="0" err="1"/>
              <a:t>ingrepp</a:t>
            </a:r>
            <a:r>
              <a:rPr dirty="0"/>
              <a:t> </a:t>
            </a:r>
            <a:r>
              <a:rPr dirty="0" err="1"/>
              <a:t>på</a:t>
            </a:r>
            <a:r>
              <a:rPr dirty="0"/>
              <a:t> din </a:t>
            </a:r>
            <a:r>
              <a:rPr dirty="0" err="1"/>
              <a:t>klinik</a:t>
            </a:r>
            <a:r>
              <a:rPr dirty="0"/>
              <a:t>, till </a:t>
            </a:r>
            <a:r>
              <a:rPr dirty="0" err="1"/>
              <a:t>exempel</a:t>
            </a:r>
            <a:r>
              <a:rPr dirty="0"/>
              <a:t> "Ge </a:t>
            </a:r>
            <a:r>
              <a:rPr dirty="0" err="1"/>
              <a:t>kniven</a:t>
            </a:r>
            <a:r>
              <a:rPr dirty="0"/>
              <a:t> </a:t>
            </a:r>
            <a:r>
              <a:rPr dirty="0" err="1"/>
              <a:t>vidare</a:t>
            </a:r>
            <a:r>
              <a:rPr dirty="0"/>
              <a:t>"?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7    Hoppade över: 0</a:t>
            </a:r>
          </a:p>
        </p:txBody>
      </p:sp>
      <p:pic>
        <p:nvPicPr>
          <p:cNvPr id="4" name="Picture 3" descr="chart54565710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7143" y="1049658"/>
            <a:ext cx="5729712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 err="1"/>
              <a:t>Ges</a:t>
            </a:r>
            <a:r>
              <a:rPr dirty="0"/>
              <a:t> du </a:t>
            </a:r>
            <a:r>
              <a:rPr dirty="0" err="1"/>
              <a:t>möjlighet</a:t>
            </a:r>
            <a:r>
              <a:rPr dirty="0"/>
              <a:t> </a:t>
            </a:r>
            <a:r>
              <a:rPr dirty="0" err="1"/>
              <a:t>att</a:t>
            </a:r>
            <a:r>
              <a:rPr dirty="0"/>
              <a:t> </a:t>
            </a:r>
            <a:r>
              <a:rPr dirty="0" err="1"/>
              <a:t>vara</a:t>
            </a:r>
            <a:r>
              <a:rPr dirty="0"/>
              <a:t> </a:t>
            </a:r>
            <a:r>
              <a:rPr dirty="0" err="1"/>
              <a:t>huvudoperatör</a:t>
            </a:r>
            <a:r>
              <a:rPr dirty="0"/>
              <a:t> under </a:t>
            </a:r>
            <a:r>
              <a:rPr dirty="0" err="1"/>
              <a:t>handledning</a:t>
            </a:r>
            <a:r>
              <a:rPr dirty="0"/>
              <a:t> av senior </a:t>
            </a:r>
            <a:r>
              <a:rPr dirty="0" err="1"/>
              <a:t>kollega</a:t>
            </a:r>
            <a:r>
              <a:rPr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7    Hoppade över: 0</a:t>
            </a:r>
          </a:p>
        </p:txBody>
      </p:sp>
      <p:pic>
        <p:nvPicPr>
          <p:cNvPr id="4" name="Picture 3" descr="chart54565711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7143" y="1049658"/>
            <a:ext cx="5729712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 err="1"/>
              <a:t>Får</a:t>
            </a:r>
            <a:r>
              <a:rPr dirty="0"/>
              <a:t> du </a:t>
            </a:r>
            <a:r>
              <a:rPr dirty="0" err="1"/>
              <a:t>vara</a:t>
            </a:r>
            <a:r>
              <a:rPr dirty="0"/>
              <a:t> med </a:t>
            </a:r>
            <a:r>
              <a:rPr dirty="0" err="1"/>
              <a:t>seniora</a:t>
            </a:r>
            <a:r>
              <a:rPr dirty="0"/>
              <a:t> </a:t>
            </a:r>
            <a:r>
              <a:rPr dirty="0" err="1"/>
              <a:t>kollegor</a:t>
            </a:r>
            <a:r>
              <a:rPr dirty="0"/>
              <a:t> </a:t>
            </a:r>
            <a:r>
              <a:rPr dirty="0" err="1"/>
              <a:t>och</a:t>
            </a:r>
            <a:r>
              <a:rPr dirty="0"/>
              <a:t> </a:t>
            </a:r>
            <a:r>
              <a:rPr dirty="0" err="1"/>
              <a:t>planera</a:t>
            </a:r>
            <a:r>
              <a:rPr dirty="0"/>
              <a:t> </a:t>
            </a:r>
            <a:r>
              <a:rPr dirty="0" err="1"/>
              <a:t>kirurgiska</a:t>
            </a:r>
            <a:r>
              <a:rPr dirty="0"/>
              <a:t> </a:t>
            </a:r>
            <a:r>
              <a:rPr dirty="0" err="1"/>
              <a:t>ingrepp</a:t>
            </a:r>
            <a:r>
              <a:rPr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7    Hoppade över: 0</a:t>
            </a:r>
          </a:p>
        </p:txBody>
      </p:sp>
      <p:pic>
        <p:nvPicPr>
          <p:cNvPr id="4" name="Picture 3" descr="chart55046046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7143" y="1049658"/>
            <a:ext cx="5729712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 err="1"/>
              <a:t>Får</a:t>
            </a:r>
            <a:r>
              <a:rPr dirty="0"/>
              <a:t> du feedback </a:t>
            </a:r>
            <a:r>
              <a:rPr dirty="0" err="1"/>
              <a:t>efter</a:t>
            </a:r>
            <a:r>
              <a:rPr dirty="0"/>
              <a:t> </a:t>
            </a:r>
            <a:r>
              <a:rPr dirty="0" err="1"/>
              <a:t>operationer</a:t>
            </a:r>
            <a:r>
              <a:rPr dirty="0"/>
              <a:t> </a:t>
            </a:r>
            <a:r>
              <a:rPr dirty="0" err="1"/>
              <a:t>kring</a:t>
            </a:r>
            <a:r>
              <a:rPr dirty="0"/>
              <a:t> </a:t>
            </a:r>
            <a:r>
              <a:rPr dirty="0" err="1"/>
              <a:t>vad</a:t>
            </a:r>
            <a:r>
              <a:rPr dirty="0"/>
              <a:t> du </a:t>
            </a:r>
            <a:r>
              <a:rPr dirty="0" err="1"/>
              <a:t>gör</a:t>
            </a:r>
            <a:r>
              <a:rPr dirty="0"/>
              <a:t> bra </a:t>
            </a:r>
            <a:r>
              <a:rPr dirty="0" err="1"/>
              <a:t>och</a:t>
            </a:r>
            <a:r>
              <a:rPr dirty="0"/>
              <a:t> </a:t>
            </a:r>
            <a:r>
              <a:rPr dirty="0" err="1"/>
              <a:t>vad</a:t>
            </a:r>
            <a:r>
              <a:rPr dirty="0"/>
              <a:t> du </a:t>
            </a:r>
            <a:r>
              <a:rPr dirty="0" err="1"/>
              <a:t>kan</a:t>
            </a:r>
            <a:r>
              <a:rPr dirty="0"/>
              <a:t> </a:t>
            </a:r>
            <a:r>
              <a:rPr dirty="0" err="1"/>
              <a:t>förbättra</a:t>
            </a:r>
            <a:r>
              <a:rPr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7    Hoppade över: 0</a:t>
            </a:r>
          </a:p>
        </p:txBody>
      </p:sp>
      <p:pic>
        <p:nvPicPr>
          <p:cNvPr id="4" name="Picture 3" descr="chart55046124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7143" y="1049658"/>
            <a:ext cx="5729712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Har du </a:t>
            </a:r>
            <a:r>
              <a:rPr dirty="0" err="1"/>
              <a:t>regelbundet</a:t>
            </a:r>
            <a:r>
              <a:rPr dirty="0"/>
              <a:t> </a:t>
            </a:r>
            <a:r>
              <a:rPr dirty="0" err="1"/>
              <a:t>schemalagd</a:t>
            </a:r>
            <a:r>
              <a:rPr dirty="0"/>
              <a:t> </a:t>
            </a:r>
            <a:r>
              <a:rPr dirty="0" err="1"/>
              <a:t>tid</a:t>
            </a:r>
            <a:r>
              <a:rPr dirty="0"/>
              <a:t> </a:t>
            </a:r>
            <a:r>
              <a:rPr dirty="0" err="1"/>
              <a:t>för</a:t>
            </a:r>
            <a:r>
              <a:rPr dirty="0"/>
              <a:t> </a:t>
            </a:r>
            <a:r>
              <a:rPr dirty="0" err="1"/>
              <a:t>teoretiska</a:t>
            </a:r>
            <a:r>
              <a:rPr dirty="0"/>
              <a:t> studier?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7    Hoppade över: 0</a:t>
            </a:r>
          </a:p>
        </p:txBody>
      </p:sp>
      <p:pic>
        <p:nvPicPr>
          <p:cNvPr id="4" name="Picture 3" descr="chart55046197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246664"/>
            <a:ext cx="7543800" cy="3175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M-template-20140529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ata slides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Response Summary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SM-template-20140529.potx</Template>
  <TotalTime>290</TotalTime>
  <Words>180</Words>
  <Application>Microsoft Office PowerPoint</Application>
  <PresentationFormat>Bildspel på skärmen (16:9)</PresentationFormat>
  <Paragraphs>20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10</vt:i4>
      </vt:variant>
    </vt:vector>
  </HeadingPairs>
  <TitlesOfParts>
    <vt:vector size="16" baseType="lpstr">
      <vt:lpstr>Arial</vt:lpstr>
      <vt:lpstr>Calibri</vt:lpstr>
      <vt:lpstr>Helvetica Neue</vt:lpstr>
      <vt:lpstr>SM-template-20140529</vt:lpstr>
      <vt:lpstr>Data slides</vt:lpstr>
      <vt:lpstr>Response Summary</vt:lpstr>
      <vt:lpstr>PowerPoint-presentation</vt:lpstr>
      <vt:lpstr>Resultat för Region Uppsala</vt:lpstr>
      <vt:lpstr>Hur många år har du gjort på din ST?</vt:lpstr>
      <vt:lpstr>I förhållande till var du befinner dig i din ST, anser du dig ha de kirurgiska färdigheter som du borde ha?</vt:lpstr>
      <vt:lpstr>Används strukturerad metod för handledning under kirurgiska ingrepp på din klinik, till exempel "Ge kniven vidare"?</vt:lpstr>
      <vt:lpstr>Ges du möjlighet att vara huvudoperatör under handledning av senior kollega?</vt:lpstr>
      <vt:lpstr>Får du vara med seniora kollegor och planera kirurgiska ingrepp?</vt:lpstr>
      <vt:lpstr>Får du feedback efter operationer kring vad du gör bra och vad du kan förbättra?</vt:lpstr>
      <vt:lpstr>Har du regelbundet schemalagd tid för teoretiska studier?</vt:lpstr>
      <vt:lpstr>Har du regelbundet schemalagd handledningstid?</vt:lpstr>
    </vt:vector>
  </TitlesOfParts>
  <Company>SurveyMonkey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Clarke</dc:creator>
  <cp:lastModifiedBy>Lovisa André</cp:lastModifiedBy>
  <cp:revision>45</cp:revision>
  <dcterms:created xsi:type="dcterms:W3CDTF">2014-01-30T23:18:11Z</dcterms:created>
  <dcterms:modified xsi:type="dcterms:W3CDTF">2020-11-27T14:26:52Z</dcterms:modified>
</cp:coreProperties>
</file>