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4"/>
  </p:notesMasterIdLst>
  <p:sldIdLst>
    <p:sldId id="257" r:id="rId3"/>
    <p:sldId id="259" r:id="rId4"/>
    <p:sldId id="265" r:id="rId5"/>
    <p:sldId id="266" r:id="rId6"/>
    <p:sldId id="268" r:id="rId7"/>
    <p:sldId id="269" r:id="rId8"/>
    <p:sldId id="270" r:id="rId9"/>
    <p:sldId id="279" r:id="rId10"/>
    <p:sldId id="282" r:id="rId11"/>
    <p:sldId id="283" r:id="rId12"/>
    <p:sldId id="281"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visa André" initials="LA" lastIdx="2" clrIdx="0">
    <p:extLst>
      <p:ext uri="{19B8F6BF-5375-455C-9EA6-DF929625EA0E}">
        <p15:presenceInfo xmlns:p15="http://schemas.microsoft.com/office/powerpoint/2012/main" userId="c9271fcf235506b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048" autoAdjust="0"/>
  </p:normalViewPr>
  <p:slideViewPr>
    <p:cSldViewPr snapToGrid="0" snapToObjects="1">
      <p:cViewPr varScale="1">
        <p:scale>
          <a:sx n="47" d="100"/>
          <a:sy n="47" d="100"/>
        </p:scale>
        <p:origin x="2046"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7103D9-EBCC-B847-808D-CE1BE8973EB6}" type="datetimeFigureOut">
              <a:rPr lang="en-US" smtClean="0"/>
              <a:t>12/2/2020</a:t>
            </a:fld>
            <a:endParaRPr lang="sv-S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06D23C-1C62-154D-BEFC-0F3DFC0DDA8A}" type="slidenum">
              <a:rPr lang="sv-SE" smtClean="0"/>
              <a:t>‹#›</a:t>
            </a:fld>
            <a:endParaRPr lang="sv-SE"/>
          </a:p>
        </p:txBody>
      </p:sp>
    </p:spTree>
    <p:extLst>
      <p:ext uri="{BB962C8B-B14F-4D97-AF65-F5344CB8AC3E}">
        <p14:creationId xmlns:p14="http://schemas.microsoft.com/office/powerpoint/2010/main" val="68082361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Kampanjen</a:t>
            </a:r>
            <a:r>
              <a:rPr lang="en-US" dirty="0"/>
              <a:t> Ge </a:t>
            </a:r>
            <a:r>
              <a:rPr lang="en-US" dirty="0" err="1"/>
              <a:t>kniven</a:t>
            </a:r>
            <a:r>
              <a:rPr lang="en-US" dirty="0"/>
              <a:t> </a:t>
            </a:r>
            <a:r>
              <a:rPr lang="en-US" dirty="0" err="1"/>
              <a:t>vidare</a:t>
            </a:r>
            <a:r>
              <a:rPr lang="en-US" dirty="0"/>
              <a:t> </a:t>
            </a:r>
            <a:r>
              <a:rPr lang="en-US" dirty="0" err="1"/>
              <a:t>startades</a:t>
            </a:r>
            <a:r>
              <a:rPr lang="en-US" dirty="0"/>
              <a:t> </a:t>
            </a:r>
            <a:r>
              <a:rPr lang="en-US" dirty="0" err="1"/>
              <a:t>på</a:t>
            </a:r>
            <a:r>
              <a:rPr lang="en-US" dirty="0"/>
              <a:t> </a:t>
            </a:r>
            <a:r>
              <a:rPr lang="en-US" dirty="0" err="1"/>
              <a:t>initiativ</a:t>
            </a:r>
            <a:r>
              <a:rPr lang="en-US" dirty="0"/>
              <a:t> av OGU 2013. </a:t>
            </a:r>
            <a:r>
              <a:rPr lang="en-US" dirty="0" err="1"/>
              <a:t>För</a:t>
            </a:r>
            <a:r>
              <a:rPr lang="en-US" dirty="0"/>
              <a:t> </a:t>
            </a:r>
            <a:r>
              <a:rPr lang="en-US" dirty="0" err="1"/>
              <a:t>att</a:t>
            </a:r>
            <a:r>
              <a:rPr lang="en-US" dirty="0"/>
              <a:t> </a:t>
            </a:r>
            <a:r>
              <a:rPr lang="en-US" dirty="0" err="1"/>
              <a:t>få</a:t>
            </a:r>
            <a:r>
              <a:rPr lang="en-US" dirty="0"/>
              <a:t> </a:t>
            </a:r>
            <a:r>
              <a:rPr lang="en-US" dirty="0" err="1"/>
              <a:t>större</a:t>
            </a:r>
            <a:r>
              <a:rPr lang="en-US" dirty="0"/>
              <a:t> </a:t>
            </a:r>
            <a:r>
              <a:rPr lang="en-US" dirty="0" err="1"/>
              <a:t>genomslagskraft</a:t>
            </a:r>
            <a:r>
              <a:rPr lang="en-US" dirty="0"/>
              <a:t> </a:t>
            </a:r>
            <a:r>
              <a:rPr lang="en-US" dirty="0" err="1"/>
              <a:t>bjöds</a:t>
            </a:r>
            <a:r>
              <a:rPr lang="en-US" dirty="0"/>
              <a:t> </a:t>
            </a:r>
            <a:r>
              <a:rPr lang="en-US" dirty="0" err="1"/>
              <a:t>fler</a:t>
            </a:r>
            <a:r>
              <a:rPr lang="en-US" dirty="0"/>
              <a:t> ST-</a:t>
            </a:r>
            <a:r>
              <a:rPr lang="en-US" dirty="0" err="1"/>
              <a:t>läkarföreningar</a:t>
            </a:r>
            <a:r>
              <a:rPr lang="en-US" dirty="0"/>
              <a:t> </a:t>
            </a:r>
            <a:r>
              <a:rPr lang="en-US" dirty="0" err="1"/>
              <a:t>inom</a:t>
            </a:r>
            <a:r>
              <a:rPr lang="en-US" dirty="0"/>
              <a:t> </a:t>
            </a:r>
            <a:r>
              <a:rPr lang="en-US" dirty="0" err="1"/>
              <a:t>opererande</a:t>
            </a:r>
            <a:r>
              <a:rPr lang="en-US" dirty="0"/>
              <a:t> </a:t>
            </a:r>
            <a:r>
              <a:rPr lang="en-US" dirty="0" err="1"/>
              <a:t>specialisteter</a:t>
            </a:r>
            <a:r>
              <a:rPr lang="en-US" dirty="0"/>
              <a:t> in. </a:t>
            </a:r>
          </a:p>
        </p:txBody>
      </p:sp>
      <p:sp>
        <p:nvSpPr>
          <p:cNvPr id="4" name="Slide Number Placeholder 3"/>
          <p:cNvSpPr>
            <a:spLocks noGrp="1"/>
          </p:cNvSpPr>
          <p:nvPr>
            <p:ph type="sldNum" sz="quarter" idx="10"/>
          </p:nvPr>
        </p:nvSpPr>
        <p:spPr/>
        <p:txBody>
          <a:bodyPr/>
          <a:lstStyle/>
          <a:p>
            <a:fld id="{5222DD22-8085-ED48-A35C-315CE61BF8A8}" type="slidenum">
              <a:rPr lang="en-US" smtClean="0"/>
              <a:t>2</a:t>
            </a:fld>
            <a:endParaRPr lang="en-US"/>
          </a:p>
        </p:txBody>
      </p:sp>
    </p:spTree>
    <p:extLst>
      <p:ext uri="{BB962C8B-B14F-4D97-AF65-F5344CB8AC3E}">
        <p14:creationId xmlns:p14="http://schemas.microsoft.com/office/powerpoint/2010/main" val="3129073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sv-SE" dirty="0"/>
              <a:t>Vi hoppas att kampanjen skapar en konstruktiv dialog om den kirurgiska träningen och att den inspirerar till att faktiskt Ge kniven vidare.</a:t>
            </a:r>
          </a:p>
          <a:p>
            <a:pPr eaLnBrk="1">
              <a:defRPr/>
            </a:pPr>
            <a:endParaRPr lang="sv-SE" dirty="0"/>
          </a:p>
        </p:txBody>
      </p:sp>
      <p:sp>
        <p:nvSpPr>
          <p:cNvPr id="4" name="Slide Number Placeholder 3"/>
          <p:cNvSpPr>
            <a:spLocks noGrp="1"/>
          </p:cNvSpPr>
          <p:nvPr>
            <p:ph type="sldNum" sz="quarter" idx="10"/>
          </p:nvPr>
        </p:nvSpPr>
        <p:spPr/>
        <p:txBody>
          <a:bodyPr/>
          <a:lstStyle/>
          <a:p>
            <a:fld id="{8E910AD3-58E3-7E48-AA18-D25D3F880E1B}" type="slidenum">
              <a:rPr lang="en-US" smtClean="0"/>
              <a:t>3</a:t>
            </a:fld>
            <a:endParaRPr lang="en-US"/>
          </a:p>
        </p:txBody>
      </p:sp>
    </p:spTree>
    <p:extLst>
      <p:ext uri="{BB962C8B-B14F-4D97-AF65-F5344CB8AC3E}">
        <p14:creationId xmlns:p14="http://schemas.microsoft.com/office/powerpoint/2010/main" val="1465757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a:defRPr/>
            </a:pPr>
            <a:r>
              <a:rPr lang="sv-SE" dirty="0"/>
              <a:t>Inom ramen för nya ST har det tillkommit flera krav på att utveckla sin kompetens inom områden som inte är specifika för specialiteten, såsom ledarskap kommunikation och vetenskap. </a:t>
            </a:r>
          </a:p>
          <a:p>
            <a:pPr eaLnBrk="1">
              <a:defRPr/>
            </a:pPr>
            <a:r>
              <a:rPr lang="sv-SE" dirty="0"/>
              <a:t>Detta gör att det kan bli mindre tid i operationssalen. </a:t>
            </a:r>
          </a:p>
          <a:p>
            <a:pPr eaLnBrk="1">
              <a:defRPr/>
            </a:pPr>
            <a:r>
              <a:rPr lang="sv-SE" dirty="0"/>
              <a:t>Idag fokuseras det mycket på produktion i sjukvården. Relativt snabbt kan en ny läkare fungera produktivt på akuten och avdelningarna. Det tar längre tid att lära sig operera. För detta krävs resurser för att kunna lära ut och det finns hela tiden en press på att produktionen inte får halta efter. Alldeles för ofta står erfarna operatörer ensamma och utan en oerfaren kollega med på salen. </a:t>
            </a:r>
          </a:p>
          <a:p>
            <a:pPr eaLnBrk="1">
              <a:defRPr/>
            </a:pPr>
            <a:r>
              <a:rPr lang="sv-SE" dirty="0"/>
              <a:t>Kirurgi lär man sig endast genom praktisk träning och det är vårt mål att den tid som läggs på detta skall bli så effektiv som möjligt.</a:t>
            </a:r>
          </a:p>
        </p:txBody>
      </p:sp>
      <p:sp>
        <p:nvSpPr>
          <p:cNvPr id="4" name="Slide Number Placeholder 3"/>
          <p:cNvSpPr>
            <a:spLocks noGrp="1"/>
          </p:cNvSpPr>
          <p:nvPr>
            <p:ph type="sldNum" sz="quarter" idx="10"/>
          </p:nvPr>
        </p:nvSpPr>
        <p:spPr/>
        <p:txBody>
          <a:bodyPr/>
          <a:lstStyle/>
          <a:p>
            <a:fld id="{8E910AD3-58E3-7E48-AA18-D25D3F880E1B}" type="slidenum">
              <a:rPr lang="en-US" smtClean="0"/>
              <a:t>4</a:t>
            </a:fld>
            <a:endParaRPr lang="en-US"/>
          </a:p>
        </p:txBody>
      </p:sp>
    </p:spTree>
    <p:extLst>
      <p:ext uri="{BB962C8B-B14F-4D97-AF65-F5344CB8AC3E}">
        <p14:creationId xmlns:p14="http://schemas.microsoft.com/office/powerpoint/2010/main" val="290829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defRPr/>
            </a:pPr>
            <a:r>
              <a:rPr lang="sv-SE" dirty="0">
                <a:latin typeface="Times New Roman"/>
                <a:ea typeface="Times New Roman"/>
              </a:rPr>
              <a:t>Kampanjen ska sätta fokus på den kirurgiska utbildningen genom att:</a:t>
            </a:r>
          </a:p>
          <a:p>
            <a:pPr marL="342900" indent="-342900">
              <a:spcAft>
                <a:spcPts val="0"/>
              </a:spcAft>
              <a:buFont typeface="Symbol"/>
              <a:buChar char=""/>
              <a:tabLst>
                <a:tab pos="180340" algn="l"/>
              </a:tabLst>
              <a:defRPr/>
            </a:pPr>
            <a:r>
              <a:rPr lang="sv-SE" dirty="0">
                <a:latin typeface="Times New Roman"/>
                <a:ea typeface="Times New Roman"/>
              </a:rPr>
              <a:t>Initiera en konstruktiv debatt på kliniken</a:t>
            </a:r>
          </a:p>
          <a:p>
            <a:pPr marL="342900" indent="-342900">
              <a:spcAft>
                <a:spcPts val="0"/>
              </a:spcAft>
              <a:buFont typeface="Symbol"/>
              <a:buChar char=""/>
              <a:tabLst>
                <a:tab pos="180340" algn="l"/>
              </a:tabLst>
              <a:defRPr/>
            </a:pPr>
            <a:r>
              <a:rPr lang="sv-SE" dirty="0">
                <a:latin typeface="Times New Roman"/>
                <a:ea typeface="Times New Roman"/>
              </a:rPr>
              <a:t>Ge praktisk inspiration genom konkreta förbättringsförslag</a:t>
            </a:r>
          </a:p>
          <a:p>
            <a:pPr marL="342900" indent="-342900">
              <a:spcAft>
                <a:spcPts val="0"/>
              </a:spcAft>
              <a:buFont typeface="Symbol"/>
              <a:buChar char=""/>
              <a:tabLst>
                <a:tab pos="180340" algn="l"/>
              </a:tabLst>
              <a:defRPr/>
            </a:pPr>
            <a:r>
              <a:rPr lang="sv-SE" dirty="0">
                <a:latin typeface="Times New Roman"/>
                <a:ea typeface="Times New Roman"/>
              </a:rPr>
              <a:t>Skapa nätverk med andra kliniker och specialiteter</a:t>
            </a:r>
          </a:p>
          <a:p>
            <a:endParaRPr lang="en-US" dirty="0"/>
          </a:p>
        </p:txBody>
      </p:sp>
      <p:sp>
        <p:nvSpPr>
          <p:cNvPr id="4" name="Slide Number Placeholder 3"/>
          <p:cNvSpPr>
            <a:spLocks noGrp="1"/>
          </p:cNvSpPr>
          <p:nvPr>
            <p:ph type="sldNum" sz="quarter" idx="10"/>
          </p:nvPr>
        </p:nvSpPr>
        <p:spPr/>
        <p:txBody>
          <a:bodyPr/>
          <a:lstStyle/>
          <a:p>
            <a:fld id="{8E910AD3-58E3-7E48-AA18-D25D3F880E1B}" type="slidenum">
              <a:rPr lang="en-US" smtClean="0"/>
              <a:t>5</a:t>
            </a:fld>
            <a:endParaRPr lang="en-US"/>
          </a:p>
        </p:txBody>
      </p:sp>
    </p:spTree>
    <p:extLst>
      <p:ext uri="{BB962C8B-B14F-4D97-AF65-F5344CB8AC3E}">
        <p14:creationId xmlns:p14="http://schemas.microsoft.com/office/powerpoint/2010/main" val="2838534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defRPr/>
            </a:pPr>
            <a:r>
              <a:rPr lang="sv-SE" dirty="0">
                <a:latin typeface="Times New Roman"/>
                <a:ea typeface="Times New Roman"/>
              </a:rPr>
              <a:t>Varför ska vi Ge kniven vidare?</a:t>
            </a:r>
          </a:p>
          <a:p>
            <a:pPr>
              <a:spcAft>
                <a:spcPts val="0"/>
              </a:spcAft>
              <a:defRPr/>
            </a:pPr>
            <a:r>
              <a:rPr lang="sv-SE" b="1" dirty="0">
                <a:latin typeface="Times New Roman"/>
                <a:ea typeface="Times New Roman"/>
              </a:rPr>
              <a:t> </a:t>
            </a:r>
            <a:endParaRPr lang="sv-SE" dirty="0">
              <a:latin typeface="Times New Roman"/>
              <a:ea typeface="Times New Roman"/>
            </a:endParaRPr>
          </a:p>
          <a:p>
            <a:pPr>
              <a:spcAft>
                <a:spcPts val="0"/>
              </a:spcAft>
              <a:defRPr/>
            </a:pPr>
            <a:r>
              <a:rPr lang="sv-SE" dirty="0">
                <a:latin typeface="Times New Roman"/>
                <a:ea typeface="Times New Roman"/>
              </a:rPr>
              <a:t>För att bra kirurgisk utbildning ger:</a:t>
            </a:r>
          </a:p>
          <a:p>
            <a:pPr marL="342900" indent="-342900">
              <a:spcAft>
                <a:spcPts val="0"/>
              </a:spcAft>
              <a:buFont typeface="Symbol"/>
              <a:buChar char=""/>
              <a:tabLst>
                <a:tab pos="180340" algn="l"/>
              </a:tabLst>
              <a:defRPr/>
            </a:pPr>
            <a:r>
              <a:rPr lang="sv-SE" dirty="0">
                <a:latin typeface="Times New Roman"/>
                <a:ea typeface="Times New Roman"/>
              </a:rPr>
              <a:t>Kompetenta operatörer</a:t>
            </a:r>
          </a:p>
          <a:p>
            <a:pPr marL="342900" indent="-342900">
              <a:spcAft>
                <a:spcPts val="0"/>
              </a:spcAft>
              <a:buFont typeface="Symbol"/>
              <a:buChar char=""/>
              <a:tabLst>
                <a:tab pos="180340" algn="l"/>
              </a:tabLst>
              <a:defRPr/>
            </a:pPr>
            <a:r>
              <a:rPr lang="sv-SE" dirty="0">
                <a:latin typeface="Times New Roman"/>
                <a:ea typeface="Times New Roman"/>
              </a:rPr>
              <a:t>Arbetsglädje </a:t>
            </a:r>
          </a:p>
          <a:p>
            <a:pPr marL="342900" indent="-342900">
              <a:spcAft>
                <a:spcPts val="0"/>
              </a:spcAft>
              <a:buFont typeface="Symbol"/>
              <a:buChar char=""/>
              <a:tabLst>
                <a:tab pos="180340" algn="l"/>
              </a:tabLst>
              <a:defRPr/>
            </a:pPr>
            <a:r>
              <a:rPr lang="sv-SE" dirty="0">
                <a:latin typeface="Times New Roman"/>
                <a:ea typeface="Times New Roman"/>
              </a:rPr>
              <a:t>Patientsäkerhet</a:t>
            </a:r>
          </a:p>
          <a:p>
            <a:pPr marL="342900" indent="-342900">
              <a:spcAft>
                <a:spcPts val="0"/>
              </a:spcAft>
              <a:buFont typeface="Symbol"/>
              <a:buChar char=""/>
              <a:tabLst>
                <a:tab pos="180340" algn="l"/>
              </a:tabLst>
              <a:defRPr/>
            </a:pPr>
            <a:r>
              <a:rPr lang="sv-SE" dirty="0">
                <a:latin typeface="Times New Roman"/>
                <a:ea typeface="Times New Roman"/>
              </a:rPr>
              <a:t>Kostnadseffektivitet på lång sikt</a:t>
            </a:r>
          </a:p>
          <a:p>
            <a:pPr marL="342900" indent="-342900">
              <a:spcAft>
                <a:spcPts val="0"/>
              </a:spcAft>
              <a:buFont typeface="Symbol"/>
              <a:buChar char=""/>
              <a:tabLst>
                <a:tab pos="180340" algn="l"/>
              </a:tabLst>
              <a:defRPr/>
            </a:pPr>
            <a:r>
              <a:rPr lang="sv-SE" dirty="0">
                <a:latin typeface="Times New Roman"/>
                <a:ea typeface="Times New Roman"/>
              </a:rPr>
              <a:t>Utveckling av professionen</a:t>
            </a:r>
          </a:p>
          <a:p>
            <a:endParaRPr lang="en-US" dirty="0"/>
          </a:p>
        </p:txBody>
      </p:sp>
      <p:sp>
        <p:nvSpPr>
          <p:cNvPr id="4" name="Slide Number Placeholder 3"/>
          <p:cNvSpPr>
            <a:spLocks noGrp="1"/>
          </p:cNvSpPr>
          <p:nvPr>
            <p:ph type="sldNum" sz="quarter" idx="10"/>
          </p:nvPr>
        </p:nvSpPr>
        <p:spPr/>
        <p:txBody>
          <a:bodyPr/>
          <a:lstStyle/>
          <a:p>
            <a:fld id="{8E910AD3-58E3-7E48-AA18-D25D3F880E1B}" type="slidenum">
              <a:rPr lang="en-US" smtClean="0"/>
              <a:t>6</a:t>
            </a:fld>
            <a:endParaRPr lang="en-US"/>
          </a:p>
        </p:txBody>
      </p:sp>
    </p:spTree>
    <p:extLst>
      <p:ext uri="{BB962C8B-B14F-4D97-AF65-F5344CB8AC3E}">
        <p14:creationId xmlns:p14="http://schemas.microsoft.com/office/powerpoint/2010/main" val="1351529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defRPr/>
            </a:pPr>
            <a:r>
              <a:rPr lang="sv-SE" dirty="0">
                <a:latin typeface="Times New Roman"/>
                <a:ea typeface="Times New Roman"/>
              </a:rPr>
              <a:t>Vad bygger en bra kirurgisk utbildning på?</a:t>
            </a:r>
          </a:p>
          <a:p>
            <a:pPr>
              <a:defRPr/>
            </a:pPr>
            <a:r>
              <a:rPr lang="sv-SE" dirty="0"/>
              <a:t>Det handlar om vilka ramar som finns, initiativ och engagemang från ST-läkare, instruktörens vilja och lust att handleda samt kommunikationen mellan ST-läkare och instruktör.</a:t>
            </a:r>
          </a:p>
          <a:p>
            <a:endParaRPr lang="en-US" dirty="0"/>
          </a:p>
        </p:txBody>
      </p:sp>
      <p:sp>
        <p:nvSpPr>
          <p:cNvPr id="4" name="Slide Number Placeholder 3"/>
          <p:cNvSpPr>
            <a:spLocks noGrp="1"/>
          </p:cNvSpPr>
          <p:nvPr>
            <p:ph type="sldNum" sz="quarter" idx="10"/>
          </p:nvPr>
        </p:nvSpPr>
        <p:spPr/>
        <p:txBody>
          <a:bodyPr/>
          <a:lstStyle/>
          <a:p>
            <a:fld id="{8E910AD3-58E3-7E48-AA18-D25D3F880E1B}" type="slidenum">
              <a:rPr lang="en-US" smtClean="0"/>
              <a:t>7</a:t>
            </a:fld>
            <a:endParaRPr lang="en-US"/>
          </a:p>
        </p:txBody>
      </p:sp>
    </p:spTree>
    <p:extLst>
      <p:ext uri="{BB962C8B-B14F-4D97-AF65-F5344CB8AC3E}">
        <p14:creationId xmlns:p14="http://schemas.microsoft.com/office/powerpoint/2010/main" val="2972944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Rot="1" noChangeAspect="1" noChangeArrowheads="1"/>
          </p:cNvSpPr>
          <p:nvPr>
            <p:ph type="sldImg"/>
          </p:nvPr>
        </p:nvSpPr>
        <p:spPr/>
      </p:sp>
      <p:sp>
        <p:nvSpPr>
          <p:cNvPr id="26626" name="Rectangle 2"/>
          <p:cNvSpPr>
            <a:spLocks noGrp="1" noChangeArrowheads="1"/>
          </p:cNvSpPr>
          <p:nvPr>
            <p:ph type="body" idx="1"/>
          </p:nvPr>
        </p:nvSpPr>
        <p:spPr/>
        <p:txBody>
          <a:bodyPr/>
          <a:lstStyle/>
          <a:p>
            <a:pPr eaLnBrk="1">
              <a:defRPr/>
            </a:pPr>
            <a:r>
              <a:rPr lang="en-US" dirty="0" err="1"/>
              <a:t>Checklistor</a:t>
            </a:r>
            <a:r>
              <a:rPr lang="en-US" dirty="0"/>
              <a:t> till ST-</a:t>
            </a:r>
            <a:r>
              <a:rPr lang="en-US" dirty="0" err="1"/>
              <a:t>läkare</a:t>
            </a:r>
            <a:r>
              <a:rPr lang="en-US" dirty="0"/>
              <a:t> </a:t>
            </a:r>
            <a:r>
              <a:rPr lang="en-US" dirty="0" err="1"/>
              <a:t>och</a:t>
            </a:r>
            <a:r>
              <a:rPr lang="en-US" dirty="0"/>
              <a:t> </a:t>
            </a:r>
            <a:r>
              <a:rPr lang="en-US" dirty="0" err="1"/>
              <a:t>instruktör</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dirty="0"/>
              <a:t>Tack </a:t>
            </a:r>
            <a:r>
              <a:rPr lang="sv-SE" noProof="0" dirty="0"/>
              <a:t>för</a:t>
            </a:r>
            <a:r>
              <a:rPr lang="sv-SE" dirty="0"/>
              <a:t> uppmärksamheten!</a:t>
            </a:r>
          </a:p>
          <a:p>
            <a:endParaRPr lang="en-US" dirty="0"/>
          </a:p>
        </p:txBody>
      </p:sp>
      <p:sp>
        <p:nvSpPr>
          <p:cNvPr id="4" name="Slide Number Placeholder 3"/>
          <p:cNvSpPr>
            <a:spLocks noGrp="1"/>
          </p:cNvSpPr>
          <p:nvPr>
            <p:ph type="sldNum" sz="quarter" idx="10"/>
          </p:nvPr>
        </p:nvSpPr>
        <p:spPr/>
        <p:txBody>
          <a:bodyPr/>
          <a:lstStyle/>
          <a:p>
            <a:fld id="{8E910AD3-58E3-7E48-AA18-D25D3F880E1B}" type="slidenum">
              <a:rPr lang="en-US" smtClean="0"/>
              <a:t>11</a:t>
            </a:fld>
            <a:endParaRPr lang="en-US"/>
          </a:p>
        </p:txBody>
      </p:sp>
    </p:spTree>
    <p:extLst>
      <p:ext uri="{BB962C8B-B14F-4D97-AF65-F5344CB8AC3E}">
        <p14:creationId xmlns:p14="http://schemas.microsoft.com/office/powerpoint/2010/main" val="1574752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sv-SE"/>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Click to edit Master subtitle style</a:t>
            </a:r>
          </a:p>
        </p:txBody>
      </p:sp>
      <p:sp>
        <p:nvSpPr>
          <p:cNvPr id="4" name="Date Placeholder 3"/>
          <p:cNvSpPr>
            <a:spLocks noGrp="1"/>
          </p:cNvSpPr>
          <p:nvPr>
            <p:ph type="dt" sz="half" idx="10"/>
          </p:nvPr>
        </p:nvSpPr>
        <p:spPr/>
        <p:txBody>
          <a:bodyPr/>
          <a:lstStyle/>
          <a:p>
            <a:fld id="{EFECAEE2-920C-0C4B-B723-6D85BC8BC57B}" type="datetimeFigureOut">
              <a:rPr lang="en-US" smtClean="0"/>
              <a:t>12/2/2020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6483441E-C44A-8746-BE5F-F52526C5FBBE}" type="slidenum">
              <a:rPr lang="sv-SE" smtClean="0"/>
              <a:t>‹#›</a:t>
            </a:fld>
            <a:endParaRPr lang="sv-SE"/>
          </a:p>
        </p:txBody>
      </p:sp>
    </p:spTree>
    <p:extLst>
      <p:ext uri="{BB962C8B-B14F-4D97-AF65-F5344CB8AC3E}">
        <p14:creationId xmlns:p14="http://schemas.microsoft.com/office/powerpoint/2010/main" val="4226541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Click to edit Master title style</a:t>
            </a:r>
          </a:p>
        </p:txBody>
      </p:sp>
      <p:sp>
        <p:nvSpPr>
          <p:cNvPr id="3" name="Vertical Text Placeholder 2"/>
          <p:cNvSpPr>
            <a:spLocks noGrp="1"/>
          </p:cNvSpPr>
          <p:nvPr>
            <p:ph type="body" orient="vert" idx="1"/>
          </p:nvPr>
        </p:nvSpPr>
        <p:spPr/>
        <p:txBody>
          <a:bodyPr vert="eaVert"/>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p>
        </p:txBody>
      </p:sp>
      <p:sp>
        <p:nvSpPr>
          <p:cNvPr id="4" name="Date Placeholder 3"/>
          <p:cNvSpPr>
            <a:spLocks noGrp="1"/>
          </p:cNvSpPr>
          <p:nvPr>
            <p:ph type="dt" sz="half" idx="10"/>
          </p:nvPr>
        </p:nvSpPr>
        <p:spPr/>
        <p:txBody>
          <a:bodyPr/>
          <a:lstStyle/>
          <a:p>
            <a:fld id="{EFECAEE2-920C-0C4B-B723-6D85BC8BC57B}" type="datetimeFigureOut">
              <a:rPr lang="en-US" smtClean="0"/>
              <a:t>12/2/2020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6483441E-C44A-8746-BE5F-F52526C5FBBE}" type="slidenum">
              <a:rPr lang="sv-SE" smtClean="0"/>
              <a:t>‹#›</a:t>
            </a:fld>
            <a:endParaRPr lang="sv-SE"/>
          </a:p>
        </p:txBody>
      </p:sp>
    </p:spTree>
    <p:extLst>
      <p:ext uri="{BB962C8B-B14F-4D97-AF65-F5344CB8AC3E}">
        <p14:creationId xmlns:p14="http://schemas.microsoft.com/office/powerpoint/2010/main" val="2373712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sv-SE"/>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p>
        </p:txBody>
      </p:sp>
      <p:sp>
        <p:nvSpPr>
          <p:cNvPr id="4" name="Date Placeholder 3"/>
          <p:cNvSpPr>
            <a:spLocks noGrp="1"/>
          </p:cNvSpPr>
          <p:nvPr>
            <p:ph type="dt" sz="half" idx="10"/>
          </p:nvPr>
        </p:nvSpPr>
        <p:spPr/>
        <p:txBody>
          <a:bodyPr/>
          <a:lstStyle/>
          <a:p>
            <a:fld id="{EFECAEE2-920C-0C4B-B723-6D85BC8BC57B}" type="datetimeFigureOut">
              <a:rPr lang="en-US" smtClean="0"/>
              <a:t>12/2/2020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6483441E-C44A-8746-BE5F-F52526C5FBBE}" type="slidenum">
              <a:rPr lang="sv-SE" smtClean="0"/>
              <a:t>‹#›</a:t>
            </a:fld>
            <a:endParaRPr lang="sv-SE"/>
          </a:p>
        </p:txBody>
      </p:sp>
    </p:spTree>
    <p:extLst>
      <p:ext uri="{BB962C8B-B14F-4D97-AF65-F5344CB8AC3E}">
        <p14:creationId xmlns:p14="http://schemas.microsoft.com/office/powerpoint/2010/main" val="5415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92D85CB3-667F-429A-969C-83F2C7C51A28}" type="datetimeFigureOut">
              <a:rPr lang="sv-SE" smtClean="0">
                <a:solidFill>
                  <a:prstClr val="black">
                    <a:tint val="75000"/>
                  </a:prstClr>
                </a:solidFill>
                <a:latin typeface="Calibri"/>
              </a:rPr>
              <a:pPr/>
              <a:t>2020-12-02</a:t>
            </a:fld>
            <a:endParaRPr lang="sv-SE">
              <a:solidFill>
                <a:prstClr val="black">
                  <a:tint val="75000"/>
                </a:prstClr>
              </a:solidFill>
              <a:latin typeface="Calibri"/>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latin typeface="Calibri"/>
            </a:endParaRPr>
          </a:p>
        </p:txBody>
      </p:sp>
      <p:sp>
        <p:nvSpPr>
          <p:cNvPr id="6" name="Platshållare för bildnummer 5"/>
          <p:cNvSpPr>
            <a:spLocks noGrp="1"/>
          </p:cNvSpPr>
          <p:nvPr>
            <p:ph type="sldNum" sz="quarter" idx="12"/>
          </p:nvPr>
        </p:nvSpPr>
        <p:spPr/>
        <p:txBody>
          <a:bodyPr/>
          <a:lstStyle/>
          <a:p>
            <a:fld id="{8E9DDDA8-26C7-4B75-9FB3-B4C81E6A2CD8}"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spTree>
    <p:extLst>
      <p:ext uri="{BB962C8B-B14F-4D97-AF65-F5344CB8AC3E}">
        <p14:creationId xmlns:p14="http://schemas.microsoft.com/office/powerpoint/2010/main" val="1353469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92D85CB3-667F-429A-969C-83F2C7C51A28}" type="datetimeFigureOut">
              <a:rPr lang="sv-SE" smtClean="0">
                <a:solidFill>
                  <a:prstClr val="black">
                    <a:tint val="75000"/>
                  </a:prstClr>
                </a:solidFill>
                <a:latin typeface="Calibri"/>
              </a:rPr>
              <a:pPr/>
              <a:t>2020-12-02</a:t>
            </a:fld>
            <a:endParaRPr lang="sv-SE">
              <a:solidFill>
                <a:prstClr val="black">
                  <a:tint val="75000"/>
                </a:prstClr>
              </a:solidFill>
              <a:latin typeface="Calibri"/>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latin typeface="Calibri"/>
            </a:endParaRPr>
          </a:p>
        </p:txBody>
      </p:sp>
      <p:sp>
        <p:nvSpPr>
          <p:cNvPr id="6" name="Platshållare för bildnummer 5"/>
          <p:cNvSpPr>
            <a:spLocks noGrp="1"/>
          </p:cNvSpPr>
          <p:nvPr>
            <p:ph type="sldNum" sz="quarter" idx="12"/>
          </p:nvPr>
        </p:nvSpPr>
        <p:spPr/>
        <p:txBody>
          <a:bodyPr/>
          <a:lstStyle/>
          <a:p>
            <a:fld id="{8E9DDDA8-26C7-4B75-9FB3-B4C81E6A2CD8}"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spTree>
    <p:extLst>
      <p:ext uri="{BB962C8B-B14F-4D97-AF65-F5344CB8AC3E}">
        <p14:creationId xmlns:p14="http://schemas.microsoft.com/office/powerpoint/2010/main" val="30132333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92D85CB3-667F-429A-969C-83F2C7C51A28}" type="datetimeFigureOut">
              <a:rPr lang="sv-SE" smtClean="0">
                <a:solidFill>
                  <a:prstClr val="black">
                    <a:tint val="75000"/>
                  </a:prstClr>
                </a:solidFill>
                <a:latin typeface="Calibri"/>
              </a:rPr>
              <a:pPr/>
              <a:t>2020-12-02</a:t>
            </a:fld>
            <a:endParaRPr lang="sv-SE">
              <a:solidFill>
                <a:prstClr val="black">
                  <a:tint val="75000"/>
                </a:prstClr>
              </a:solidFill>
              <a:latin typeface="Calibri"/>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latin typeface="Calibri"/>
            </a:endParaRPr>
          </a:p>
        </p:txBody>
      </p:sp>
      <p:sp>
        <p:nvSpPr>
          <p:cNvPr id="6" name="Platshållare för bildnummer 5"/>
          <p:cNvSpPr>
            <a:spLocks noGrp="1"/>
          </p:cNvSpPr>
          <p:nvPr>
            <p:ph type="sldNum" sz="quarter" idx="12"/>
          </p:nvPr>
        </p:nvSpPr>
        <p:spPr/>
        <p:txBody>
          <a:bodyPr/>
          <a:lstStyle/>
          <a:p>
            <a:fld id="{8E9DDDA8-26C7-4B75-9FB3-B4C81E6A2CD8}"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spTree>
    <p:extLst>
      <p:ext uri="{BB962C8B-B14F-4D97-AF65-F5344CB8AC3E}">
        <p14:creationId xmlns:p14="http://schemas.microsoft.com/office/powerpoint/2010/main" val="2695665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92D85CB3-667F-429A-969C-83F2C7C51A28}" type="datetimeFigureOut">
              <a:rPr lang="sv-SE" smtClean="0">
                <a:solidFill>
                  <a:prstClr val="black">
                    <a:tint val="75000"/>
                  </a:prstClr>
                </a:solidFill>
                <a:latin typeface="Calibri"/>
              </a:rPr>
              <a:pPr/>
              <a:t>2020-12-02</a:t>
            </a:fld>
            <a:endParaRPr lang="sv-SE">
              <a:solidFill>
                <a:prstClr val="black">
                  <a:tint val="75000"/>
                </a:prstClr>
              </a:solidFill>
              <a:latin typeface="Calibri"/>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latin typeface="Calibri"/>
            </a:endParaRPr>
          </a:p>
        </p:txBody>
      </p:sp>
      <p:sp>
        <p:nvSpPr>
          <p:cNvPr id="7" name="Platshållare för bildnummer 6"/>
          <p:cNvSpPr>
            <a:spLocks noGrp="1"/>
          </p:cNvSpPr>
          <p:nvPr>
            <p:ph type="sldNum" sz="quarter" idx="12"/>
          </p:nvPr>
        </p:nvSpPr>
        <p:spPr/>
        <p:txBody>
          <a:bodyPr/>
          <a:lstStyle/>
          <a:p>
            <a:fld id="{8E9DDDA8-26C7-4B75-9FB3-B4C81E6A2CD8}"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spTree>
    <p:extLst>
      <p:ext uri="{BB962C8B-B14F-4D97-AF65-F5344CB8AC3E}">
        <p14:creationId xmlns:p14="http://schemas.microsoft.com/office/powerpoint/2010/main" val="32821257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92D85CB3-667F-429A-969C-83F2C7C51A28}" type="datetimeFigureOut">
              <a:rPr lang="sv-SE" smtClean="0">
                <a:solidFill>
                  <a:prstClr val="black">
                    <a:tint val="75000"/>
                  </a:prstClr>
                </a:solidFill>
                <a:latin typeface="Calibri"/>
              </a:rPr>
              <a:pPr/>
              <a:t>2020-12-02</a:t>
            </a:fld>
            <a:endParaRPr lang="sv-SE">
              <a:solidFill>
                <a:prstClr val="black">
                  <a:tint val="75000"/>
                </a:prstClr>
              </a:solidFill>
              <a:latin typeface="Calibri"/>
            </a:endParaRPr>
          </a:p>
        </p:txBody>
      </p:sp>
      <p:sp>
        <p:nvSpPr>
          <p:cNvPr id="8" name="Platshållare för sidfot 7"/>
          <p:cNvSpPr>
            <a:spLocks noGrp="1"/>
          </p:cNvSpPr>
          <p:nvPr>
            <p:ph type="ftr" sz="quarter" idx="11"/>
          </p:nvPr>
        </p:nvSpPr>
        <p:spPr/>
        <p:txBody>
          <a:bodyPr/>
          <a:lstStyle/>
          <a:p>
            <a:endParaRPr lang="sv-SE">
              <a:solidFill>
                <a:prstClr val="black">
                  <a:tint val="75000"/>
                </a:prstClr>
              </a:solidFill>
              <a:latin typeface="Calibri"/>
            </a:endParaRPr>
          </a:p>
        </p:txBody>
      </p:sp>
      <p:sp>
        <p:nvSpPr>
          <p:cNvPr id="9" name="Platshållare för bildnummer 8"/>
          <p:cNvSpPr>
            <a:spLocks noGrp="1"/>
          </p:cNvSpPr>
          <p:nvPr>
            <p:ph type="sldNum" sz="quarter" idx="12"/>
          </p:nvPr>
        </p:nvSpPr>
        <p:spPr/>
        <p:txBody>
          <a:bodyPr/>
          <a:lstStyle/>
          <a:p>
            <a:fld id="{8E9DDDA8-26C7-4B75-9FB3-B4C81E6A2CD8}"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spTree>
    <p:extLst>
      <p:ext uri="{BB962C8B-B14F-4D97-AF65-F5344CB8AC3E}">
        <p14:creationId xmlns:p14="http://schemas.microsoft.com/office/powerpoint/2010/main" val="3190653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92D85CB3-667F-429A-969C-83F2C7C51A28}" type="datetimeFigureOut">
              <a:rPr lang="sv-SE" smtClean="0">
                <a:solidFill>
                  <a:prstClr val="black">
                    <a:tint val="75000"/>
                  </a:prstClr>
                </a:solidFill>
                <a:latin typeface="Calibri"/>
              </a:rPr>
              <a:pPr/>
              <a:t>2020-12-02</a:t>
            </a:fld>
            <a:endParaRPr lang="sv-SE">
              <a:solidFill>
                <a:prstClr val="black">
                  <a:tint val="75000"/>
                </a:prstClr>
              </a:solidFill>
              <a:latin typeface="Calibri"/>
            </a:endParaRPr>
          </a:p>
        </p:txBody>
      </p:sp>
      <p:sp>
        <p:nvSpPr>
          <p:cNvPr id="4" name="Platshållare för sidfot 3"/>
          <p:cNvSpPr>
            <a:spLocks noGrp="1"/>
          </p:cNvSpPr>
          <p:nvPr>
            <p:ph type="ftr" sz="quarter" idx="11"/>
          </p:nvPr>
        </p:nvSpPr>
        <p:spPr/>
        <p:txBody>
          <a:bodyPr/>
          <a:lstStyle/>
          <a:p>
            <a:endParaRPr lang="sv-SE">
              <a:solidFill>
                <a:prstClr val="black">
                  <a:tint val="75000"/>
                </a:prstClr>
              </a:solidFill>
              <a:latin typeface="Calibri"/>
            </a:endParaRPr>
          </a:p>
        </p:txBody>
      </p:sp>
      <p:sp>
        <p:nvSpPr>
          <p:cNvPr id="5" name="Platshållare för bildnummer 4"/>
          <p:cNvSpPr>
            <a:spLocks noGrp="1"/>
          </p:cNvSpPr>
          <p:nvPr>
            <p:ph type="sldNum" sz="quarter" idx="12"/>
          </p:nvPr>
        </p:nvSpPr>
        <p:spPr/>
        <p:txBody>
          <a:bodyPr/>
          <a:lstStyle/>
          <a:p>
            <a:fld id="{8E9DDDA8-26C7-4B75-9FB3-B4C81E6A2CD8}"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spTree>
    <p:extLst>
      <p:ext uri="{BB962C8B-B14F-4D97-AF65-F5344CB8AC3E}">
        <p14:creationId xmlns:p14="http://schemas.microsoft.com/office/powerpoint/2010/main" val="3826566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92D85CB3-667F-429A-969C-83F2C7C51A28}" type="datetimeFigureOut">
              <a:rPr lang="sv-SE" smtClean="0">
                <a:solidFill>
                  <a:prstClr val="black">
                    <a:tint val="75000"/>
                  </a:prstClr>
                </a:solidFill>
                <a:latin typeface="Calibri"/>
              </a:rPr>
              <a:pPr/>
              <a:t>2020-12-02</a:t>
            </a:fld>
            <a:endParaRPr lang="sv-SE">
              <a:solidFill>
                <a:prstClr val="black">
                  <a:tint val="75000"/>
                </a:prstClr>
              </a:solidFill>
              <a:latin typeface="Calibri"/>
            </a:endParaRPr>
          </a:p>
        </p:txBody>
      </p:sp>
      <p:sp>
        <p:nvSpPr>
          <p:cNvPr id="3" name="Platshållare för sidfot 2"/>
          <p:cNvSpPr>
            <a:spLocks noGrp="1"/>
          </p:cNvSpPr>
          <p:nvPr>
            <p:ph type="ftr" sz="quarter" idx="11"/>
          </p:nvPr>
        </p:nvSpPr>
        <p:spPr/>
        <p:txBody>
          <a:bodyPr/>
          <a:lstStyle/>
          <a:p>
            <a:endParaRPr lang="sv-SE">
              <a:solidFill>
                <a:prstClr val="black">
                  <a:tint val="75000"/>
                </a:prstClr>
              </a:solidFill>
              <a:latin typeface="Calibri"/>
            </a:endParaRPr>
          </a:p>
        </p:txBody>
      </p:sp>
      <p:sp>
        <p:nvSpPr>
          <p:cNvPr id="4" name="Platshållare för bildnummer 3"/>
          <p:cNvSpPr>
            <a:spLocks noGrp="1"/>
          </p:cNvSpPr>
          <p:nvPr>
            <p:ph type="sldNum" sz="quarter" idx="12"/>
          </p:nvPr>
        </p:nvSpPr>
        <p:spPr/>
        <p:txBody>
          <a:bodyPr/>
          <a:lstStyle/>
          <a:p>
            <a:fld id="{8E9DDDA8-26C7-4B75-9FB3-B4C81E6A2CD8}"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spTree>
    <p:extLst>
      <p:ext uri="{BB962C8B-B14F-4D97-AF65-F5344CB8AC3E}">
        <p14:creationId xmlns:p14="http://schemas.microsoft.com/office/powerpoint/2010/main" val="16731020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92D85CB3-667F-429A-969C-83F2C7C51A28}" type="datetimeFigureOut">
              <a:rPr lang="sv-SE" smtClean="0">
                <a:solidFill>
                  <a:prstClr val="black">
                    <a:tint val="75000"/>
                  </a:prstClr>
                </a:solidFill>
                <a:latin typeface="Calibri"/>
              </a:rPr>
              <a:pPr/>
              <a:t>2020-12-02</a:t>
            </a:fld>
            <a:endParaRPr lang="sv-SE">
              <a:solidFill>
                <a:prstClr val="black">
                  <a:tint val="75000"/>
                </a:prstClr>
              </a:solidFill>
              <a:latin typeface="Calibri"/>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latin typeface="Calibri"/>
            </a:endParaRPr>
          </a:p>
        </p:txBody>
      </p:sp>
      <p:sp>
        <p:nvSpPr>
          <p:cNvPr id="7" name="Platshållare för bildnummer 6"/>
          <p:cNvSpPr>
            <a:spLocks noGrp="1"/>
          </p:cNvSpPr>
          <p:nvPr>
            <p:ph type="sldNum" sz="quarter" idx="12"/>
          </p:nvPr>
        </p:nvSpPr>
        <p:spPr/>
        <p:txBody>
          <a:bodyPr/>
          <a:lstStyle/>
          <a:p>
            <a:fld id="{8E9DDDA8-26C7-4B75-9FB3-B4C81E6A2CD8}"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spTree>
    <p:extLst>
      <p:ext uri="{BB962C8B-B14F-4D97-AF65-F5344CB8AC3E}">
        <p14:creationId xmlns:p14="http://schemas.microsoft.com/office/powerpoint/2010/main" val="592830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Click to edit Master title style</a:t>
            </a:r>
          </a:p>
        </p:txBody>
      </p:sp>
      <p:sp>
        <p:nvSpPr>
          <p:cNvPr id="3" name="Content Placeholder 2"/>
          <p:cNvSpPr>
            <a:spLocks noGrp="1"/>
          </p:cNvSpPr>
          <p:nvPr>
            <p:ph idx="1"/>
          </p:nvPr>
        </p:nvSpPr>
        <p:spPr/>
        <p:txBody>
          <a:body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p>
        </p:txBody>
      </p:sp>
      <p:sp>
        <p:nvSpPr>
          <p:cNvPr id="4" name="Date Placeholder 3"/>
          <p:cNvSpPr>
            <a:spLocks noGrp="1"/>
          </p:cNvSpPr>
          <p:nvPr>
            <p:ph type="dt" sz="half" idx="10"/>
          </p:nvPr>
        </p:nvSpPr>
        <p:spPr/>
        <p:txBody>
          <a:bodyPr/>
          <a:lstStyle/>
          <a:p>
            <a:fld id="{EFECAEE2-920C-0C4B-B723-6D85BC8BC57B}" type="datetimeFigureOut">
              <a:rPr lang="en-US" smtClean="0"/>
              <a:t>12/2/2020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6483441E-C44A-8746-BE5F-F52526C5FBBE}" type="slidenum">
              <a:rPr lang="sv-SE" smtClean="0"/>
              <a:t>‹#›</a:t>
            </a:fld>
            <a:endParaRPr lang="sv-SE"/>
          </a:p>
        </p:txBody>
      </p:sp>
    </p:spTree>
    <p:extLst>
      <p:ext uri="{BB962C8B-B14F-4D97-AF65-F5344CB8AC3E}">
        <p14:creationId xmlns:p14="http://schemas.microsoft.com/office/powerpoint/2010/main" val="39751897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92D85CB3-667F-429A-969C-83F2C7C51A28}" type="datetimeFigureOut">
              <a:rPr lang="sv-SE" smtClean="0">
                <a:solidFill>
                  <a:prstClr val="black">
                    <a:tint val="75000"/>
                  </a:prstClr>
                </a:solidFill>
                <a:latin typeface="Calibri"/>
              </a:rPr>
              <a:pPr/>
              <a:t>2020-12-02</a:t>
            </a:fld>
            <a:endParaRPr lang="sv-SE">
              <a:solidFill>
                <a:prstClr val="black">
                  <a:tint val="75000"/>
                </a:prstClr>
              </a:solidFill>
              <a:latin typeface="Calibri"/>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latin typeface="Calibri"/>
            </a:endParaRPr>
          </a:p>
        </p:txBody>
      </p:sp>
      <p:sp>
        <p:nvSpPr>
          <p:cNvPr id="7" name="Platshållare för bildnummer 6"/>
          <p:cNvSpPr>
            <a:spLocks noGrp="1"/>
          </p:cNvSpPr>
          <p:nvPr>
            <p:ph type="sldNum" sz="quarter" idx="12"/>
          </p:nvPr>
        </p:nvSpPr>
        <p:spPr/>
        <p:txBody>
          <a:bodyPr/>
          <a:lstStyle/>
          <a:p>
            <a:fld id="{8E9DDDA8-26C7-4B75-9FB3-B4C81E6A2CD8}"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spTree>
    <p:extLst>
      <p:ext uri="{BB962C8B-B14F-4D97-AF65-F5344CB8AC3E}">
        <p14:creationId xmlns:p14="http://schemas.microsoft.com/office/powerpoint/2010/main" val="2982779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92D85CB3-667F-429A-969C-83F2C7C51A28}" type="datetimeFigureOut">
              <a:rPr lang="sv-SE" smtClean="0">
                <a:solidFill>
                  <a:prstClr val="black">
                    <a:tint val="75000"/>
                  </a:prstClr>
                </a:solidFill>
                <a:latin typeface="Calibri"/>
              </a:rPr>
              <a:pPr/>
              <a:t>2020-12-02</a:t>
            </a:fld>
            <a:endParaRPr lang="sv-SE">
              <a:solidFill>
                <a:prstClr val="black">
                  <a:tint val="75000"/>
                </a:prstClr>
              </a:solidFill>
              <a:latin typeface="Calibri"/>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latin typeface="Calibri"/>
            </a:endParaRPr>
          </a:p>
        </p:txBody>
      </p:sp>
      <p:sp>
        <p:nvSpPr>
          <p:cNvPr id="6" name="Platshållare för bildnummer 5"/>
          <p:cNvSpPr>
            <a:spLocks noGrp="1"/>
          </p:cNvSpPr>
          <p:nvPr>
            <p:ph type="sldNum" sz="quarter" idx="12"/>
          </p:nvPr>
        </p:nvSpPr>
        <p:spPr/>
        <p:txBody>
          <a:bodyPr/>
          <a:lstStyle/>
          <a:p>
            <a:fld id="{8E9DDDA8-26C7-4B75-9FB3-B4C81E6A2CD8}"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spTree>
    <p:extLst>
      <p:ext uri="{BB962C8B-B14F-4D97-AF65-F5344CB8AC3E}">
        <p14:creationId xmlns:p14="http://schemas.microsoft.com/office/powerpoint/2010/main" val="31711843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92D85CB3-667F-429A-969C-83F2C7C51A28}" type="datetimeFigureOut">
              <a:rPr lang="sv-SE" smtClean="0">
                <a:solidFill>
                  <a:prstClr val="black">
                    <a:tint val="75000"/>
                  </a:prstClr>
                </a:solidFill>
                <a:latin typeface="Calibri"/>
              </a:rPr>
              <a:pPr/>
              <a:t>2020-12-02</a:t>
            </a:fld>
            <a:endParaRPr lang="sv-SE">
              <a:solidFill>
                <a:prstClr val="black">
                  <a:tint val="75000"/>
                </a:prstClr>
              </a:solidFill>
              <a:latin typeface="Calibri"/>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latin typeface="Calibri"/>
            </a:endParaRPr>
          </a:p>
        </p:txBody>
      </p:sp>
      <p:sp>
        <p:nvSpPr>
          <p:cNvPr id="6" name="Platshållare för bildnummer 5"/>
          <p:cNvSpPr>
            <a:spLocks noGrp="1"/>
          </p:cNvSpPr>
          <p:nvPr>
            <p:ph type="sldNum" sz="quarter" idx="12"/>
          </p:nvPr>
        </p:nvSpPr>
        <p:spPr/>
        <p:txBody>
          <a:bodyPr/>
          <a:lstStyle/>
          <a:p>
            <a:fld id="{8E9DDDA8-26C7-4B75-9FB3-B4C81E6A2CD8}"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spTree>
    <p:extLst>
      <p:ext uri="{BB962C8B-B14F-4D97-AF65-F5344CB8AC3E}">
        <p14:creationId xmlns:p14="http://schemas.microsoft.com/office/powerpoint/2010/main" val="803167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sv-SE"/>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Click to edit Master text styles</a:t>
            </a:r>
          </a:p>
        </p:txBody>
      </p:sp>
      <p:sp>
        <p:nvSpPr>
          <p:cNvPr id="4" name="Date Placeholder 3"/>
          <p:cNvSpPr>
            <a:spLocks noGrp="1"/>
          </p:cNvSpPr>
          <p:nvPr>
            <p:ph type="dt" sz="half" idx="10"/>
          </p:nvPr>
        </p:nvSpPr>
        <p:spPr/>
        <p:txBody>
          <a:bodyPr/>
          <a:lstStyle/>
          <a:p>
            <a:fld id="{EFECAEE2-920C-0C4B-B723-6D85BC8BC57B}" type="datetimeFigureOut">
              <a:rPr lang="en-US" smtClean="0"/>
              <a:t>12/2/2020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6483441E-C44A-8746-BE5F-F52526C5FBBE}" type="slidenum">
              <a:rPr lang="sv-SE" smtClean="0"/>
              <a:t>‹#›</a:t>
            </a:fld>
            <a:endParaRPr lang="sv-SE"/>
          </a:p>
        </p:txBody>
      </p:sp>
    </p:spTree>
    <p:extLst>
      <p:ext uri="{BB962C8B-B14F-4D97-AF65-F5344CB8AC3E}">
        <p14:creationId xmlns:p14="http://schemas.microsoft.com/office/powerpoint/2010/main" val="1916744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p>
        </p:txBody>
      </p:sp>
      <p:sp>
        <p:nvSpPr>
          <p:cNvPr id="5" name="Date Placeholder 4"/>
          <p:cNvSpPr>
            <a:spLocks noGrp="1"/>
          </p:cNvSpPr>
          <p:nvPr>
            <p:ph type="dt" sz="half" idx="10"/>
          </p:nvPr>
        </p:nvSpPr>
        <p:spPr/>
        <p:txBody>
          <a:bodyPr/>
          <a:lstStyle/>
          <a:p>
            <a:fld id="{EFECAEE2-920C-0C4B-B723-6D85BC8BC57B}" type="datetimeFigureOut">
              <a:rPr lang="en-US" smtClean="0"/>
              <a:t>12/2/2020</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6483441E-C44A-8746-BE5F-F52526C5FBBE}" type="slidenum">
              <a:rPr lang="sv-SE" smtClean="0"/>
              <a:t>‹#›</a:t>
            </a:fld>
            <a:endParaRPr lang="sv-SE"/>
          </a:p>
        </p:txBody>
      </p:sp>
    </p:spTree>
    <p:extLst>
      <p:ext uri="{BB962C8B-B14F-4D97-AF65-F5344CB8AC3E}">
        <p14:creationId xmlns:p14="http://schemas.microsoft.com/office/powerpoint/2010/main" val="1445895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p>
        </p:txBody>
      </p:sp>
      <p:sp>
        <p:nvSpPr>
          <p:cNvPr id="7" name="Date Placeholder 6"/>
          <p:cNvSpPr>
            <a:spLocks noGrp="1"/>
          </p:cNvSpPr>
          <p:nvPr>
            <p:ph type="dt" sz="half" idx="10"/>
          </p:nvPr>
        </p:nvSpPr>
        <p:spPr/>
        <p:txBody>
          <a:bodyPr/>
          <a:lstStyle/>
          <a:p>
            <a:fld id="{EFECAEE2-920C-0C4B-B723-6D85BC8BC57B}" type="datetimeFigureOut">
              <a:rPr lang="en-US" smtClean="0"/>
              <a:t>12/2/2020</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6483441E-C44A-8746-BE5F-F52526C5FBBE}" type="slidenum">
              <a:rPr lang="sv-SE" smtClean="0"/>
              <a:t>‹#›</a:t>
            </a:fld>
            <a:endParaRPr lang="sv-SE"/>
          </a:p>
        </p:txBody>
      </p:sp>
    </p:spTree>
    <p:extLst>
      <p:ext uri="{BB962C8B-B14F-4D97-AF65-F5344CB8AC3E}">
        <p14:creationId xmlns:p14="http://schemas.microsoft.com/office/powerpoint/2010/main" val="716032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Click to edit Master title style</a:t>
            </a:r>
          </a:p>
        </p:txBody>
      </p:sp>
      <p:sp>
        <p:nvSpPr>
          <p:cNvPr id="3" name="Date Placeholder 2"/>
          <p:cNvSpPr>
            <a:spLocks noGrp="1"/>
          </p:cNvSpPr>
          <p:nvPr>
            <p:ph type="dt" sz="half" idx="10"/>
          </p:nvPr>
        </p:nvSpPr>
        <p:spPr/>
        <p:txBody>
          <a:bodyPr/>
          <a:lstStyle/>
          <a:p>
            <a:fld id="{EFECAEE2-920C-0C4B-B723-6D85BC8BC57B}" type="datetimeFigureOut">
              <a:rPr lang="en-US" smtClean="0"/>
              <a:t>12/2/2020</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6483441E-C44A-8746-BE5F-F52526C5FBBE}" type="slidenum">
              <a:rPr lang="sv-SE" smtClean="0"/>
              <a:t>‹#›</a:t>
            </a:fld>
            <a:endParaRPr lang="sv-SE"/>
          </a:p>
        </p:txBody>
      </p:sp>
    </p:spTree>
    <p:extLst>
      <p:ext uri="{BB962C8B-B14F-4D97-AF65-F5344CB8AC3E}">
        <p14:creationId xmlns:p14="http://schemas.microsoft.com/office/powerpoint/2010/main" val="1673879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ECAEE2-920C-0C4B-B723-6D85BC8BC57B}" type="datetimeFigureOut">
              <a:rPr lang="en-US" smtClean="0"/>
              <a:t>12/2/2020</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6483441E-C44A-8746-BE5F-F52526C5FBBE}" type="slidenum">
              <a:rPr lang="sv-SE" smtClean="0"/>
              <a:t>‹#›</a:t>
            </a:fld>
            <a:endParaRPr lang="sv-SE"/>
          </a:p>
        </p:txBody>
      </p:sp>
    </p:spTree>
    <p:extLst>
      <p:ext uri="{BB962C8B-B14F-4D97-AF65-F5344CB8AC3E}">
        <p14:creationId xmlns:p14="http://schemas.microsoft.com/office/powerpoint/2010/main" val="3463515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sv-SE"/>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Click to edit Master text styles</a:t>
            </a:r>
          </a:p>
        </p:txBody>
      </p:sp>
      <p:sp>
        <p:nvSpPr>
          <p:cNvPr id="5" name="Date Placeholder 4"/>
          <p:cNvSpPr>
            <a:spLocks noGrp="1"/>
          </p:cNvSpPr>
          <p:nvPr>
            <p:ph type="dt" sz="half" idx="10"/>
          </p:nvPr>
        </p:nvSpPr>
        <p:spPr/>
        <p:txBody>
          <a:bodyPr/>
          <a:lstStyle/>
          <a:p>
            <a:fld id="{EFECAEE2-920C-0C4B-B723-6D85BC8BC57B}" type="datetimeFigureOut">
              <a:rPr lang="en-US" smtClean="0"/>
              <a:t>12/2/2020</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6483441E-C44A-8746-BE5F-F52526C5FBBE}" type="slidenum">
              <a:rPr lang="sv-SE" smtClean="0"/>
              <a:t>‹#›</a:t>
            </a:fld>
            <a:endParaRPr lang="sv-SE"/>
          </a:p>
        </p:txBody>
      </p:sp>
    </p:spTree>
    <p:extLst>
      <p:ext uri="{BB962C8B-B14F-4D97-AF65-F5344CB8AC3E}">
        <p14:creationId xmlns:p14="http://schemas.microsoft.com/office/powerpoint/2010/main" val="1283427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sv-SE"/>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Click to edit Master text styles</a:t>
            </a:r>
          </a:p>
        </p:txBody>
      </p:sp>
      <p:sp>
        <p:nvSpPr>
          <p:cNvPr id="5" name="Date Placeholder 4"/>
          <p:cNvSpPr>
            <a:spLocks noGrp="1"/>
          </p:cNvSpPr>
          <p:nvPr>
            <p:ph type="dt" sz="half" idx="10"/>
          </p:nvPr>
        </p:nvSpPr>
        <p:spPr/>
        <p:txBody>
          <a:bodyPr/>
          <a:lstStyle/>
          <a:p>
            <a:fld id="{EFECAEE2-920C-0C4B-B723-6D85BC8BC57B}" type="datetimeFigureOut">
              <a:rPr lang="en-US" smtClean="0"/>
              <a:t>12/2/2020</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6483441E-C44A-8746-BE5F-F52526C5FBBE}" type="slidenum">
              <a:rPr lang="sv-SE" smtClean="0"/>
              <a:t>‹#›</a:t>
            </a:fld>
            <a:endParaRPr lang="sv-SE"/>
          </a:p>
        </p:txBody>
      </p:sp>
    </p:spTree>
    <p:extLst>
      <p:ext uri="{BB962C8B-B14F-4D97-AF65-F5344CB8AC3E}">
        <p14:creationId xmlns:p14="http://schemas.microsoft.com/office/powerpoint/2010/main" val="3394607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ECAEE2-920C-0C4B-B723-6D85BC8BC57B}" type="datetimeFigureOut">
              <a:rPr lang="en-US" smtClean="0"/>
              <a:t>12/2/2020</a:t>
            </a:fld>
            <a:endParaRPr lang="sv-S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83441E-C44A-8746-BE5F-F52526C5FBBE}" type="slidenum">
              <a:rPr lang="sv-SE" smtClean="0"/>
              <a:t>‹#›</a:t>
            </a:fld>
            <a:endParaRPr lang="sv-SE"/>
          </a:p>
        </p:txBody>
      </p:sp>
    </p:spTree>
    <p:extLst>
      <p:ext uri="{BB962C8B-B14F-4D97-AF65-F5344CB8AC3E}">
        <p14:creationId xmlns:p14="http://schemas.microsoft.com/office/powerpoint/2010/main" val="3813673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92D85CB3-667F-429A-969C-83F2C7C51A28}" type="datetimeFigureOut">
              <a:rPr lang="sv-SE" smtClean="0">
                <a:solidFill>
                  <a:prstClr val="black">
                    <a:tint val="75000"/>
                  </a:prstClr>
                </a:solidFill>
                <a:latin typeface="Calibri"/>
              </a:rPr>
              <a:pPr defTabSz="914400"/>
              <a:t>2020-12-02</a:t>
            </a:fld>
            <a:endParaRPr lang="sv-SE">
              <a:solidFill>
                <a:prstClr val="black">
                  <a:tint val="75000"/>
                </a:prstClr>
              </a:solidFill>
              <a:latin typeface="Calibri"/>
            </a:endParaRPr>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sv-SE">
              <a:solidFill>
                <a:prstClr val="black">
                  <a:tint val="75000"/>
                </a:prstClr>
              </a:solidFill>
              <a:latin typeface="Calibri"/>
            </a:endParaRPr>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8E9DDDA8-26C7-4B75-9FB3-B4C81E6A2CD8}" type="slidenum">
              <a:rPr lang="sv-SE" smtClean="0">
                <a:solidFill>
                  <a:prstClr val="black">
                    <a:tint val="75000"/>
                  </a:prstClr>
                </a:solidFill>
                <a:latin typeface="Calibri"/>
              </a:rPr>
              <a:pPr defTabSz="914400"/>
              <a:t>‹#›</a:t>
            </a:fld>
            <a:endParaRPr lang="sv-SE">
              <a:solidFill>
                <a:prstClr val="black">
                  <a:tint val="75000"/>
                </a:prstClr>
              </a:solidFill>
              <a:latin typeface="Calibri"/>
            </a:endParaRPr>
          </a:p>
        </p:txBody>
      </p:sp>
    </p:spTree>
    <p:extLst>
      <p:ext uri="{BB962C8B-B14F-4D97-AF65-F5344CB8AC3E}">
        <p14:creationId xmlns:p14="http://schemas.microsoft.com/office/powerpoint/2010/main" val="33007842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gif"/><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mailto:epiphysen-ordforande@ortopedi.se" TargetMode="External"/><Relationship Id="rId2" Type="http://schemas.openxmlformats.org/officeDocument/2006/relationships/hyperlink" Target="mailto:epiphysen@ortopedi.s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TextBox 21"/>
          <p:cNvSpPr txBox="1"/>
          <p:nvPr/>
        </p:nvSpPr>
        <p:spPr>
          <a:xfrm>
            <a:off x="0" y="0"/>
            <a:ext cx="9144000" cy="736986"/>
          </a:xfrm>
          <a:prstGeom prst="rect">
            <a:avLst/>
          </a:prstGeom>
          <a:ln>
            <a:solidFill>
              <a:srgbClr val="00B05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defTabSz="914400"/>
            <a:endParaRPr lang="en-US" dirty="0">
              <a:solidFill>
                <a:prstClr val="black"/>
              </a:solidFill>
              <a:latin typeface="Calibri"/>
            </a:endParaRPr>
          </a:p>
        </p:txBody>
      </p:sp>
      <p:sp>
        <p:nvSpPr>
          <p:cNvPr id="21" name="TextBox 20"/>
          <p:cNvSpPr txBox="1"/>
          <p:nvPr/>
        </p:nvSpPr>
        <p:spPr>
          <a:xfrm>
            <a:off x="1" y="4915656"/>
            <a:ext cx="9144000" cy="1942344"/>
          </a:xfrm>
          <a:prstGeom prst="rect">
            <a:avLst/>
          </a:prstGeom>
          <a:ln>
            <a:solidFill>
              <a:srgbClr val="00B05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defTabSz="914400"/>
            <a:endParaRPr lang="en-US" dirty="0">
              <a:solidFill>
                <a:prstClr val="black"/>
              </a:solidFill>
              <a:latin typeface="Calibri"/>
            </a:endParaRPr>
          </a:p>
        </p:txBody>
      </p:sp>
      <p:sp>
        <p:nvSpPr>
          <p:cNvPr id="5" name="Title 1"/>
          <p:cNvSpPr txBox="1">
            <a:spLocks/>
          </p:cNvSpPr>
          <p:nvPr/>
        </p:nvSpPr>
        <p:spPr>
          <a:xfrm>
            <a:off x="899592" y="4678398"/>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dirty="0" err="1">
                <a:solidFill>
                  <a:srgbClr val="00B050"/>
                </a:solidFill>
                <a:latin typeface="Calibri"/>
              </a:rPr>
              <a:t>Ge</a:t>
            </a:r>
            <a:r>
              <a:rPr lang="en-US" sz="4800" dirty="0">
                <a:solidFill>
                  <a:srgbClr val="00B050"/>
                </a:solidFill>
                <a:latin typeface="Calibri"/>
              </a:rPr>
              <a:t> </a:t>
            </a:r>
            <a:r>
              <a:rPr lang="en-US" sz="4800" dirty="0" err="1">
                <a:solidFill>
                  <a:srgbClr val="00B050"/>
                </a:solidFill>
                <a:latin typeface="Calibri"/>
              </a:rPr>
              <a:t>Kniven</a:t>
            </a:r>
            <a:r>
              <a:rPr lang="en-US" sz="4800" dirty="0">
                <a:solidFill>
                  <a:srgbClr val="00B050"/>
                </a:solidFill>
                <a:latin typeface="Calibri"/>
              </a:rPr>
              <a:t> </a:t>
            </a:r>
            <a:r>
              <a:rPr lang="en-US" sz="4800" dirty="0" err="1">
                <a:solidFill>
                  <a:srgbClr val="00B050"/>
                </a:solidFill>
                <a:latin typeface="Calibri"/>
              </a:rPr>
              <a:t>Vidare</a:t>
            </a:r>
            <a:endParaRPr lang="en-US" sz="4800" dirty="0">
              <a:solidFill>
                <a:srgbClr val="00B050"/>
              </a:solidFill>
              <a:latin typeface="Calibri"/>
            </a:endParaRPr>
          </a:p>
        </p:txBody>
      </p:sp>
      <p:sp>
        <p:nvSpPr>
          <p:cNvPr id="8" name="TextBox 7"/>
          <p:cNvSpPr txBox="1"/>
          <p:nvPr/>
        </p:nvSpPr>
        <p:spPr>
          <a:xfrm>
            <a:off x="0" y="705523"/>
            <a:ext cx="9144000" cy="45719"/>
          </a:xfrm>
          <a:prstGeom prst="rect">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defTabSz="914400"/>
            <a:endParaRPr lang="en-US" dirty="0">
              <a:solidFill>
                <a:prstClr val="white"/>
              </a:solidFill>
              <a:latin typeface="Calibri"/>
            </a:endParaRPr>
          </a:p>
        </p:txBody>
      </p:sp>
      <p:sp>
        <p:nvSpPr>
          <p:cNvPr id="9" name="Subtitle 2"/>
          <p:cNvSpPr>
            <a:spLocks noGrp="1"/>
          </p:cNvSpPr>
          <p:nvPr>
            <p:ph type="subTitle" idx="1"/>
          </p:nvPr>
        </p:nvSpPr>
        <p:spPr>
          <a:xfrm>
            <a:off x="-1" y="5669778"/>
            <a:ext cx="9144000" cy="1752600"/>
          </a:xfrm>
        </p:spPr>
        <p:txBody>
          <a:bodyPr>
            <a:normAutofit/>
          </a:bodyPr>
          <a:lstStyle/>
          <a:p>
            <a:r>
              <a:rPr lang="en-US" sz="2400" dirty="0">
                <a:solidFill>
                  <a:srgbClr val="00B050"/>
                </a:solidFill>
              </a:rPr>
              <a:t>En </a:t>
            </a:r>
            <a:r>
              <a:rPr lang="en-US" sz="2400" dirty="0" err="1">
                <a:solidFill>
                  <a:srgbClr val="00B050"/>
                </a:solidFill>
              </a:rPr>
              <a:t>kampanj</a:t>
            </a:r>
            <a:r>
              <a:rPr lang="en-US" sz="2400" dirty="0">
                <a:solidFill>
                  <a:srgbClr val="00B050"/>
                </a:solidFill>
              </a:rPr>
              <a:t> </a:t>
            </a:r>
            <a:r>
              <a:rPr lang="en-US" sz="2400" dirty="0" err="1">
                <a:solidFill>
                  <a:srgbClr val="00B050"/>
                </a:solidFill>
              </a:rPr>
              <a:t>för</a:t>
            </a:r>
            <a:r>
              <a:rPr lang="en-US" sz="2400" dirty="0">
                <a:solidFill>
                  <a:srgbClr val="00B050"/>
                </a:solidFill>
              </a:rPr>
              <a:t> </a:t>
            </a:r>
            <a:r>
              <a:rPr lang="en-US" sz="2400" dirty="0" err="1">
                <a:solidFill>
                  <a:srgbClr val="00B050"/>
                </a:solidFill>
              </a:rPr>
              <a:t>att</a:t>
            </a:r>
            <a:r>
              <a:rPr lang="en-US" sz="2400" dirty="0">
                <a:solidFill>
                  <a:srgbClr val="00B050"/>
                </a:solidFill>
              </a:rPr>
              <a:t> </a:t>
            </a:r>
            <a:r>
              <a:rPr lang="en-US" sz="2400" dirty="0" err="1">
                <a:solidFill>
                  <a:srgbClr val="00B050"/>
                </a:solidFill>
              </a:rPr>
              <a:t>förbättra</a:t>
            </a:r>
            <a:r>
              <a:rPr lang="en-US" sz="2400" dirty="0">
                <a:solidFill>
                  <a:srgbClr val="00B050"/>
                </a:solidFill>
              </a:rPr>
              <a:t> den </a:t>
            </a:r>
            <a:r>
              <a:rPr lang="en-US" sz="2400" dirty="0" err="1">
                <a:solidFill>
                  <a:srgbClr val="00B050"/>
                </a:solidFill>
              </a:rPr>
              <a:t>kirurgiska</a:t>
            </a:r>
            <a:r>
              <a:rPr lang="en-US" sz="2400" dirty="0">
                <a:solidFill>
                  <a:srgbClr val="00B050"/>
                </a:solidFill>
              </a:rPr>
              <a:t> </a:t>
            </a:r>
            <a:r>
              <a:rPr lang="en-US" sz="2400" dirty="0" err="1">
                <a:solidFill>
                  <a:srgbClr val="00B050"/>
                </a:solidFill>
              </a:rPr>
              <a:t>träningen</a:t>
            </a:r>
            <a:endParaRPr lang="en-US" sz="2400" dirty="0">
              <a:solidFill>
                <a:srgbClr val="00B050"/>
              </a:solidFill>
            </a:endParaRPr>
          </a:p>
        </p:txBody>
      </p:sp>
      <p:pic>
        <p:nvPicPr>
          <p:cNvPr id="20" name="Picture 19" descr="logga.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6256" y="-531440"/>
            <a:ext cx="2540869" cy="3595651"/>
          </a:xfrm>
          <a:prstGeom prst="rect">
            <a:avLst/>
          </a:prstGeom>
        </p:spPr>
      </p:pic>
      <p:pic>
        <p:nvPicPr>
          <p:cNvPr id="2" name="Bildobjekt 1">
            <a:extLst>
              <a:ext uri="{FF2B5EF4-FFF2-40B4-BE49-F238E27FC236}">
                <a16:creationId xmlns:a16="http://schemas.microsoft.com/office/drawing/2014/main" id="{03354A1B-FE5B-40D7-B3FB-FD18B38F29F9}"/>
              </a:ext>
            </a:extLst>
          </p:cNvPr>
          <p:cNvPicPr>
            <a:picLocks noChangeAspect="1"/>
          </p:cNvPicPr>
          <p:nvPr/>
        </p:nvPicPr>
        <p:blipFill rotWithShape="1">
          <a:blip r:embed="rId4"/>
          <a:srcRect l="18570" t="4251" r="19222" b="7888"/>
          <a:stretch/>
        </p:blipFill>
        <p:spPr>
          <a:xfrm>
            <a:off x="1" y="27708"/>
            <a:ext cx="1040802" cy="1470025"/>
          </a:xfrm>
          <a:prstGeom prst="rect">
            <a:avLst/>
          </a:prstGeom>
        </p:spPr>
      </p:pic>
      <p:sp>
        <p:nvSpPr>
          <p:cNvPr id="4" name="textruta 3">
            <a:extLst>
              <a:ext uri="{FF2B5EF4-FFF2-40B4-BE49-F238E27FC236}">
                <a16:creationId xmlns:a16="http://schemas.microsoft.com/office/drawing/2014/main" id="{8DADD6D2-2E67-4DAC-A52D-B6AF8E3BB62B}"/>
              </a:ext>
            </a:extLst>
          </p:cNvPr>
          <p:cNvSpPr txBox="1"/>
          <p:nvPr/>
        </p:nvSpPr>
        <p:spPr>
          <a:xfrm>
            <a:off x="-3" y="6581001"/>
            <a:ext cx="8229600" cy="261610"/>
          </a:xfrm>
          <a:prstGeom prst="rect">
            <a:avLst/>
          </a:prstGeom>
          <a:noFill/>
        </p:spPr>
        <p:txBody>
          <a:bodyPr wrap="square" rtlCol="0">
            <a:spAutoFit/>
          </a:bodyPr>
          <a:lstStyle/>
          <a:p>
            <a:r>
              <a:rPr lang="sv-SE" sz="1100" dirty="0"/>
              <a:t>Version 2020:1 av Lovisa André, ordförande </a:t>
            </a:r>
            <a:r>
              <a:rPr lang="sv-SE" sz="1100" dirty="0" err="1"/>
              <a:t>Epiphysen</a:t>
            </a:r>
            <a:endParaRPr lang="sv-SE" sz="1100" dirty="0"/>
          </a:p>
        </p:txBody>
      </p:sp>
    </p:spTree>
    <p:extLst>
      <p:ext uri="{BB962C8B-B14F-4D97-AF65-F5344CB8AC3E}">
        <p14:creationId xmlns:p14="http://schemas.microsoft.com/office/powerpoint/2010/main" val="4081923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D66990-AF38-4A95-B14B-7CA68D42E83D}"/>
              </a:ext>
            </a:extLst>
          </p:cNvPr>
          <p:cNvSpPr>
            <a:spLocks noGrp="1"/>
          </p:cNvSpPr>
          <p:nvPr>
            <p:ph type="title"/>
          </p:nvPr>
        </p:nvSpPr>
        <p:spPr/>
        <p:txBody>
          <a:bodyPr>
            <a:normAutofit/>
          </a:bodyPr>
          <a:lstStyle/>
          <a:p>
            <a:r>
              <a:rPr lang="sv-SE" sz="4000" dirty="0">
                <a:solidFill>
                  <a:srgbClr val="00B050"/>
                </a:solidFill>
              </a:rPr>
              <a:t>Kontaktuppgifter</a:t>
            </a:r>
          </a:p>
        </p:txBody>
      </p:sp>
      <p:sp>
        <p:nvSpPr>
          <p:cNvPr id="3" name="Platshållare för innehåll 2">
            <a:extLst>
              <a:ext uri="{FF2B5EF4-FFF2-40B4-BE49-F238E27FC236}">
                <a16:creationId xmlns:a16="http://schemas.microsoft.com/office/drawing/2014/main" id="{447F834D-4A1B-4E2F-ABE5-986165A11E31}"/>
              </a:ext>
            </a:extLst>
          </p:cNvPr>
          <p:cNvSpPr>
            <a:spLocks noGrp="1"/>
          </p:cNvSpPr>
          <p:nvPr>
            <p:ph idx="1"/>
          </p:nvPr>
        </p:nvSpPr>
        <p:spPr/>
        <p:txBody>
          <a:bodyPr/>
          <a:lstStyle/>
          <a:p>
            <a:r>
              <a:rPr lang="sv-SE" sz="2400" dirty="0"/>
              <a:t>Kontakta gärna oss i </a:t>
            </a:r>
            <a:r>
              <a:rPr lang="sv-SE" sz="2400" dirty="0" err="1"/>
              <a:t>Epiphysens</a:t>
            </a:r>
            <a:r>
              <a:rPr lang="sv-SE" sz="2400" dirty="0"/>
              <a:t> styrelse vid frågor. Ni kan också beställa fler checklistor i fickformat genom att maila oss. Checklistorna finns from januari 2021 även i </a:t>
            </a:r>
            <a:r>
              <a:rPr lang="sv-SE" sz="2400" dirty="0" err="1"/>
              <a:t>pdf-format</a:t>
            </a:r>
            <a:r>
              <a:rPr lang="sv-SE" sz="2400" dirty="0"/>
              <a:t> på </a:t>
            </a:r>
            <a:r>
              <a:rPr lang="sv-SE" sz="2400" dirty="0" err="1"/>
              <a:t>Epiphysens</a:t>
            </a:r>
            <a:r>
              <a:rPr lang="sv-SE" sz="2400" dirty="0"/>
              <a:t> hemsida under fliken Ge kniven vidare.</a:t>
            </a:r>
          </a:p>
          <a:p>
            <a:endParaRPr lang="sv-SE" sz="2400" dirty="0"/>
          </a:p>
          <a:p>
            <a:r>
              <a:rPr lang="sv-SE" sz="2400" dirty="0">
                <a:hlinkClick r:id="rId2"/>
              </a:rPr>
              <a:t>epiphysen@ortopedi.se</a:t>
            </a:r>
            <a:endParaRPr lang="sv-SE" sz="2400" dirty="0"/>
          </a:p>
          <a:p>
            <a:r>
              <a:rPr lang="sv-SE" sz="2400" dirty="0"/>
              <a:t>Ordförande i </a:t>
            </a:r>
            <a:r>
              <a:rPr lang="sv-SE" sz="2400" dirty="0" err="1"/>
              <a:t>Epiphysen</a:t>
            </a:r>
            <a:r>
              <a:rPr lang="sv-SE" sz="2400" dirty="0"/>
              <a:t>: </a:t>
            </a:r>
            <a:r>
              <a:rPr lang="sv-SE" sz="2400" dirty="0">
                <a:hlinkClick r:id="rId3"/>
              </a:rPr>
              <a:t>epiphysen-ordforande@ortopedi.se</a:t>
            </a:r>
            <a:endParaRPr lang="sv-SE" sz="2400" dirty="0"/>
          </a:p>
          <a:p>
            <a:endParaRPr lang="sv-SE" dirty="0"/>
          </a:p>
        </p:txBody>
      </p:sp>
    </p:spTree>
    <p:extLst>
      <p:ext uri="{BB962C8B-B14F-4D97-AF65-F5344CB8AC3E}">
        <p14:creationId xmlns:p14="http://schemas.microsoft.com/office/powerpoint/2010/main" val="2593740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Screen Shot 2013-04-09 at 08.24.21.png"/>
          <p:cNvPicPr>
            <a:picLocks noGrp="1" noChangeAspect="1"/>
          </p:cNvPicPr>
          <p:nvPr>
            <p:ph idx="1"/>
          </p:nvPr>
        </p:nvPicPr>
        <p:blipFill rotWithShape="1">
          <a:blip r:embed="rId3">
            <a:extLst>
              <a:ext uri="{28A0092B-C50C-407E-A947-70E740481C1C}">
                <a14:useLocalDpi xmlns:a14="http://schemas.microsoft.com/office/drawing/2010/main" val="0"/>
              </a:ext>
            </a:extLst>
          </a:blip>
          <a:srcRect l="8844" r="8344"/>
          <a:stretch/>
        </p:blipFill>
        <p:spPr>
          <a:xfrm>
            <a:off x="46176" y="0"/>
            <a:ext cx="9097824" cy="6866333"/>
          </a:xfrm>
        </p:spPr>
      </p:pic>
      <p:pic>
        <p:nvPicPr>
          <p:cNvPr id="4" name="Picture 3" descr="logga.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417638"/>
            <a:ext cx="1170762" cy="1123200"/>
          </a:xfrm>
          <a:prstGeom prst="rect">
            <a:avLst/>
          </a:prstGeom>
        </p:spPr>
      </p:pic>
      <p:sp>
        <p:nvSpPr>
          <p:cNvPr id="3" name="TextBox 2"/>
          <p:cNvSpPr txBox="1"/>
          <p:nvPr/>
        </p:nvSpPr>
        <p:spPr>
          <a:xfrm>
            <a:off x="1085978" y="5991386"/>
            <a:ext cx="1702221" cy="307777"/>
          </a:xfrm>
          <a:prstGeom prst="rect">
            <a:avLst/>
          </a:prstGeom>
          <a:noFill/>
        </p:spPr>
        <p:txBody>
          <a:bodyPr wrap="none" rtlCol="0">
            <a:spAutoFit/>
          </a:bodyPr>
          <a:lstStyle/>
          <a:p>
            <a:r>
              <a:rPr lang="sv-SE" sz="1400" dirty="0"/>
              <a:t>ST-läkare barnkirurgi</a:t>
            </a:r>
          </a:p>
        </p:txBody>
      </p:sp>
    </p:spTree>
    <p:extLst>
      <p:ext uri="{BB962C8B-B14F-4D97-AF65-F5344CB8AC3E}">
        <p14:creationId xmlns:p14="http://schemas.microsoft.com/office/powerpoint/2010/main" val="3770514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dirty="0">
                <a:solidFill>
                  <a:srgbClr val="1F497D"/>
                </a:solidFill>
              </a:rPr>
            </a:br>
            <a:r>
              <a:rPr lang="en-US" b="1" dirty="0">
                <a:solidFill>
                  <a:srgbClr val="00B050"/>
                </a:solidFill>
              </a:rPr>
              <a:t>VILKA ÄR MED?</a:t>
            </a:r>
          </a:p>
        </p:txBody>
      </p:sp>
      <p:sp>
        <p:nvSpPr>
          <p:cNvPr id="3" name="Content Placeholder 2"/>
          <p:cNvSpPr>
            <a:spLocks noGrp="1"/>
          </p:cNvSpPr>
          <p:nvPr>
            <p:ph idx="1"/>
          </p:nvPr>
        </p:nvSpPr>
        <p:spPr/>
        <p:txBody>
          <a:bodyPr>
            <a:normAutofit/>
          </a:bodyPr>
          <a:lstStyle/>
          <a:p>
            <a:pPr marL="0" indent="0">
              <a:buNone/>
            </a:pPr>
            <a:endParaRPr lang="sv-SE" dirty="0"/>
          </a:p>
          <a:p>
            <a:pPr marL="0" indent="0">
              <a:buNone/>
            </a:pPr>
            <a:r>
              <a:rPr lang="sv-SE" dirty="0"/>
              <a:t>OGU (</a:t>
            </a:r>
            <a:r>
              <a:rPr lang="sv-SE" dirty="0" err="1"/>
              <a:t>Gynob</a:t>
            </a:r>
            <a:r>
              <a:rPr lang="sv-SE" dirty="0"/>
              <a:t>)</a:t>
            </a:r>
          </a:p>
          <a:p>
            <a:pPr marL="0" indent="0">
              <a:buNone/>
            </a:pPr>
            <a:r>
              <a:rPr lang="sv-SE" dirty="0"/>
              <a:t>KIRUB (Kirurgi)</a:t>
            </a:r>
          </a:p>
          <a:p>
            <a:pPr marL="0" indent="0">
              <a:buNone/>
            </a:pPr>
            <a:r>
              <a:rPr lang="sv-SE" dirty="0" err="1"/>
              <a:t>Epiphysen</a:t>
            </a:r>
            <a:r>
              <a:rPr lang="sv-SE" dirty="0"/>
              <a:t> (Ortopedi)</a:t>
            </a:r>
          </a:p>
          <a:p>
            <a:pPr marL="0" indent="0">
              <a:buNone/>
            </a:pPr>
            <a:r>
              <a:rPr lang="sv-SE" dirty="0"/>
              <a:t>BUS (Urologi)</a:t>
            </a:r>
          </a:p>
          <a:p>
            <a:pPr marL="0" indent="0">
              <a:buNone/>
            </a:pPr>
            <a:r>
              <a:rPr lang="sv-SE" dirty="0" err="1"/>
              <a:t>Otoliten</a:t>
            </a:r>
            <a:r>
              <a:rPr lang="sv-SE" dirty="0"/>
              <a:t> (ÖNH) </a:t>
            </a:r>
          </a:p>
          <a:p>
            <a:pPr marL="0" indent="0">
              <a:buNone/>
            </a:pPr>
            <a:r>
              <a:rPr lang="sv-SE" dirty="0"/>
              <a:t>ST-läkare i barnkirurgi </a:t>
            </a:r>
          </a:p>
        </p:txBody>
      </p:sp>
      <p:sp>
        <p:nvSpPr>
          <p:cNvPr id="7" name="TextBox 6"/>
          <p:cNvSpPr txBox="1"/>
          <p:nvPr/>
        </p:nvSpPr>
        <p:spPr>
          <a:xfrm>
            <a:off x="0" y="705523"/>
            <a:ext cx="9144000" cy="45719"/>
          </a:xfrm>
          <a:prstGeom prst="rect">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endParaRPr lang="en-US" dirty="0"/>
          </a:p>
        </p:txBody>
      </p:sp>
      <p:pic>
        <p:nvPicPr>
          <p:cNvPr id="6" name="Picture 5" descr="logga.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6256" y="-531440"/>
            <a:ext cx="2540869" cy="3595651"/>
          </a:xfrm>
          <a:prstGeom prst="rect">
            <a:avLst/>
          </a:prstGeom>
        </p:spPr>
      </p:pic>
      <p:pic>
        <p:nvPicPr>
          <p:cNvPr id="8" name="Bildobjekt 7">
            <a:extLst>
              <a:ext uri="{FF2B5EF4-FFF2-40B4-BE49-F238E27FC236}">
                <a16:creationId xmlns:a16="http://schemas.microsoft.com/office/drawing/2014/main" id="{90D36218-0226-46D6-B621-4034E934EEB2}"/>
              </a:ext>
            </a:extLst>
          </p:cNvPr>
          <p:cNvPicPr>
            <a:picLocks noChangeAspect="1"/>
          </p:cNvPicPr>
          <p:nvPr/>
        </p:nvPicPr>
        <p:blipFill rotWithShape="1">
          <a:blip r:embed="rId4"/>
          <a:srcRect l="18570" t="4251" r="19222" b="7888"/>
          <a:stretch/>
        </p:blipFill>
        <p:spPr>
          <a:xfrm>
            <a:off x="1" y="27708"/>
            <a:ext cx="1040802" cy="1470025"/>
          </a:xfrm>
          <a:prstGeom prst="rect">
            <a:avLst/>
          </a:prstGeom>
        </p:spPr>
      </p:pic>
    </p:spTree>
    <p:extLst>
      <p:ext uri="{BB962C8B-B14F-4D97-AF65-F5344CB8AC3E}">
        <p14:creationId xmlns:p14="http://schemas.microsoft.com/office/powerpoint/2010/main" val="2085343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Screen Shot 2013-04-09 at 08.23.48.png"/>
          <p:cNvPicPr>
            <a:picLocks noChangeAspect="1"/>
          </p:cNvPicPr>
          <p:nvPr/>
        </p:nvPicPr>
        <p:blipFill rotWithShape="1">
          <a:blip r:embed="rId3">
            <a:extLst>
              <a:ext uri="{28A0092B-C50C-407E-A947-70E740481C1C}">
                <a14:useLocalDpi xmlns:a14="http://schemas.microsoft.com/office/drawing/2010/main" val="0"/>
              </a:ext>
            </a:extLst>
          </a:blip>
          <a:srcRect l="8764" r="8888"/>
          <a:stretch/>
        </p:blipFill>
        <p:spPr>
          <a:xfrm>
            <a:off x="40117" y="5773"/>
            <a:ext cx="9028283" cy="6852227"/>
          </a:xfrm>
          <a:prstGeom prst="rect">
            <a:avLst/>
          </a:prstGeom>
        </p:spPr>
      </p:pic>
      <p:pic>
        <p:nvPicPr>
          <p:cNvPr id="6" name="Picture 5" descr="logga.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7329" y="5332925"/>
            <a:ext cx="1070141" cy="1026667"/>
          </a:xfrm>
          <a:prstGeom prst="rect">
            <a:avLst/>
          </a:prstGeom>
        </p:spPr>
      </p:pic>
    </p:spTree>
    <p:extLst>
      <p:ext uri="{BB962C8B-B14F-4D97-AF65-F5344CB8AC3E}">
        <p14:creationId xmlns:p14="http://schemas.microsoft.com/office/powerpoint/2010/main" val="813832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3-04-09 at 08.23.52.png"/>
          <p:cNvPicPr>
            <a:picLocks noGrp="1" noChangeAspect="1"/>
          </p:cNvPicPr>
          <p:nvPr>
            <p:ph idx="1"/>
          </p:nvPr>
        </p:nvPicPr>
        <p:blipFill rotWithShape="1">
          <a:blip r:embed="rId3">
            <a:extLst>
              <a:ext uri="{28A0092B-C50C-407E-A947-70E740481C1C}">
                <a14:useLocalDpi xmlns:a14="http://schemas.microsoft.com/office/drawing/2010/main" val="0"/>
              </a:ext>
            </a:extLst>
          </a:blip>
          <a:srcRect l="8178" r="8789" b="5008"/>
          <a:stretch/>
        </p:blipFill>
        <p:spPr>
          <a:xfrm>
            <a:off x="-96699" y="0"/>
            <a:ext cx="9263810" cy="6623748"/>
          </a:xfrm>
        </p:spPr>
      </p:pic>
      <p:pic>
        <p:nvPicPr>
          <p:cNvPr id="6" name="Picture 5" descr="logga.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4634" y="6512638"/>
            <a:ext cx="276709" cy="265468"/>
          </a:xfrm>
          <a:prstGeom prst="rect">
            <a:avLst/>
          </a:prstGeom>
        </p:spPr>
      </p:pic>
    </p:spTree>
    <p:extLst>
      <p:ext uri="{BB962C8B-B14F-4D97-AF65-F5344CB8AC3E}">
        <p14:creationId xmlns:p14="http://schemas.microsoft.com/office/powerpoint/2010/main" val="4239964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3-04-09 at 08.23.56.png"/>
          <p:cNvPicPr>
            <a:picLocks noGrp="1" noChangeAspect="1"/>
          </p:cNvPicPr>
          <p:nvPr>
            <p:ph idx="1"/>
          </p:nvPr>
        </p:nvPicPr>
        <p:blipFill rotWithShape="1">
          <a:blip r:embed="rId3">
            <a:extLst>
              <a:ext uri="{28A0092B-C50C-407E-A947-70E740481C1C}">
                <a14:useLocalDpi xmlns:a14="http://schemas.microsoft.com/office/drawing/2010/main" val="0"/>
              </a:ext>
            </a:extLst>
          </a:blip>
          <a:srcRect l="8400" r="8344"/>
          <a:stretch/>
        </p:blipFill>
        <p:spPr>
          <a:xfrm>
            <a:off x="-73727" y="0"/>
            <a:ext cx="9258914" cy="6950643"/>
          </a:xfrm>
        </p:spPr>
      </p:pic>
      <p:pic>
        <p:nvPicPr>
          <p:cNvPr id="5" name="Picture 4" descr="logga.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90940" y="6598633"/>
            <a:ext cx="230403" cy="221043"/>
          </a:xfrm>
          <a:prstGeom prst="rect">
            <a:avLst/>
          </a:prstGeom>
        </p:spPr>
      </p:pic>
    </p:spTree>
    <p:extLst>
      <p:ext uri="{BB962C8B-B14F-4D97-AF65-F5344CB8AC3E}">
        <p14:creationId xmlns:p14="http://schemas.microsoft.com/office/powerpoint/2010/main" val="1794130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Screen Shot 2013-04-09 at 08.23.58.png"/>
          <p:cNvPicPr>
            <a:picLocks noGrp="1" noChangeAspect="1"/>
          </p:cNvPicPr>
          <p:nvPr>
            <p:ph idx="1"/>
          </p:nvPr>
        </p:nvPicPr>
        <p:blipFill rotWithShape="1">
          <a:blip r:embed="rId3">
            <a:extLst>
              <a:ext uri="{28A0092B-C50C-407E-A947-70E740481C1C}">
                <a14:useLocalDpi xmlns:a14="http://schemas.microsoft.com/office/drawing/2010/main" val="0"/>
              </a:ext>
            </a:extLst>
          </a:blip>
          <a:srcRect l="8400" r="8344"/>
          <a:stretch/>
        </p:blipFill>
        <p:spPr>
          <a:xfrm>
            <a:off x="8494" y="0"/>
            <a:ext cx="9135506" cy="6858000"/>
          </a:xfrm>
        </p:spPr>
      </p:pic>
      <p:pic>
        <p:nvPicPr>
          <p:cNvPr id="4" name="Picture 3" descr="logga.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4634" y="6558943"/>
            <a:ext cx="276709" cy="265468"/>
          </a:xfrm>
          <a:prstGeom prst="rect">
            <a:avLst/>
          </a:prstGeom>
        </p:spPr>
      </p:pic>
    </p:spTree>
    <p:extLst>
      <p:ext uri="{BB962C8B-B14F-4D97-AF65-F5344CB8AC3E}">
        <p14:creationId xmlns:p14="http://schemas.microsoft.com/office/powerpoint/2010/main" val="3373729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Screen Shot 2013-04-09 at 08.23.59.png"/>
          <p:cNvPicPr>
            <a:picLocks noGrp="1" noChangeAspect="1"/>
          </p:cNvPicPr>
          <p:nvPr>
            <p:ph idx="1"/>
          </p:nvPr>
        </p:nvPicPr>
        <p:blipFill rotWithShape="1">
          <a:blip r:embed="rId3">
            <a:extLst>
              <a:ext uri="{28A0092B-C50C-407E-A947-70E740481C1C}">
                <a14:useLocalDpi xmlns:a14="http://schemas.microsoft.com/office/drawing/2010/main" val="0"/>
              </a:ext>
            </a:extLst>
          </a:blip>
          <a:srcRect l="8845" r="8566"/>
          <a:stretch/>
        </p:blipFill>
        <p:spPr>
          <a:xfrm>
            <a:off x="7037" y="0"/>
            <a:ext cx="9229803" cy="6984666"/>
          </a:xfrm>
        </p:spPr>
      </p:pic>
      <p:pic>
        <p:nvPicPr>
          <p:cNvPr id="4" name="Picture 3" descr="logga.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4634" y="6572173"/>
            <a:ext cx="276709" cy="265468"/>
          </a:xfrm>
          <a:prstGeom prst="rect">
            <a:avLst/>
          </a:prstGeom>
        </p:spPr>
      </p:pic>
    </p:spTree>
    <p:extLst>
      <p:ext uri="{BB962C8B-B14F-4D97-AF65-F5344CB8AC3E}">
        <p14:creationId xmlns:p14="http://schemas.microsoft.com/office/powerpoint/2010/main" val="178842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533" y="285750"/>
            <a:ext cx="8877225" cy="627757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25602" name="AutoShape 2"/>
          <p:cNvSpPr>
            <a:spLocks/>
          </p:cNvSpPr>
          <p:nvPr/>
        </p:nvSpPr>
        <p:spPr bwMode="auto">
          <a:xfrm>
            <a:off x="716608" y="4632275"/>
            <a:ext cx="7709669" cy="13394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FFFFFF"/>
          </a:solidFill>
          <a:ln w="25400" cap="flat" cmpd="sng">
            <a:solidFill>
              <a:srgbClr val="FFFFFF"/>
            </a:solidFill>
            <a:prstDash val="solid"/>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defTabSz="642915">
              <a:defRPr/>
            </a:pPr>
            <a:r>
              <a:rPr lang="en-US" sz="3000">
                <a:latin typeface="Chalkduster" charset="0"/>
                <a:cs typeface="Chalkduster" charset="0"/>
                <a:sym typeface="Chalkduster" charset="0"/>
              </a:rPr>
              <a:t>Vad kan den erfarne kirurgen göra?</a:t>
            </a:r>
            <a:endParaRPr lang="en-US">
              <a:cs typeface="Helvetica" charset="0"/>
            </a:endParaRPr>
          </a:p>
        </p:txBody>
      </p:sp>
      <p:sp>
        <p:nvSpPr>
          <p:cNvPr id="31747" name="Rectangle 1"/>
          <p:cNvSpPr>
            <a:spLocks noChangeArrowheads="1"/>
          </p:cNvSpPr>
          <p:nvPr/>
        </p:nvSpPr>
        <p:spPr bwMode="auto">
          <a:xfrm>
            <a:off x="724422" y="1049238"/>
            <a:ext cx="7796733" cy="4961558"/>
          </a:xfrm>
          <a:prstGeom prst="rect">
            <a:avLst/>
          </a:prstGeom>
          <a:solidFill>
            <a:srgbClr val="FFFFFF"/>
          </a:solidFill>
          <a:ln>
            <a:noFill/>
          </a:ln>
          <a:extLst>
            <a:ext uri="{91240B29-F687-4f45-9708-019B960494DF}">
              <a14:hiddenLine xmlns="" xmlns:a14="http://schemas.microsoft.com/office/drawing/2010/main" w="25400">
                <a:solidFill>
                  <a:srgbClr val="000000"/>
                </a:solidFill>
                <a:round/>
                <a:headEnd/>
                <a:tailEnd/>
              </a14:hiddenLine>
            </a:ext>
          </a:extLst>
        </p:spPr>
        <p:txBody>
          <a:bodyPr lIns="35717" tIns="35717" rIns="35717" bIns="35717"/>
          <a:lstStyle/>
          <a:p>
            <a:pPr marL="160729"/>
            <a:endParaRPr lang="en-US">
              <a:cs typeface="Helvetica" charset="0"/>
            </a:endParaRPr>
          </a:p>
        </p:txBody>
      </p:sp>
      <p:pic>
        <p:nvPicPr>
          <p:cNvPr id="31748" name="Picture 5" descr="Screen Shot 2013-03-17 at 12.03.27.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21036938">
            <a:off x="334863" y="238869"/>
            <a:ext cx="3287242" cy="44224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749" name="Picture 6" descr="Screen Shot 2013-03-17 at 12.03.12.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424727">
            <a:off x="5630168" y="574849"/>
            <a:ext cx="3258220" cy="43565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750" name="Picture 3" descr="Screen Shot 2013-03-17 at 12.17.37.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863207" y="2315022"/>
            <a:ext cx="1591717" cy="3911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7" descr="logga.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73419" y="6499408"/>
            <a:ext cx="276709" cy="265468"/>
          </a:xfrm>
          <a:prstGeom prst="rect">
            <a:avLst/>
          </a:prstGeom>
        </p:spPr>
      </p:pic>
    </p:spTree>
    <p:extLst>
      <p:ext uri="{BB962C8B-B14F-4D97-AF65-F5344CB8AC3E}">
        <p14:creationId xmlns:p14="http://schemas.microsoft.com/office/powerpoint/2010/main" val="276966442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3CE84F1-654A-409D-872C-8B1E1377F03E}"/>
              </a:ext>
            </a:extLst>
          </p:cNvPr>
          <p:cNvSpPr>
            <a:spLocks noGrp="1"/>
          </p:cNvSpPr>
          <p:nvPr>
            <p:ph type="title"/>
          </p:nvPr>
        </p:nvSpPr>
        <p:spPr/>
        <p:txBody>
          <a:bodyPr/>
          <a:lstStyle/>
          <a:p>
            <a:r>
              <a:rPr lang="sv-SE" dirty="0">
                <a:solidFill>
                  <a:srgbClr val="00B050"/>
                </a:solidFill>
              </a:rPr>
              <a:t>Diskussionsfrågor</a:t>
            </a:r>
          </a:p>
        </p:txBody>
      </p:sp>
      <p:sp>
        <p:nvSpPr>
          <p:cNvPr id="3" name="Platshållare för innehåll 2">
            <a:extLst>
              <a:ext uri="{FF2B5EF4-FFF2-40B4-BE49-F238E27FC236}">
                <a16:creationId xmlns:a16="http://schemas.microsoft.com/office/drawing/2014/main" id="{92505651-268C-4C26-9AFB-776FD5991AE1}"/>
              </a:ext>
            </a:extLst>
          </p:cNvPr>
          <p:cNvSpPr>
            <a:spLocks noGrp="1"/>
          </p:cNvSpPr>
          <p:nvPr>
            <p:ph idx="1"/>
          </p:nvPr>
        </p:nvSpPr>
        <p:spPr/>
        <p:txBody>
          <a:bodyPr/>
          <a:lstStyle/>
          <a:p>
            <a:pPr marL="0" indent="0">
              <a:buNone/>
            </a:pPr>
            <a:r>
              <a:rPr lang="sv-SE" sz="2400" dirty="0"/>
              <a:t>Förslag till diskussionsfrågor för ST-läkare och handledande läkare på kliniken</a:t>
            </a:r>
          </a:p>
          <a:p>
            <a:pPr marL="0" indent="0">
              <a:buNone/>
            </a:pPr>
            <a:endParaRPr lang="sv-SE" sz="2400" dirty="0"/>
          </a:p>
          <a:p>
            <a:r>
              <a:rPr lang="sv-SE" sz="2000" dirty="0"/>
              <a:t>Vilka mål har vi gällande kirurgiska färdigheter för ST-läkarna?</a:t>
            </a:r>
          </a:p>
          <a:p>
            <a:r>
              <a:rPr lang="sv-SE" sz="2000" dirty="0"/>
              <a:t>Vilka tillgångar och brister finns på vår klinik gällande den kirurgiska utbildningen för ST-läkarna?</a:t>
            </a:r>
          </a:p>
          <a:p>
            <a:r>
              <a:rPr lang="sv-SE" sz="2000" dirty="0"/>
              <a:t>Hur sker praktisk kunskapsöverföring? Hur kan det ske på ett mer strukturerat sätt?</a:t>
            </a:r>
          </a:p>
          <a:p>
            <a:r>
              <a:rPr lang="sv-SE" sz="2000" dirty="0"/>
              <a:t>Använder vi oss av konstruktiv feedback kring ST-läkarnas färdigheter?</a:t>
            </a:r>
          </a:p>
          <a:p>
            <a:r>
              <a:rPr lang="sv-SE" sz="2000" dirty="0"/>
              <a:t>Använder vi oss av konstruktiv feedback kring handledarnas förmåga att handleda?</a:t>
            </a:r>
          </a:p>
          <a:p>
            <a:endParaRPr lang="sv-SE" sz="2000" dirty="0"/>
          </a:p>
          <a:p>
            <a:endParaRPr lang="sv-SE" sz="2800" dirty="0"/>
          </a:p>
          <a:p>
            <a:endParaRPr lang="sv-SE" dirty="0"/>
          </a:p>
        </p:txBody>
      </p:sp>
      <p:pic>
        <p:nvPicPr>
          <p:cNvPr id="4" name="Bildobjekt 3">
            <a:extLst>
              <a:ext uri="{FF2B5EF4-FFF2-40B4-BE49-F238E27FC236}">
                <a16:creationId xmlns:a16="http://schemas.microsoft.com/office/drawing/2014/main" id="{0F8F4238-609F-4B08-A3BA-95C4C8AC56B2}"/>
              </a:ext>
            </a:extLst>
          </p:cNvPr>
          <p:cNvPicPr>
            <a:picLocks noChangeAspect="1"/>
          </p:cNvPicPr>
          <p:nvPr/>
        </p:nvPicPr>
        <p:blipFill rotWithShape="1">
          <a:blip r:embed="rId2"/>
          <a:srcRect l="18570" t="4251" r="19222" b="7888"/>
          <a:stretch/>
        </p:blipFill>
        <p:spPr>
          <a:xfrm>
            <a:off x="1" y="27708"/>
            <a:ext cx="1040802" cy="1470025"/>
          </a:xfrm>
          <a:prstGeom prst="rect">
            <a:avLst/>
          </a:prstGeom>
        </p:spPr>
      </p:pic>
    </p:spTree>
    <p:extLst>
      <p:ext uri="{BB962C8B-B14F-4D97-AF65-F5344CB8AC3E}">
        <p14:creationId xmlns:p14="http://schemas.microsoft.com/office/powerpoint/2010/main" val="33064430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3112</TotalTime>
  <Words>476</Words>
  <Application>Microsoft Office PowerPoint</Application>
  <PresentationFormat>Bildspel på skärmen (4:3)</PresentationFormat>
  <Paragraphs>56</Paragraphs>
  <Slides>11</Slides>
  <Notes>8</Notes>
  <HiddenSlides>0</HiddenSlides>
  <MMClips>0</MMClips>
  <ScaleCrop>false</ScaleCrop>
  <HeadingPairs>
    <vt:vector size="6" baseType="variant">
      <vt:variant>
        <vt:lpstr>Använt teckensnitt</vt:lpstr>
      </vt:variant>
      <vt:variant>
        <vt:i4>5</vt:i4>
      </vt:variant>
      <vt:variant>
        <vt:lpstr>Tema</vt:lpstr>
      </vt:variant>
      <vt:variant>
        <vt:i4>2</vt:i4>
      </vt:variant>
      <vt:variant>
        <vt:lpstr>Bildrubriker</vt:lpstr>
      </vt:variant>
      <vt:variant>
        <vt:i4>11</vt:i4>
      </vt:variant>
    </vt:vector>
  </HeadingPairs>
  <TitlesOfParts>
    <vt:vector size="18" baseType="lpstr">
      <vt:lpstr>Arial</vt:lpstr>
      <vt:lpstr>Calibri</vt:lpstr>
      <vt:lpstr>Chalkduster</vt:lpstr>
      <vt:lpstr>Symbol</vt:lpstr>
      <vt:lpstr>Times New Roman</vt:lpstr>
      <vt:lpstr>Office Theme</vt:lpstr>
      <vt:lpstr>Office-tema</vt:lpstr>
      <vt:lpstr>PowerPoint-presentation</vt:lpstr>
      <vt:lpstr> VILKA ÄR MED?</vt:lpstr>
      <vt:lpstr>PowerPoint-presentation</vt:lpstr>
      <vt:lpstr>PowerPoint-presentation</vt:lpstr>
      <vt:lpstr>PowerPoint-presentation</vt:lpstr>
      <vt:lpstr>PowerPoint-presentation</vt:lpstr>
      <vt:lpstr>PowerPoint-presentation</vt:lpstr>
      <vt:lpstr>PowerPoint-presentation</vt:lpstr>
      <vt:lpstr>Diskussionsfrågor</vt:lpstr>
      <vt:lpstr>Kontaktuppgifter</vt:lpstr>
      <vt:lpstr>PowerPoint-presentation</vt:lpstr>
    </vt:vector>
  </TitlesOfParts>
  <Company>xxxxx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xxxx xxxx</dc:creator>
  <cp:lastModifiedBy>Lovisa André</cp:lastModifiedBy>
  <cp:revision>18</cp:revision>
  <dcterms:created xsi:type="dcterms:W3CDTF">2014-05-14T14:26:47Z</dcterms:created>
  <dcterms:modified xsi:type="dcterms:W3CDTF">2020-12-02T17:21:54Z</dcterms:modified>
</cp:coreProperties>
</file>