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png" ContentType="image/png"/>
  <Default Extension="rels" ContentType="application/vnd.openxmlformats-package.relationships+xml"/>
  <Override PartName="/ppt/slideMasters/slideMaster11.xml" ContentType="application/vnd.openxmlformats-officedocument.presentationml.slideMaster+xml"/>
  <Override PartName="/ppt/slideLayouts/slideLayout3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1.xml" ContentType="application/vnd.openxmlformats-officedocument.theme+xml"/>
  <Override PartName="/ppt/slideLayouts/slideLayout4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05ca968eb0fe43f8" /></Relationships>
</file>

<file path=ppt/presentation.xml><?xml version="1.0" encoding="utf-8"?>
<p:presentation xmlns:p="http://schemas.openxmlformats.org/presentationml/2006/main" saveSubsetFonts="1" autoCompressPictures="0">
  <p:sldMasterIdLst>
    <p:sldMasterId xmlns:r="http://schemas.openxmlformats.org/officeDocument/2006/relationships" r:id="rId1"/>
  </p:sldMasterIdLst>
  <p:sldIdLst>
    <p:sldId xmlns:r="http://schemas.openxmlformats.org/officeDocument/2006/relationships" id="256" r:id="Rf5a7314165e74864"/>
    <p:sldId xmlns:r="http://schemas.openxmlformats.org/officeDocument/2006/relationships" id="257" r:id="R8b9839aa0f674066"/>
    <p:sldId xmlns:r="http://schemas.openxmlformats.org/officeDocument/2006/relationships" id="258" r:id="R894d4cfd6ceb436e"/>
    <p:sldId xmlns:r="http://schemas.openxmlformats.org/officeDocument/2006/relationships" id="259" r:id="R82ae234d4ed4401f"/>
    <p:sldId xmlns:r="http://schemas.openxmlformats.org/officeDocument/2006/relationships" id="260" r:id="R21d9e3793c8c4f8a"/>
    <p:sldId xmlns:r="http://schemas.openxmlformats.org/officeDocument/2006/relationships" id="261" r:id="Re4c8a76836d84231"/>
    <p:sldId xmlns:r="http://schemas.openxmlformats.org/officeDocument/2006/relationships" id="262" r:id="R1889eab62fe54cfe"/>
    <p:sldId xmlns:r="http://schemas.openxmlformats.org/officeDocument/2006/relationships" id="263" r:id="R63a7256f5fea4a93"/>
    <p:sldId xmlns:r="http://schemas.openxmlformats.org/officeDocument/2006/relationships" id="264" r:id="R3aaa85dbe4ae4e0e"/>
    <p:sldId xmlns:r="http://schemas.openxmlformats.org/officeDocument/2006/relationships" id="265" r:id="Re9b1f81e468d4325"/>
    <p:sldId xmlns:r="http://schemas.openxmlformats.org/officeDocument/2006/relationships" id="266" r:id="R39dad54f338846c6"/>
    <p:sldId xmlns:r="http://schemas.openxmlformats.org/officeDocument/2006/relationships" id="267" r:id="Rbb70a842941c4643"/>
    <p:sldId xmlns:r="http://schemas.openxmlformats.org/officeDocument/2006/relationships" id="268" r:id="R3c23f9b1977446c7"/>
    <p:sldId xmlns:r="http://schemas.openxmlformats.org/officeDocument/2006/relationships" id="269" r:id="R6dcb7045eda241d0"/>
    <p:sldId xmlns:r="http://schemas.openxmlformats.org/officeDocument/2006/relationships" id="270" r:id="R0d399996ef4e4df5"/>
    <p:sldId xmlns:r="http://schemas.openxmlformats.org/officeDocument/2006/relationships" id="271" r:id="Rcfeec9f814414b50"/>
    <p:sldId xmlns:r="http://schemas.openxmlformats.org/officeDocument/2006/relationships" id="272" r:id="Rdd14a0ac40f34296"/>
    <p:sldId xmlns:r="http://schemas.openxmlformats.org/officeDocument/2006/relationships" id="273" r:id="Rf22c998b55cb4d15"/>
    <p:sldId xmlns:r="http://schemas.openxmlformats.org/officeDocument/2006/relationships" id="274" r:id="Rd7a0cf6bf38a43bd"/>
    <p:sldId xmlns:r="http://schemas.openxmlformats.org/officeDocument/2006/relationships" id="275" r:id="Rd837ff0605a94729"/>
    <p:sldId xmlns:r="http://schemas.openxmlformats.org/officeDocument/2006/relationships" id="276" r:id="Rbf6725a7ca1b4275"/>
    <p:sldId xmlns:r="http://schemas.openxmlformats.org/officeDocument/2006/relationships" id="277" r:id="R1fe72f439701460d"/>
  </p:sldIdLst>
  <p:sldSz cx="9144000" cy="5143500" type="screen16x9"/>
  <p:notesSz cx="6858000" cy="9144000"/>
  <p:defaultTextStyle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Relationship Type="http://schemas.openxmlformats.org/officeDocument/2006/relationships/slide" Target="/ppt/slides/slide1.xml" Id="Rf5a7314165e74864" /><Relationship Type="http://schemas.openxmlformats.org/officeDocument/2006/relationships/slide" Target="/ppt/slides/slide2.xml" Id="R8b9839aa0f674066" /><Relationship Type="http://schemas.openxmlformats.org/officeDocument/2006/relationships/slide" Target="/ppt/slides/slide3.xml" Id="R894d4cfd6ceb436e" /><Relationship Type="http://schemas.openxmlformats.org/officeDocument/2006/relationships/slide" Target="/ppt/slides/slide4.xml" Id="R82ae234d4ed4401f" /><Relationship Type="http://schemas.openxmlformats.org/officeDocument/2006/relationships/slide" Target="/ppt/slides/slide5.xml" Id="R21d9e3793c8c4f8a" /><Relationship Type="http://schemas.openxmlformats.org/officeDocument/2006/relationships/slide" Target="/ppt/slides/slide6.xml" Id="Re4c8a76836d84231" /><Relationship Type="http://schemas.openxmlformats.org/officeDocument/2006/relationships/slide" Target="/ppt/slides/slide7.xml" Id="R1889eab62fe54cfe" /><Relationship Type="http://schemas.openxmlformats.org/officeDocument/2006/relationships/slide" Target="/ppt/slides/slide8.xml" Id="R63a7256f5fea4a93" /><Relationship Type="http://schemas.openxmlformats.org/officeDocument/2006/relationships/slide" Target="/ppt/slides/slide9.xml" Id="R3aaa85dbe4ae4e0e" /><Relationship Type="http://schemas.openxmlformats.org/officeDocument/2006/relationships/slide" Target="/ppt/slides/slide10.xml" Id="Re9b1f81e468d4325" /><Relationship Type="http://schemas.openxmlformats.org/officeDocument/2006/relationships/slide" Target="/ppt/slides/slide11.xml" Id="R39dad54f338846c6" /><Relationship Type="http://schemas.openxmlformats.org/officeDocument/2006/relationships/slide" Target="/ppt/slides/slide12.xml" Id="Rbb70a842941c4643" /><Relationship Type="http://schemas.openxmlformats.org/officeDocument/2006/relationships/slide" Target="/ppt/slides/slide13.xml" Id="R3c23f9b1977446c7" /><Relationship Type="http://schemas.openxmlformats.org/officeDocument/2006/relationships/slide" Target="/ppt/slides/slide14.xml" Id="R6dcb7045eda241d0" /><Relationship Type="http://schemas.openxmlformats.org/officeDocument/2006/relationships/slide" Target="/ppt/slides/slide15.xml" Id="R0d399996ef4e4df5" /><Relationship Type="http://schemas.openxmlformats.org/officeDocument/2006/relationships/slide" Target="/ppt/slides/slide16.xml" Id="Rcfeec9f814414b50" /><Relationship Type="http://schemas.openxmlformats.org/officeDocument/2006/relationships/slide" Target="/ppt/slides/slide17.xml" Id="Rdd14a0ac40f34296" /><Relationship Type="http://schemas.openxmlformats.org/officeDocument/2006/relationships/slide" Target="/ppt/slides/slide18.xml" Id="Rf22c998b55cb4d15" /><Relationship Type="http://schemas.openxmlformats.org/officeDocument/2006/relationships/slide" Target="/ppt/slides/slide19.xml" Id="Rd7a0cf6bf38a43bd" /><Relationship Type="http://schemas.openxmlformats.org/officeDocument/2006/relationships/slide" Target="/ppt/slides/slide20.xml" Id="Rd837ff0605a94729" /><Relationship Type="http://schemas.openxmlformats.org/officeDocument/2006/relationships/slide" Target="/ppt/slides/slide21.xml" Id="Rbf6725a7ca1b4275" /><Relationship Type="http://schemas.openxmlformats.org/officeDocument/2006/relationships/slide" Target="/ppt/slides/slide22.xml" Id="R1fe72f439701460d" /></Relationship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44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3.xml><?xml version="1.0" encoding="utf-8"?>
<p:sldLayout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4.xml><?xml version="1.0" encoding="utf-8"?>
<p:sldLayout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1.xml" Id="rId5" /><Relationship Type="http://schemas.openxmlformats.org/officeDocument/2006/relationships/slideLayout" Target="/ppt/slideLayouts/slideLayout44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2.xml" Id="rId2" /></Relationships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10.png" Id="rId0db09958" 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11.png" Id="rId3a05e42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12.png" Id="rIdd760b79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13.png" Id="rId7e17c927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14.png" Id="rIddee3068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15.png" Id="rId8c3492d8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16.png" Id="rIdb708f68b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17.png" Id="rIdc45f3d5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18.png" Id="rIdcb4568e7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19.png" Id="rIdf2a93af5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31.xml" Id="rId3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20.png" Id="rId008d0bc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21.png" Id="rId988c496f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23.png" Id="rId736fbc47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3.png" Id="rIde8dc052c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4.png" Id="rId5d16a69f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5.png" Id="rId1643cf10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6.png" Id="rId7abcdcc2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7.png" Id="rId1becd34d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8.png" Id="rId46e8c17a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.xml" Id="rId1" /><Relationship Type="http://schemas.openxmlformats.org/officeDocument/2006/relationships/image" Target="/ppt/media/image9.png" Id="rIdbac1ff0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xmlns:a="http://schemas.openxmlformats.org/drawingml/2006/main" noGrp="1"/>
          </p:cNvSpPr>
          <p:nvPr>
            <p:ph type="body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Enkätundersökning ST-utbildning i ortopedi</a:t>
            </a:r>
            <a:endParaRPr dirty="0"/>
          </a:p>
        </p:txBody>
      </p:sp>
      <p:sp>
        <p:nvSpPr>
          <p:cNvPr id="3" name="Text Placeholder 2"/>
          <p:cNvSpPr>
            <a:spLocks xmlns:a="http://schemas.openxmlformats.org/drawingml/2006/main" noGrp="1"/>
          </p:cNvSpPr>
          <p:nvPr>
            <p:ph type="body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den 11 oktober 2022</a:t>
            </a:r>
            <a:endParaRPr dirty="0"/>
          </a:p>
        </p:txBody>
      </p:sp>
    </p:spTree>
  </p:cSld>
  <p:clrMapOvr>
    <a:masterClrMapping xmlns:a="http://schemas.openxmlformats.org/drawingml/2006/main"/>
  </p:clrMapOvr>
</p:sld>
</file>

<file path=ppt/slides/slide1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F4: I förhållande till var du befinner dig i din ST, anser du dig ha de kirurgiska färdigheter som du borde ha?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0db09958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716850"/>
            <a:ext cx="7543800" cy="2209800"/>
          </a:xfrm>
          <a:prstGeom xmlns:a="http://schemas.openxmlformats.org/drawingml/2006/main" prst="rect">
            <a:avLst/>
          </a:prstGeom>
        </p:spPr>
      </p:pic>
    </p:spTree>
  </p:cSld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F5: Används strukturerad metod för handledning under kirurgiska ingrepp på din klinik, till exempel "Ge kniven vidare"?Länk till checklista för Ge kniven vidare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3a05e42e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000000"/>
            <a:ext cx="7543800" cy="3643500"/>
          </a:xfrm>
          <a:prstGeom xmlns:a="http://schemas.openxmlformats.org/drawingml/2006/main" prst="rect">
            <a:avLst/>
          </a:prstGeom>
        </p:spPr>
      </p:pic>
    </p:spTree>
  </p:cSld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F5: Används strukturerad metod för handledning under kirurgiska ingrepp på din klinik, till exempel "Ge kniven vidare"?Länk till checklista för Ge kniven vidare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d760b79e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716850"/>
            <a:ext cx="7543800" cy="2209800"/>
          </a:xfrm>
          <a:prstGeom xmlns:a="http://schemas.openxmlformats.org/drawingml/2006/main" prst="rect">
            <a:avLst/>
          </a:prstGeom>
        </p:spPr>
      </p:pic>
    </p:spTree>
  </p:cSld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F6: Ges du möjlighet att vara huvudoperatör under handledning av senior kollega?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7e17c927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000000"/>
            <a:ext cx="7543800" cy="3643500"/>
          </a:xfrm>
          <a:prstGeom xmlns:a="http://schemas.openxmlformats.org/drawingml/2006/main" prst="rect">
            <a:avLst/>
          </a:prstGeom>
        </p:spPr>
      </p:pic>
    </p:spTree>
  </p:cSld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F6: Ges du möjlighet att vara huvudoperatör under handledning av senior kollega?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dee30687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716850"/>
            <a:ext cx="7543800" cy="2209800"/>
          </a:xfrm>
          <a:prstGeom xmlns:a="http://schemas.openxmlformats.org/drawingml/2006/main" prst="rect">
            <a:avLst/>
          </a:prstGeom>
        </p:spPr>
      </p:pic>
    </p:spTree>
  </p:cSld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F7: Får du vara med seniora kollegor och planera kirurgiska ingrepp?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c3492d8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000000"/>
            <a:ext cx="7543800" cy="3643500"/>
          </a:xfrm>
          <a:prstGeom xmlns:a="http://schemas.openxmlformats.org/drawingml/2006/main" prst="rect">
            <a:avLst/>
          </a:prstGeom>
        </p:spPr>
      </p:pic>
    </p:spTree>
  </p:cSld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F7: Får du vara med seniora kollegor och planera kirurgiska ingrepp?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b708f68b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716850"/>
            <a:ext cx="7543800" cy="2209800"/>
          </a:xfrm>
          <a:prstGeom xmlns:a="http://schemas.openxmlformats.org/drawingml/2006/main" prst="rect">
            <a:avLst/>
          </a:prstGeom>
        </p:spPr>
      </p:pic>
    </p:spTree>
  </p:cSld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F8: Får du feedback efter operationer kring vad du gör bra och vad du kan förbättra?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c45f3d57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000000"/>
            <a:ext cx="7543800" cy="3643500"/>
          </a:xfrm>
          <a:prstGeom xmlns:a="http://schemas.openxmlformats.org/drawingml/2006/main" prst="rect">
            <a:avLst/>
          </a:prstGeom>
        </p:spPr>
      </p:pic>
    </p:spTree>
  </p:cSld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F8: Får du feedback efter operationer kring vad du gör bra och vad du kan förbättra?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cb4568e7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716850"/>
            <a:ext cx="7543800" cy="2209800"/>
          </a:xfrm>
          <a:prstGeom xmlns:a="http://schemas.openxmlformats.org/drawingml/2006/main" prst="rect">
            <a:avLst/>
          </a:prstGeom>
        </p:spPr>
      </p:pic>
    </p:spTree>
  </p:cSld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F9: Har du regelbundet schemalagd tid för teoretiska studier?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f2a93af5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107250"/>
            <a:ext cx="7543800" cy="3429000"/>
          </a:xfrm>
          <a:prstGeom xmlns:a="http://schemas.openxmlformats.org/drawingml/2006/main" prst="rect">
            <a:avLst/>
          </a:prstGeom>
        </p:spPr>
      </p:pic>
    </p:spTree>
  </p:cSld>
</p:sld>
</file>

<file path=ppt/slides/slide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xmlns:a="http://schemas.openxmlformats.org/drawingml/2006/main" noGrp="1"/>
          </p:cNvSpPr>
          <p:nvPr>
            <p:ph type="body" sz="quarter" idx="13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Skapad</a:t>
            </a:r>
            <a:r>
              <a:rPr lang="en-GB" dirty="0"/>
              <a:t>: </a:t>
            </a:r>
            <a:r>
              <a:rPr lang="en-GB" dirty="0"/>
              <a:t>den 9 september 2022</a:t>
            </a:r>
            <a:endParaRPr dirty="0"/>
          </a:p>
        </p:txBody>
      </p:sp>
      <p:sp>
        <p:nvSpPr>
          <p:cNvPr id="3" name="Title 2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137</a:t>
            </a:r>
            <a:endParaRPr dirty="0"/>
          </a:p>
        </p:txBody>
      </p:sp>
      <p:sp>
        <p:nvSpPr>
          <p:cNvPr id="4" name="Text Placaholder 3"/>
          <p:cNvSpPr>
            <a:spLocks xmlns:a="http://schemas.openxmlformats.org/drawingml/2006/main" noGrp="1"/>
          </p:cNvSpPr>
          <p:nvPr>
            <p:ph type="body" sz="quarter" idx="17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Totalt antal svar</a:t>
            </a:r>
            <a:endParaRPr dirty="0"/>
          </a:p>
        </p:txBody>
      </p:sp>
      <p:sp>
        <p:nvSpPr>
          <p:cNvPr id="5" name="Text Placaholder 4"/>
          <p:cNvSpPr>
            <a:spLocks xmlns:a="http://schemas.openxmlformats.org/drawingml/2006/main" noGrp="1"/>
          </p:cNvSpPr>
          <p:nvPr>
            <p:ph type="body" sz="quarter" idx="18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Fullständiga svar</a:t>
            </a:r>
            <a:r>
              <a:rPr lang="en-GB" dirty="0"/>
              <a:t>: </a:t>
            </a:r>
            <a:r>
              <a:rPr lang="en-GB" dirty="0"/>
              <a:t>137</a:t>
            </a:r>
            <a:endParaRPr dirty="0"/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F9: Har du regelbundet schemalagd tid för teoretiska studier?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008d0bcb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2110550"/>
            <a:ext cx="7543800" cy="1422400"/>
          </a:xfrm>
          <a:prstGeom xmlns:a="http://schemas.openxmlformats.org/drawingml/2006/main" prst="rect">
            <a:avLst/>
          </a:prstGeom>
        </p:spPr>
      </p:pic>
    </p:spTree>
  </p:cSld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F10: Har du regelbundet schemalagd handledningstid?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988c496f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107250"/>
            <a:ext cx="7543800" cy="3429000"/>
          </a:xfrm>
          <a:prstGeom xmlns:a="http://schemas.openxmlformats.org/drawingml/2006/main" prst="rect">
            <a:avLst/>
          </a:prstGeom>
        </p:spPr>
      </p:pic>
    </p:spTree>
  </p:cSld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F10: Har du regelbundet schemalagd handledningstid?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736fbc47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2110550"/>
            <a:ext cx="7543800" cy="1422400"/>
          </a:xfrm>
          <a:prstGeom xmlns:a="http://schemas.openxmlformats.org/drawingml/2006/main" prst="rect">
            <a:avLst/>
          </a:prstGeom>
        </p:spPr>
      </p:pic>
    </p:spTree>
  </p:cSld>
</p:sld>
</file>

<file path=ppt/slides/slide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F1: I vilken region arbetar du?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e8dc052c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3064700" y="1000000"/>
            <a:ext cx="2514600" cy="3643500"/>
          </a:xfrm>
          <a:prstGeom xmlns:a="http://schemas.openxmlformats.org/drawingml/2006/main" prst="rect">
            <a:avLst/>
          </a:prstGeom>
        </p:spPr>
      </p:pic>
    </p:spTree>
  </p:cSld>
</p:sld>
</file>

<file path=ppt/slides/slide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F1: I vilken region arbetar du?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5d16a69f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2436050" y="1000000"/>
            <a:ext cx="3771900" cy="3643500"/>
          </a:xfrm>
          <a:prstGeom xmlns:a="http://schemas.openxmlformats.org/drawingml/2006/main" prst="rect">
            <a:avLst/>
          </a:prstGeom>
        </p:spPr>
      </p:pic>
    </p:spTree>
  </p:cSld>
</p:sld>
</file>

<file path=ppt/slides/slide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F2: På vilket sjukhus eller ort arbetar du?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643cf1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3944810" y="1000000"/>
            <a:ext cx="754380" cy="3643500"/>
          </a:xfrm>
          <a:prstGeom xmlns:a="http://schemas.openxmlformats.org/drawingml/2006/main" prst="rect">
            <a:avLst/>
          </a:prstGeom>
        </p:spPr>
      </p:pic>
    </p:spTree>
  </p:cSld>
</p:sld>
</file>

<file path=ppt/slides/slide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F2: På vilket sjukhus eller ort arbetar du?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7abcdcc2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3693350" y="1000000"/>
            <a:ext cx="1257300" cy="3643500"/>
          </a:xfrm>
          <a:prstGeom xmlns:a="http://schemas.openxmlformats.org/drawingml/2006/main" prst="rect">
            <a:avLst/>
          </a:prstGeom>
        </p:spPr>
      </p:pic>
    </p:spTree>
  </p:cSld>
</p:sld>
</file>

<file path=ppt/slides/slide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F3: Hur många år har du gjort på din ST?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becd34d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000000"/>
            <a:ext cx="7543800" cy="3643500"/>
          </a:xfrm>
          <a:prstGeom xmlns:a="http://schemas.openxmlformats.org/drawingml/2006/main" prst="rect">
            <a:avLst/>
          </a:prstGeom>
        </p:spPr>
      </p:pic>
    </p:spTree>
  </p:cSld>
</p:sld>
</file>

<file path=ppt/slides/slide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F3: Hur många år har du gjort på din ST?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46e8c17a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323150"/>
            <a:ext cx="7543800" cy="2997200"/>
          </a:xfrm>
          <a:prstGeom xmlns:a="http://schemas.openxmlformats.org/drawingml/2006/main" prst="rect">
            <a:avLst/>
          </a:prstGeom>
        </p:spPr>
      </p:pic>
    </p:spTree>
  </p:cSld>
</p:sld>
</file>

<file path=ppt/slides/slide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F4: I förhållande till var du befinner dig i din ST, anser du dig ha de kirurgiska färdigheter som du borde ha?</a:t>
            </a:r>
            <a:endParaRPr dirty="0"/>
          </a:p>
        </p:txBody>
      </p:sp>
      <p:sp>
        <p:nvSpPr>
          <p:cNvPr id="3" name="Title"/>
          <p:cNvSpPr>
            <a:spLocks xmlns:a="http://schemas.openxmlformats.org/drawingml/2006/main" noGrp="1"/>
          </p:cNvSpPr>
          <p:nvPr>
            <p:ph type="body" sz="quarter" idx="14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en-GB" dirty="0"/>
              <a:t>Svarade: 137   Hoppade över: 0</a:t>
            </a:r>
            <a:endParaRPr dirty="0"/>
          </a:p>
        </p:txBody>
      </p:sp>
      <p:pic>
        <p:nvPicPr>
          <p:cNvPr id="6" name="Picture 1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bac1ff08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0100" y="1000000"/>
            <a:ext cx="7543800" cy="3643500"/>
          </a:xfrm>
          <a:prstGeom xmlns:a="http://schemas.openxmlformats.org/drawingml/2006/main" prst="rect">
            <a:avLst/>
          </a:prstGeom>
        </p:spPr>
      </p:pic>
    </p:spTree>
  </p:cSld>
</p:sld>
</file>

<file path=ppt/theme/theme1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