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7" r:id="rId5"/>
    <p:sldId id="307" r:id="rId6"/>
    <p:sldId id="273" r:id="rId7"/>
    <p:sldId id="306" r:id="rId8"/>
    <p:sldId id="283" r:id="rId9"/>
    <p:sldId id="284" r:id="rId10"/>
    <p:sldId id="282" r:id="rId11"/>
    <p:sldId id="285" r:id="rId12"/>
    <p:sldId id="287" r:id="rId13"/>
    <p:sldId id="274" r:id="rId14"/>
    <p:sldId id="277" r:id="rId15"/>
    <p:sldId id="278" r:id="rId16"/>
    <p:sldId id="279" r:id="rId17"/>
    <p:sldId id="281" r:id="rId18"/>
    <p:sldId id="286" r:id="rId19"/>
    <p:sldId id="308" r:id="rId20"/>
    <p:sldId id="305" r:id="rId21"/>
    <p:sldId id="288"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1D5"/>
    <a:srgbClr val="3A5BA6"/>
    <a:srgbClr val="D3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6" autoAdjust="0"/>
  </p:normalViewPr>
  <p:slideViewPr>
    <p:cSldViewPr snapToGrid="0">
      <p:cViewPr varScale="1">
        <p:scale>
          <a:sx n="43" d="100"/>
          <a:sy n="43" d="100"/>
        </p:scale>
        <p:origin x="1542" y="45"/>
      </p:cViewPr>
      <p:guideLst>
        <p:guide orient="horz" pos="86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Lilleberg Eriksson" userId="9d000b9f-5f8f-4871-b1ea-efef969297ba" providerId="ADAL" clId="{78EEA1C7-9345-410B-A7FD-6E76D33B1860}"/>
    <pc:docChg chg="delSld modSld">
      <pc:chgData name="Jonas Lilleberg Eriksson" userId="9d000b9f-5f8f-4871-b1ea-efef969297ba" providerId="ADAL" clId="{78EEA1C7-9345-410B-A7FD-6E76D33B1860}" dt="2022-02-15T14:00:40.183" v="65" actId="20577"/>
      <pc:docMkLst>
        <pc:docMk/>
      </pc:docMkLst>
      <pc:sldChg chg="modSp mod">
        <pc:chgData name="Jonas Lilleberg Eriksson" userId="9d000b9f-5f8f-4871-b1ea-efef969297ba" providerId="ADAL" clId="{78EEA1C7-9345-410B-A7FD-6E76D33B1860}" dt="2022-02-15T13:59:09.811" v="37" actId="20577"/>
        <pc:sldMkLst>
          <pc:docMk/>
          <pc:sldMk cId="3865923043" sldId="273"/>
        </pc:sldMkLst>
        <pc:spChg chg="mod">
          <ac:chgData name="Jonas Lilleberg Eriksson" userId="9d000b9f-5f8f-4871-b1ea-efef969297ba" providerId="ADAL" clId="{78EEA1C7-9345-410B-A7FD-6E76D33B1860}" dt="2022-02-15T13:59:09.811" v="37" actId="20577"/>
          <ac:spMkLst>
            <pc:docMk/>
            <pc:sldMk cId="3865923043" sldId="273"/>
            <ac:spMk id="5" creationId="{F8FDB974-A9EC-8F4E-9C9F-263056D24E13}"/>
          </ac:spMkLst>
        </pc:spChg>
      </pc:sldChg>
      <pc:sldChg chg="modSp mod">
        <pc:chgData name="Jonas Lilleberg Eriksson" userId="9d000b9f-5f8f-4871-b1ea-efef969297ba" providerId="ADAL" clId="{78EEA1C7-9345-410B-A7FD-6E76D33B1860}" dt="2022-02-15T14:00:40.183" v="65" actId="20577"/>
        <pc:sldMkLst>
          <pc:docMk/>
          <pc:sldMk cId="2019485261" sldId="278"/>
        </pc:sldMkLst>
        <pc:spChg chg="mod">
          <ac:chgData name="Jonas Lilleberg Eriksson" userId="9d000b9f-5f8f-4871-b1ea-efef969297ba" providerId="ADAL" clId="{78EEA1C7-9345-410B-A7FD-6E76D33B1860}" dt="2022-02-15T14:00:40.183" v="65" actId="20577"/>
          <ac:spMkLst>
            <pc:docMk/>
            <pc:sldMk cId="2019485261" sldId="278"/>
            <ac:spMk id="5" creationId="{F8FDB974-A9EC-8F4E-9C9F-263056D24E13}"/>
          </ac:spMkLst>
        </pc:spChg>
      </pc:sldChg>
      <pc:sldChg chg="modSp mod">
        <pc:chgData name="Jonas Lilleberg Eriksson" userId="9d000b9f-5f8f-4871-b1ea-efef969297ba" providerId="ADAL" clId="{78EEA1C7-9345-410B-A7FD-6E76D33B1860}" dt="2022-02-15T13:59:38.079" v="46" actId="20577"/>
        <pc:sldMkLst>
          <pc:docMk/>
          <pc:sldMk cId="1917726211" sldId="283"/>
        </pc:sldMkLst>
        <pc:spChg chg="mod">
          <ac:chgData name="Jonas Lilleberg Eriksson" userId="9d000b9f-5f8f-4871-b1ea-efef969297ba" providerId="ADAL" clId="{78EEA1C7-9345-410B-A7FD-6E76D33B1860}" dt="2022-02-15T13:59:38.079" v="46" actId="20577"/>
          <ac:spMkLst>
            <pc:docMk/>
            <pc:sldMk cId="1917726211" sldId="283"/>
            <ac:spMk id="5" creationId="{F8FDB974-A9EC-8F4E-9C9F-263056D24E13}"/>
          </ac:spMkLst>
        </pc:spChg>
      </pc:sldChg>
      <pc:sldChg chg="modSp mod">
        <pc:chgData name="Jonas Lilleberg Eriksson" userId="9d000b9f-5f8f-4871-b1ea-efef969297ba" providerId="ADAL" clId="{78EEA1C7-9345-410B-A7FD-6E76D33B1860}" dt="2022-02-15T14:00:08.817" v="56" actId="20577"/>
        <pc:sldMkLst>
          <pc:docMk/>
          <pc:sldMk cId="967819458" sldId="284"/>
        </pc:sldMkLst>
        <pc:spChg chg="mod">
          <ac:chgData name="Jonas Lilleberg Eriksson" userId="9d000b9f-5f8f-4871-b1ea-efef969297ba" providerId="ADAL" clId="{78EEA1C7-9345-410B-A7FD-6E76D33B1860}" dt="2022-02-15T14:00:08.817" v="56" actId="20577"/>
          <ac:spMkLst>
            <pc:docMk/>
            <pc:sldMk cId="967819458" sldId="284"/>
            <ac:spMk id="5" creationId="{F8FDB974-A9EC-8F4E-9C9F-263056D24E13}"/>
          </ac:spMkLst>
        </pc:spChg>
      </pc:sldChg>
      <pc:sldChg chg="del">
        <pc:chgData name="Jonas Lilleberg Eriksson" userId="9d000b9f-5f8f-4871-b1ea-efef969297ba" providerId="ADAL" clId="{78EEA1C7-9345-410B-A7FD-6E76D33B1860}" dt="2021-09-14T17:39:38" v="0" actId="47"/>
        <pc:sldMkLst>
          <pc:docMk/>
          <pc:sldMk cId="1556200955" sldId="289"/>
        </pc:sldMkLst>
      </pc:sldChg>
      <pc:sldChg chg="del">
        <pc:chgData name="Jonas Lilleberg Eriksson" userId="9d000b9f-5f8f-4871-b1ea-efef969297ba" providerId="ADAL" clId="{78EEA1C7-9345-410B-A7FD-6E76D33B1860}" dt="2021-09-14T17:39:38.868" v="1" actId="47"/>
        <pc:sldMkLst>
          <pc:docMk/>
          <pc:sldMk cId="1778332623" sldId="291"/>
        </pc:sldMkLst>
      </pc:sldChg>
      <pc:sldChg chg="del">
        <pc:chgData name="Jonas Lilleberg Eriksson" userId="9d000b9f-5f8f-4871-b1ea-efef969297ba" providerId="ADAL" clId="{78EEA1C7-9345-410B-A7FD-6E76D33B1860}" dt="2021-09-14T17:39:40.165" v="2" actId="47"/>
        <pc:sldMkLst>
          <pc:docMk/>
          <pc:sldMk cId="4129048395" sldId="292"/>
        </pc:sldMkLst>
      </pc:sldChg>
      <pc:sldChg chg="del">
        <pc:chgData name="Jonas Lilleberg Eriksson" userId="9d000b9f-5f8f-4871-b1ea-efef969297ba" providerId="ADAL" clId="{78EEA1C7-9345-410B-A7FD-6E76D33B1860}" dt="2021-09-14T17:39:43.910" v="3" actId="47"/>
        <pc:sldMkLst>
          <pc:docMk/>
          <pc:sldMk cId="3176236981" sldId="293"/>
        </pc:sldMkLst>
      </pc:sldChg>
      <pc:sldChg chg="del">
        <pc:chgData name="Jonas Lilleberg Eriksson" userId="9d000b9f-5f8f-4871-b1ea-efef969297ba" providerId="ADAL" clId="{78EEA1C7-9345-410B-A7FD-6E76D33B1860}" dt="2021-09-14T17:39:44.575" v="4" actId="47"/>
        <pc:sldMkLst>
          <pc:docMk/>
          <pc:sldMk cId="3114065627" sldId="294"/>
        </pc:sldMkLst>
      </pc:sldChg>
      <pc:sldChg chg="del">
        <pc:chgData name="Jonas Lilleberg Eriksson" userId="9d000b9f-5f8f-4871-b1ea-efef969297ba" providerId="ADAL" clId="{78EEA1C7-9345-410B-A7FD-6E76D33B1860}" dt="2021-09-14T17:39:45.289" v="5" actId="47"/>
        <pc:sldMkLst>
          <pc:docMk/>
          <pc:sldMk cId="2738183693" sldId="296"/>
        </pc:sldMkLst>
      </pc:sldChg>
      <pc:sldChg chg="del">
        <pc:chgData name="Jonas Lilleberg Eriksson" userId="9d000b9f-5f8f-4871-b1ea-efef969297ba" providerId="ADAL" clId="{78EEA1C7-9345-410B-A7FD-6E76D33B1860}" dt="2021-09-14T17:39:45.810" v="6" actId="47"/>
        <pc:sldMkLst>
          <pc:docMk/>
          <pc:sldMk cId="391441308" sldId="297"/>
        </pc:sldMkLst>
      </pc:sldChg>
      <pc:sldChg chg="del">
        <pc:chgData name="Jonas Lilleberg Eriksson" userId="9d000b9f-5f8f-4871-b1ea-efef969297ba" providerId="ADAL" clId="{78EEA1C7-9345-410B-A7FD-6E76D33B1860}" dt="2021-09-14T17:39:46.704" v="7" actId="47"/>
        <pc:sldMkLst>
          <pc:docMk/>
          <pc:sldMk cId="1219779729" sldId="298"/>
        </pc:sldMkLst>
      </pc:sldChg>
      <pc:sldChg chg="del">
        <pc:chgData name="Jonas Lilleberg Eriksson" userId="9d000b9f-5f8f-4871-b1ea-efef969297ba" providerId="ADAL" clId="{78EEA1C7-9345-410B-A7FD-6E76D33B1860}" dt="2021-09-14T17:39:47.293" v="8" actId="47"/>
        <pc:sldMkLst>
          <pc:docMk/>
          <pc:sldMk cId="987266264" sldId="299"/>
        </pc:sldMkLst>
      </pc:sldChg>
      <pc:sldChg chg="del">
        <pc:chgData name="Jonas Lilleberg Eriksson" userId="9d000b9f-5f8f-4871-b1ea-efef969297ba" providerId="ADAL" clId="{78EEA1C7-9345-410B-A7FD-6E76D33B1860}" dt="2021-09-14T17:39:48.241" v="9" actId="47"/>
        <pc:sldMkLst>
          <pc:docMk/>
          <pc:sldMk cId="3502207371" sldId="300"/>
        </pc:sldMkLst>
      </pc:sldChg>
      <pc:sldChg chg="del">
        <pc:chgData name="Jonas Lilleberg Eriksson" userId="9d000b9f-5f8f-4871-b1ea-efef969297ba" providerId="ADAL" clId="{78EEA1C7-9345-410B-A7FD-6E76D33B1860}" dt="2021-09-14T17:39:48.990" v="10" actId="47"/>
        <pc:sldMkLst>
          <pc:docMk/>
          <pc:sldMk cId="3251334250" sldId="301"/>
        </pc:sldMkLst>
      </pc:sldChg>
      <pc:sldChg chg="del">
        <pc:chgData name="Jonas Lilleberg Eriksson" userId="9d000b9f-5f8f-4871-b1ea-efef969297ba" providerId="ADAL" clId="{78EEA1C7-9345-410B-A7FD-6E76D33B1860}" dt="2021-09-14T17:39:50.976" v="11" actId="47"/>
        <pc:sldMkLst>
          <pc:docMk/>
          <pc:sldMk cId="3944901668" sldId="30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49339011989614"/>
          <c:y val="3.0125197474227539E-2"/>
          <c:w val="0.63095360685722135"/>
          <c:h val="0.96987480252577252"/>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269-440D-87D8-5015DD979307}"/>
              </c:ext>
            </c:extLst>
          </c:dPt>
          <c:dPt>
            <c:idx val="1"/>
            <c:bubble3D val="0"/>
            <c:spPr>
              <a:pattFill prst="narVert">
                <a:fgClr>
                  <a:srgbClr val="7EA1D5"/>
                </a:fgClr>
                <a:bgClr>
                  <a:schemeClr val="bg1"/>
                </a:bgClr>
              </a:pattFill>
              <a:ln w="19050">
                <a:solidFill>
                  <a:schemeClr val="lt1"/>
                </a:solidFill>
              </a:ln>
              <a:effectLst/>
            </c:spPr>
            <c:extLst>
              <c:ext xmlns:c16="http://schemas.microsoft.com/office/drawing/2014/chart" uri="{C3380CC4-5D6E-409C-BE32-E72D297353CC}">
                <c16:uniqueId val="{00000003-9269-440D-87D8-5015DD979307}"/>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4-9269-440D-87D8-5015DD979307}"/>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9269-440D-87D8-5015DD9793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9269-440D-87D8-5015DD979307}"/>
              </c:ext>
            </c:extLst>
          </c:dPt>
          <c:dLbls>
            <c:delete val="1"/>
          </c:dLbls>
          <c:cat>
            <c:strRef>
              <c:f>Blad1!$A$2:$A$6</c:f>
              <c:strCache>
                <c:ptCount val="5"/>
                <c:pt idx="0">
                  <c:v>Kv 1</c:v>
                </c:pt>
                <c:pt idx="1">
                  <c:v>Kv 2</c:v>
                </c:pt>
                <c:pt idx="2">
                  <c:v>Kv 3</c:v>
                </c:pt>
                <c:pt idx="3">
                  <c:v>Kv 4</c:v>
                </c:pt>
                <c:pt idx="4">
                  <c:v>Kv 5</c:v>
                </c:pt>
              </c:strCache>
            </c:strRef>
          </c:cat>
          <c:val>
            <c:numRef>
              <c:f>Blad1!$B$2:$B$6</c:f>
              <c:numCache>
                <c:formatCode>General</c:formatCode>
                <c:ptCount val="5"/>
                <c:pt idx="0">
                  <c:v>3</c:v>
                </c:pt>
                <c:pt idx="1">
                  <c:v>3</c:v>
                </c:pt>
                <c:pt idx="2">
                  <c:v>3</c:v>
                </c:pt>
                <c:pt idx="3">
                  <c:v>3</c:v>
                </c:pt>
                <c:pt idx="4">
                  <c:v>6</c:v>
                </c:pt>
              </c:numCache>
            </c:numRef>
          </c:val>
          <c:extLst>
            <c:ext xmlns:c16="http://schemas.microsoft.com/office/drawing/2014/chart" uri="{C3380CC4-5D6E-409C-BE32-E72D297353CC}">
              <c16:uniqueId val="{00000000-9269-440D-87D8-5015DD97930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E810A-847A-DB45-9D91-AFFF2E63E2AE}" type="datetimeFigureOut">
              <a:rPr lang="sv-SE" smtClean="0"/>
              <a:t>2022-02-15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F87B4-2C18-4A42-A34E-EE33D0FBA49B}" type="slidenum">
              <a:rPr lang="sv-SE" smtClean="0"/>
              <a:t>‹#›</a:t>
            </a:fld>
            <a:endParaRPr lang="sv-SE"/>
          </a:p>
        </p:txBody>
      </p:sp>
    </p:spTree>
    <p:extLst>
      <p:ext uri="{BB962C8B-B14F-4D97-AF65-F5344CB8AC3E}">
        <p14:creationId xmlns:p14="http://schemas.microsoft.com/office/powerpoint/2010/main" val="341798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Hej och välkomna!</a:t>
            </a:r>
          </a:p>
          <a:p>
            <a:endParaRPr lang="sv-SE"/>
          </a:p>
          <a:p>
            <a:r>
              <a:rPr lang="sv-SE"/>
              <a:t>Jag heter NN och arbetar på Sveriges läkarförbunds kansli i Stockholm. Jag arbetar på en avdelning som heter Politik och profession (PP). Där arbetar vi med påverkansarbete för att kunna få </a:t>
            </a:r>
            <a:r>
              <a:rPr lang="sv-SE" sz="1200" b="0" i="0" kern="1200">
                <a:solidFill>
                  <a:schemeClr val="tx1"/>
                </a:solidFill>
                <a:effectLst/>
                <a:latin typeface="+mn-lt"/>
                <a:ea typeface="+mn-ea"/>
                <a:cs typeface="+mn-cs"/>
              </a:rPr>
              <a:t>en vård på lika villkor för hela befolkningen. Det gör vi genom utredningar, debattartiklar, KIT-filmer, sociala medier, möten med beslutsfattare och, som här idag, föreläsningar. Vad har föreläsningar med god vård att göra tänker ni kanske. Jo, om vi ger er försättningar till en så bra AT som möjlighet får ni i er tur bättre möjligheter att kunna erbjuda era patienter en god vård på lika villkor. Vi har också en medlemsrådgivning dit ni kan ringa eller e-posta om ni har frågor eller problem. Kontaktuppgifterna till denna får ni i på sista bilden. </a:t>
            </a:r>
          </a:p>
          <a:p>
            <a:endParaRPr lang="sv-SE" sz="1200" b="0" i="0" kern="120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CE8F87B4-2C18-4A42-A34E-EE33D0FBA49B}" type="slidenum">
              <a:rPr lang="sv-SE" smtClean="0"/>
              <a:t>1</a:t>
            </a:fld>
            <a:endParaRPr lang="sv-SE"/>
          </a:p>
        </p:txBody>
      </p:sp>
    </p:spTree>
    <p:extLst>
      <p:ext uri="{BB962C8B-B14F-4D97-AF65-F5344CB8AC3E}">
        <p14:creationId xmlns:p14="http://schemas.microsoft.com/office/powerpoint/2010/main" val="107974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ea typeface="ＭＳ Ｐゴシック" pitchFamily="34" charset="-128"/>
                <a:cs typeface="Arial" panose="020B0604020202020204" pitchFamily="34" charset="0"/>
              </a:rPr>
              <a:t>Mindre orter betyder generellt mer ansvar.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ea typeface="ＭＳ Ｐゴシック" pitchFamily="34" charset="-128"/>
              <a:cs typeface="Arial" panose="020B0604020202020204" pitchFamily="34" charset="0"/>
            </a:endParaRPr>
          </a:p>
          <a:p>
            <a:pPr eaLnBrk="1" hangingPunct="1"/>
            <a:r>
              <a:rPr lang="sv-SE" dirty="0">
                <a:latin typeface="Arial" panose="020B0604020202020204" pitchFamily="34" charset="0"/>
                <a:ea typeface="ＭＳ Ｐゴシック" pitchFamily="34" charset="-128"/>
                <a:cs typeface="Arial" panose="020B0604020202020204" pitchFamily="34" charset="0"/>
              </a:rPr>
              <a:t>Tips på verktyg i valet av AT-tjänst: </a:t>
            </a:r>
          </a:p>
          <a:p>
            <a:pPr eaLnBrk="1" hangingPunct="1">
              <a:buFontTx/>
              <a:buChar char="•"/>
            </a:pPr>
            <a:endParaRPr lang="sv-SE" b="1" dirty="0">
              <a:latin typeface="Arial" panose="020B0604020202020204" pitchFamily="34" charset="0"/>
              <a:ea typeface="ＭＳ Ｐゴシック" pitchFamily="34" charset="-128"/>
              <a:cs typeface="Arial" panose="020B0604020202020204" pitchFamily="34" charset="0"/>
            </a:endParaRPr>
          </a:p>
          <a:p>
            <a:pPr eaLnBrk="1" hangingPunct="1">
              <a:buFontTx/>
              <a:buChar char="•"/>
            </a:pPr>
            <a:r>
              <a:rPr lang="sv-SE" b="1" dirty="0">
                <a:latin typeface="Arial" panose="020B0604020202020204" pitchFamily="34" charset="0"/>
                <a:ea typeface="ＭＳ Ｐゴシック" pitchFamily="34" charset="-128"/>
                <a:cs typeface="Arial" panose="020B0604020202020204" pitchFamily="34" charset="0"/>
              </a:rPr>
              <a:t>AT-guiden</a:t>
            </a:r>
            <a:r>
              <a:rPr lang="sv-SE" dirty="0">
                <a:latin typeface="Arial" panose="020B0604020202020204" pitchFamily="34" charset="0"/>
                <a:ea typeface="ＭＳ Ｐゴシック" pitchFamily="34" charset="-128"/>
                <a:cs typeface="Arial" panose="020B0604020202020204" pitchFamily="34" charset="0"/>
              </a:rPr>
              <a:t>: www.slf.se/atguiden</a:t>
            </a:r>
          </a:p>
          <a:p>
            <a:pPr eaLnBrk="1" hangingPunct="1">
              <a:buFontTx/>
              <a:buChar char="•"/>
            </a:pPr>
            <a:endParaRPr lang="sv-SE" dirty="0">
              <a:latin typeface="Arial" panose="020B0604020202020204" pitchFamily="34" charset="0"/>
              <a:ea typeface="ＭＳ Ｐゴシック" pitchFamily="34" charset="-128"/>
              <a:cs typeface="Arial" panose="020B0604020202020204" pitchFamily="34" charset="0"/>
            </a:endParaRPr>
          </a:p>
          <a:p>
            <a:pPr eaLnBrk="1" hangingPunct="1">
              <a:buFontTx/>
              <a:buChar char="•"/>
            </a:pPr>
            <a:r>
              <a:rPr lang="sv-SE" b="1" dirty="0">
                <a:latin typeface="Arial" panose="020B0604020202020204" pitchFamily="34" charset="0"/>
                <a:ea typeface="ＭＳ Ｐゴシック" pitchFamily="34" charset="-128"/>
                <a:cs typeface="Arial" panose="020B0604020202020204" pitchFamily="34" charset="0"/>
              </a:rPr>
              <a:t>SYLF:s AT-ranking</a:t>
            </a:r>
            <a:r>
              <a:rPr lang="sv-SE" dirty="0">
                <a:latin typeface="Arial" panose="020B0604020202020204" pitchFamily="34" charset="0"/>
                <a:ea typeface="ＭＳ Ｐゴシック" pitchFamily="34" charset="-128"/>
                <a:cs typeface="Arial" panose="020B0604020202020204" pitchFamily="34" charset="0"/>
              </a:rPr>
              <a:t>: Eksjö 1:a 2018 </a:t>
            </a:r>
          </a:p>
          <a:p>
            <a:pPr eaLnBrk="1" hangingPunct="1"/>
            <a:endParaRPr lang="sv-SE" dirty="0">
              <a:latin typeface="Arial" panose="020B0604020202020204" pitchFamily="34" charset="0"/>
              <a:ea typeface="ＭＳ Ｐゴシック" pitchFamily="34" charset="-128"/>
              <a:cs typeface="Arial" panose="020B0604020202020204" pitchFamily="34" charset="0"/>
            </a:endParaRPr>
          </a:p>
          <a:p>
            <a:pPr eaLnBrk="1" hangingPunct="1">
              <a:buFontTx/>
              <a:buChar char="•"/>
            </a:pPr>
            <a:r>
              <a:rPr lang="sv-SE" b="1" dirty="0">
                <a:solidFill>
                  <a:srgbClr val="FF0000"/>
                </a:solidFill>
                <a:latin typeface="Arial" panose="020B0604020202020204" pitchFamily="34" charset="0"/>
                <a:ea typeface="ＭＳ Ｐゴシック" pitchFamily="34" charset="-128"/>
                <a:cs typeface="Arial" panose="020B0604020202020204" pitchFamily="34" charset="0"/>
              </a:rPr>
              <a:t> SPUR </a:t>
            </a:r>
            <a:r>
              <a:rPr lang="sv-SE" dirty="0">
                <a:solidFill>
                  <a:srgbClr val="FF0000"/>
                </a:solidFill>
                <a:latin typeface="Arial" panose="020B0604020202020204" pitchFamily="34" charset="0"/>
                <a:ea typeface="ＭＳ Ｐゴシック" pitchFamily="34" charset="-128"/>
                <a:cs typeface="Arial" panose="020B0604020202020204" pitchFamily="34" charset="0"/>
              </a:rPr>
              <a:t>– en kvalitetsgranskning av AT och ST-utbildningar. </a:t>
            </a:r>
          </a:p>
          <a:p>
            <a:pPr eaLnBrk="1" hangingPunct="1">
              <a:buFontTx/>
              <a:buChar char="•"/>
            </a:pPr>
            <a:r>
              <a:rPr lang="sv-SE" dirty="0">
                <a:latin typeface="Arial" panose="020B0604020202020204" pitchFamily="34" charset="0"/>
                <a:ea typeface="ＭＳ Ｐゴシック" pitchFamily="34" charset="-128"/>
                <a:cs typeface="Arial" panose="020B0604020202020204" pitchFamily="34" charset="0"/>
              </a:rPr>
              <a:t>Granskning av AT för att höja och säkra kvaliteten på AT </a:t>
            </a:r>
          </a:p>
          <a:p>
            <a:pPr eaLnBrk="1" hangingPunct="1">
              <a:buFontTx/>
              <a:buChar char="-"/>
            </a:pPr>
            <a:r>
              <a:rPr lang="sv-SE" dirty="0">
                <a:latin typeface="Arial" panose="020B0604020202020204" pitchFamily="34" charset="0"/>
                <a:ea typeface="ＭＳ Ｐゴシック" pitchFamily="34" charset="-128"/>
                <a:cs typeface="Arial" panose="020B0604020202020204" pitchFamily="34" charset="0"/>
              </a:rPr>
              <a:t>Intervjuer med personal samt AT-läkare</a:t>
            </a:r>
          </a:p>
          <a:p>
            <a:pPr eaLnBrk="1" hangingPunct="1">
              <a:buFontTx/>
              <a:buChar char="-"/>
            </a:pPr>
            <a:r>
              <a:rPr lang="sv-SE" dirty="0">
                <a:latin typeface="Arial" panose="020B0604020202020204" pitchFamily="34" charset="0"/>
                <a:ea typeface="ＭＳ Ｐゴシック" pitchFamily="34" charset="-128"/>
                <a:cs typeface="Arial" panose="020B0604020202020204" pitchFamily="34" charset="0"/>
              </a:rPr>
              <a:t>Omfattande inspektion där man </a:t>
            </a:r>
            <a:r>
              <a:rPr lang="sv-SE" dirty="0" err="1">
                <a:latin typeface="Arial" panose="020B0604020202020204" pitchFamily="34" charset="0"/>
                <a:ea typeface="ＭＳ Ｐゴシック" pitchFamily="34" charset="-128"/>
                <a:cs typeface="Arial" panose="020B0604020202020204" pitchFamily="34" charset="0"/>
              </a:rPr>
              <a:t>bla</a:t>
            </a:r>
            <a:r>
              <a:rPr lang="sv-SE" dirty="0">
                <a:latin typeface="Arial" panose="020B0604020202020204" pitchFamily="34" charset="0"/>
                <a:ea typeface="ＭＳ Ｐゴシック" pitchFamily="34" charset="-128"/>
                <a:cs typeface="Arial" panose="020B0604020202020204" pitchFamily="34" charset="0"/>
              </a:rPr>
              <a:t> tittar på lokaler, utrustning och utbildningsklimat. </a:t>
            </a:r>
          </a:p>
          <a:p>
            <a:pPr eaLnBrk="1" hangingPunct="1">
              <a:buFontTx/>
              <a:buChar char="-"/>
            </a:pPr>
            <a:r>
              <a:rPr lang="sv-SE" dirty="0">
                <a:latin typeface="Arial" panose="020B0604020202020204" pitchFamily="34" charset="0"/>
                <a:ea typeface="ＭＳ Ｐゴシック" pitchFamily="34" charset="-128"/>
                <a:cs typeface="Arial" panose="020B0604020202020204" pitchFamily="34" charset="0"/>
              </a:rPr>
              <a:t>Gör en bedömning som redovisas både med poäng och rapport</a:t>
            </a:r>
          </a:p>
          <a:p>
            <a:pPr eaLnBrk="1" hangingPunct="1">
              <a:buFontTx/>
              <a:buChar char="-"/>
            </a:pPr>
            <a:r>
              <a:rPr lang="sv-SE" dirty="0">
                <a:latin typeface="Arial" panose="020B0604020202020204" pitchFamily="34" charset="0"/>
                <a:ea typeface="ＭＳ Ｐゴシック" pitchFamily="34" charset="-128"/>
                <a:cs typeface="Arial" panose="020B0604020202020204" pitchFamily="34" charset="0"/>
              </a:rPr>
              <a:t>Men det viktiga är det som görs före/inför inspektionen. Resultat: t ex AT-rum, strukturerad handledning, mer studietid etc. </a:t>
            </a:r>
          </a:p>
        </p:txBody>
      </p:sp>
      <p:sp>
        <p:nvSpPr>
          <p:cNvPr id="4" name="Platshållare för bildnummer 3"/>
          <p:cNvSpPr>
            <a:spLocks noGrp="1"/>
          </p:cNvSpPr>
          <p:nvPr>
            <p:ph type="sldNum" sz="quarter" idx="10"/>
          </p:nvPr>
        </p:nvSpPr>
        <p:spPr/>
        <p:txBody>
          <a:bodyPr/>
          <a:lstStyle/>
          <a:p>
            <a:fld id="{CE8F87B4-2C18-4A42-A34E-EE33D0FBA49B}" type="slidenum">
              <a:rPr lang="sv-SE" smtClean="0"/>
              <a:t>10</a:t>
            </a:fld>
            <a:endParaRPr lang="sv-SE"/>
          </a:p>
        </p:txBody>
      </p:sp>
    </p:spTree>
    <p:extLst>
      <p:ext uri="{BB962C8B-B14F-4D97-AF65-F5344CB8AC3E}">
        <p14:creationId xmlns:p14="http://schemas.microsoft.com/office/powerpoint/2010/main" val="179692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Regionerna har i regel egna formulär på sina hemsidor.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Till ansökan bifogas bl. a. personligt brev och CV. </a:t>
            </a:r>
          </a:p>
          <a:p>
            <a:pPr eaLnBrk="1" hangingPunct="1"/>
            <a:endParaRPr lang="sv-SE">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ＭＳ Ｐゴシック" pitchFamily="34" charset="-128"/>
              </a:rPr>
              <a:t>Se till att ha aktuella referenser</a:t>
            </a:r>
            <a:r>
              <a:rPr lang="sv-SE" baseline="0">
                <a:ea typeface="ＭＳ Ｐゴシック" pitchFamily="34" charset="-128"/>
              </a:rPr>
              <a:t>. </a:t>
            </a:r>
            <a:r>
              <a:rPr lang="sv-SE">
                <a:latin typeface="Times" pitchFamily="18" charset="0"/>
                <a:ea typeface="ＭＳ Ｐゴシック" pitchFamily="34" charset="-128"/>
              </a:rPr>
              <a:t>Se till att referenserna har tillfrågats!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11</a:t>
            </a:fld>
            <a:endParaRPr lang="sv-SE"/>
          </a:p>
        </p:txBody>
      </p:sp>
    </p:spTree>
    <p:extLst>
      <p:ext uri="{BB962C8B-B14F-4D97-AF65-F5344CB8AC3E}">
        <p14:creationId xmlns:p14="http://schemas.microsoft.com/office/powerpoint/2010/main" val="74358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Relevanta</a:t>
            </a:r>
            <a:r>
              <a:rPr lang="sv-SE" baseline="0">
                <a:latin typeface="Times" pitchFamily="18" charset="0"/>
                <a:ea typeface="ＭＳ Ｐゴシック" pitchFamily="34" charset="-128"/>
              </a:rPr>
              <a:t> erfarenheter:</a:t>
            </a:r>
          </a:p>
          <a:p>
            <a:pPr eaLnBrk="1" hangingPunct="1"/>
            <a:endParaRPr lang="sv-SE" baseline="0">
              <a:latin typeface="Times" pitchFamily="18" charset="0"/>
              <a:ea typeface="ＭＳ Ｐゴシック" pitchFamily="34" charset="-128"/>
            </a:endParaRPr>
          </a:p>
          <a:p>
            <a:pPr eaLnBrk="1" hangingPunct="1"/>
            <a:r>
              <a:rPr lang="sv-SE">
                <a:latin typeface="Times" pitchFamily="18" charset="0"/>
                <a:ea typeface="ＭＳ Ｐゴシック" pitchFamily="34" charset="-128"/>
              </a:rPr>
              <a:t>vårdjobb, undersköterska, forskning, förtroendeuppdrag,</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Väldigt många av er har samma meriter – hur ska man sticka ut?</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Anknytning till orten T.ex. om du har familj, vänner på orten. Om du avser att slå ner dina bopålar där.  </a:t>
            </a:r>
          </a:p>
          <a:p>
            <a:pPr algn="l" eaLnBrk="1" hangingPunct="1"/>
            <a:endParaRPr lang="sv-SE">
              <a:latin typeface="Times" pitchFamily="18" charset="0"/>
              <a:ea typeface="ＭＳ Ｐゴシック" pitchFamily="34" charset="-128"/>
            </a:endParaRPr>
          </a:p>
          <a:p>
            <a:pPr algn="l" eaLnBrk="1" hangingPunct="1"/>
            <a:r>
              <a:rPr lang="sv-SE">
                <a:latin typeface="Times" pitchFamily="18" charset="0"/>
                <a:ea typeface="ＭＳ Ｐゴシック" pitchFamily="34" charset="-128"/>
              </a:rPr>
              <a:t>Region Dalarna: Företräde om man vill göra ST inom allmänmedicin. </a:t>
            </a:r>
          </a:p>
          <a:p>
            <a:pPr algn="l" eaLnBrk="1" hangingPunct="1"/>
            <a:endParaRPr lang="sv-SE">
              <a:latin typeface="Times" pitchFamily="18" charset="0"/>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12</a:t>
            </a:fld>
            <a:endParaRPr lang="sv-SE"/>
          </a:p>
        </p:txBody>
      </p:sp>
    </p:spTree>
    <p:extLst>
      <p:ext uri="{BB962C8B-B14F-4D97-AF65-F5344CB8AC3E}">
        <p14:creationId xmlns:p14="http://schemas.microsoft.com/office/powerpoint/2010/main" val="369599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latin typeface="Times" pitchFamily="18" charset="0"/>
                <a:ea typeface="ＭＳ Ｐゴシック" pitchFamily="34" charset="-128"/>
              </a:rPr>
              <a:t>Man söker oftast på många orter - Försök få betänketid om du är osäker på att du vill ha tjänsten. Oftast snabba beslut.</a:t>
            </a:r>
          </a:p>
          <a:p>
            <a:pPr eaLnBrk="1" hangingPunct="1"/>
            <a:r>
              <a:rPr lang="sv-SE" dirty="0">
                <a:latin typeface="Times" pitchFamily="18" charset="0"/>
                <a:ea typeface="ＭＳ Ｐゴシック" pitchFamily="34" charset="-128"/>
              </a:rPr>
              <a:t>Kontakt SYLF och studierektor för mer info om AT på just den orten.</a:t>
            </a:r>
          </a:p>
          <a:p>
            <a:pPr eaLnBrk="1" hangingPunct="1"/>
            <a:endParaRPr lang="sv-SE"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Syftet med intervjun är att se om du är rätt person för jobbet – inte för löneförhandling.</a:t>
            </a:r>
          </a:p>
          <a:p>
            <a:pPr eaLnBrk="1" hangingPunct="1"/>
            <a:endParaRPr lang="sv-SE"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Löneförhandling:</a:t>
            </a:r>
          </a:p>
          <a:p>
            <a:pPr marL="171450" indent="-171450" eaLnBrk="1" hangingPunct="1">
              <a:buFont typeface="Arial" panose="020B0604020202020204" pitchFamily="34" charset="0"/>
              <a:buChar char="•"/>
            </a:pPr>
            <a:r>
              <a:rPr lang="sv-SE" dirty="0">
                <a:latin typeface="Times" pitchFamily="18" charset="0"/>
                <a:ea typeface="ＭＳ Ｐゴシック" pitchFamily="34" charset="-128"/>
              </a:rPr>
              <a:t>Lönestatistik och löneläget</a:t>
            </a:r>
          </a:p>
          <a:p>
            <a:pPr marL="171450" indent="-171450" eaLnBrk="1" hangingPunct="1">
              <a:buFont typeface="Arial" panose="020B0604020202020204" pitchFamily="34" charset="0"/>
              <a:buChar char="•"/>
            </a:pPr>
            <a:r>
              <a:rPr lang="sv-SE" dirty="0">
                <a:latin typeface="Times" pitchFamily="18" charset="0"/>
                <a:ea typeface="ＭＳ Ｐゴシック" pitchFamily="34" charset="-128"/>
              </a:rPr>
              <a:t>Väldigt svårt att påverka – </a:t>
            </a:r>
            <a:r>
              <a:rPr lang="sv-SE" b="1" dirty="0">
                <a:latin typeface="Times" pitchFamily="18" charset="0"/>
                <a:ea typeface="ＭＳ Ｐゴシック" pitchFamily="34" charset="-128"/>
              </a:rPr>
              <a:t>men bra träning</a:t>
            </a:r>
          </a:p>
          <a:p>
            <a:pPr marL="171450" indent="-171450" eaLnBrk="1" hangingPunct="1">
              <a:buFont typeface="Arial" panose="020B0604020202020204" pitchFamily="34" charset="0"/>
              <a:buChar char="•"/>
            </a:pPr>
            <a:r>
              <a:rPr lang="sv-SE" dirty="0">
                <a:latin typeface="Times" pitchFamily="18" charset="0"/>
                <a:ea typeface="ＭＳ Ｐゴシック" pitchFamily="34" charset="-128"/>
              </a:rPr>
              <a:t>Man kan försöka förhandla om annat</a:t>
            </a:r>
          </a:p>
          <a:p>
            <a:pPr marL="171450" indent="-171450" eaLnBrk="1" hangingPunct="1">
              <a:buFont typeface="Arial" panose="020B0604020202020204" pitchFamily="34" charset="0"/>
              <a:buChar char="•"/>
            </a:pPr>
            <a:r>
              <a:rPr lang="sv-SE" dirty="0">
                <a:latin typeface="Times" pitchFamily="18" charset="0"/>
                <a:ea typeface="ＭＳ Ｐゴシック" pitchFamily="34" charset="-128"/>
              </a:rPr>
              <a:t>Återbetalning av CSN? </a:t>
            </a:r>
          </a:p>
          <a:p>
            <a:pPr marL="0" indent="0" eaLnBrk="1" hangingPunct="1">
              <a:buFont typeface="Arial" panose="020B0604020202020204" pitchFamily="34" charset="0"/>
              <a:buNone/>
            </a:pPr>
            <a:endParaRPr lang="sv-SE" dirty="0">
              <a:latin typeface="Times" pitchFamily="18" charset="0"/>
              <a:ea typeface="ＭＳ Ｐゴシック" pitchFamily="34" charset="-128"/>
            </a:endParaRPr>
          </a:p>
          <a:p>
            <a:pPr marL="0" indent="0" eaLnBrk="1" hangingPunct="1">
              <a:buFont typeface="Arial" panose="020B0604020202020204" pitchFamily="34" charset="0"/>
              <a:buNone/>
            </a:pPr>
            <a:r>
              <a:rPr lang="sv-SE" b="1" dirty="0">
                <a:latin typeface="Times" pitchFamily="18" charset="0"/>
                <a:ea typeface="ＭＳ Ｐゴシック" pitchFamily="34" charset="-128"/>
              </a:rPr>
              <a:t>Lönen inte allt – viktigt med en bra AT-utbildning. </a:t>
            </a:r>
          </a:p>
          <a:p>
            <a:pPr eaLnBrk="1" hangingPunct="1"/>
            <a:endParaRPr lang="sv-SE" dirty="0">
              <a:latin typeface="Times" pitchFamily="18" charset="0"/>
              <a:ea typeface="ＭＳ Ｐゴシック" pitchFamily="34" charset="-128"/>
            </a:endParaRP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13</a:t>
            </a:fld>
            <a:endParaRPr lang="sv-SE"/>
          </a:p>
        </p:txBody>
      </p:sp>
    </p:spTree>
    <p:extLst>
      <p:ext uri="{BB962C8B-B14F-4D97-AF65-F5344CB8AC3E}">
        <p14:creationId xmlns:p14="http://schemas.microsoft.com/office/powerpoint/2010/main" val="1268762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latin typeface="Times" pitchFamily="18" charset="0"/>
                <a:ea typeface="ＭＳ Ｐゴシック" pitchFamily="34" charset="-128"/>
              </a:rPr>
              <a:t>AT är ett blockförordnande (AT-block) som är en tidsbegränsad sammanhållen anställning som omfattar minst 18 månader fördelat på de 4 tjänstgöringsavsnitten. </a:t>
            </a:r>
          </a:p>
          <a:p>
            <a:pPr eaLnBrk="1" hangingPunct="1"/>
            <a:endParaRPr lang="sv-SE"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Vikariat som liknar AT kan inte ligga till grund för en legitimation. </a:t>
            </a:r>
          </a:p>
          <a:p>
            <a:pPr eaLnBrk="1" hangingPunct="1"/>
            <a:endParaRPr lang="sv-SE" dirty="0">
              <a:latin typeface="Times" pitchFamily="18" charset="0"/>
              <a:ea typeface="ＭＳ Ｐゴシック" pitchFamily="34" charset="-128"/>
            </a:endParaRPr>
          </a:p>
          <a:p>
            <a:pPr eaLnBrk="1" hangingPunct="1"/>
            <a:r>
              <a:rPr lang="sv-SE" b="1" dirty="0">
                <a:latin typeface="Times" pitchFamily="18" charset="0"/>
                <a:ea typeface="ＭＳ Ｐゴシック" pitchFamily="34" charset="-128"/>
              </a:rPr>
              <a:t>Allt arbete utanför 07-21 är jour. </a:t>
            </a:r>
          </a:p>
          <a:p>
            <a:pPr eaLnBrk="1" hangingPunct="1"/>
            <a:endParaRPr lang="sv-SE" b="1" dirty="0">
              <a:latin typeface="Times" pitchFamily="18" charset="0"/>
              <a:ea typeface="ＭＳ Ｐゴシック" pitchFamily="34" charset="-128"/>
            </a:endParaRPr>
          </a:p>
          <a:p>
            <a:pPr eaLnBrk="1" hangingPunct="1"/>
            <a:r>
              <a:rPr lang="sv-SE" b="1" dirty="0">
                <a:latin typeface="Times" pitchFamily="18" charset="0"/>
                <a:ea typeface="ＭＳ Ｐゴシック" pitchFamily="34" charset="-128"/>
              </a:rPr>
              <a:t>Tjänst</a:t>
            </a:r>
            <a:r>
              <a:rPr lang="sv-SE" b="1" baseline="0" dirty="0">
                <a:latin typeface="Times" pitchFamily="18" charset="0"/>
                <a:ea typeface="ＭＳ Ｐゴシック" pitchFamily="34" charset="-128"/>
              </a:rPr>
              <a:t>ledigt</a:t>
            </a:r>
            <a:endParaRPr lang="sv-SE" b="1"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studier eller föräldraledighet, anhörigs sjukdom. </a:t>
            </a:r>
            <a:r>
              <a:rPr lang="sv-SE" dirty="0" err="1">
                <a:latin typeface="Times" pitchFamily="18" charset="0"/>
                <a:ea typeface="ＭＳ Ｐゴシック" pitchFamily="34" charset="-128"/>
              </a:rPr>
              <a:t>AT:n</a:t>
            </a:r>
            <a:r>
              <a:rPr lang="sv-SE" dirty="0">
                <a:latin typeface="Times" pitchFamily="18" charset="0"/>
                <a:ea typeface="ＭＳ Ｐゴシック" pitchFamily="34" charset="-128"/>
              </a:rPr>
              <a:t> förlängs då med lika lång tid som du är ledig. Om du är föräldraledig, tänk på att din löneutveckling ska vara samma som för de AT-läkare som är i tjänst. Man ska inte kunna lönediskrimineras om man är föräldraledig. </a:t>
            </a:r>
          </a:p>
          <a:p>
            <a:pPr eaLnBrk="1" hangingPunct="1"/>
            <a:endParaRPr lang="sv-SE" dirty="0">
              <a:latin typeface="Times" pitchFamily="18" charset="0"/>
              <a:ea typeface="ＭＳ Ｐゴシック" pitchFamily="34" charset="-128"/>
            </a:endParaRPr>
          </a:p>
          <a:p>
            <a:pPr eaLnBrk="1" hangingPunct="1"/>
            <a:r>
              <a:rPr lang="sv-SE" dirty="0">
                <a:ea typeface="ＭＳ Ｐゴシック" pitchFamily="34" charset="-128"/>
              </a:rPr>
              <a:t>Vid kortare sjukdom kan man oftast lösa det med att kompensera för jourkomp. Vid längre period av sjukdom kommer troligen </a:t>
            </a:r>
            <a:r>
              <a:rPr lang="sv-SE" dirty="0" err="1">
                <a:ea typeface="ＭＳ Ｐゴシック" pitchFamily="34" charset="-128"/>
              </a:rPr>
              <a:t>AT:n</a:t>
            </a:r>
            <a:r>
              <a:rPr lang="sv-SE" dirty="0">
                <a:ea typeface="ＭＳ Ｐゴシック" pitchFamily="34" charset="-128"/>
              </a:rPr>
              <a:t> att förlängas med motsvarande tid. </a:t>
            </a: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14</a:t>
            </a:fld>
            <a:endParaRPr lang="sv-SE"/>
          </a:p>
        </p:txBody>
      </p:sp>
    </p:spTree>
    <p:extLst>
      <p:ext uri="{BB962C8B-B14F-4D97-AF65-F5344CB8AC3E}">
        <p14:creationId xmlns:p14="http://schemas.microsoft.com/office/powerpoint/2010/main" val="61953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Arial"/>
                <a:ea typeface="ＭＳ Ｐゴシック"/>
                <a:cs typeface="Arial"/>
              </a:rPr>
              <a:t>Går det att byta AT? Ja, AT kan göras på flera AT-block.</a:t>
            </a:r>
          </a:p>
          <a:p>
            <a:pPr eaLnBrk="1" hangingPunct="1"/>
            <a:endParaRPr lang="sv-SE">
              <a:latin typeface="Arial" panose="020B0604020202020204" pitchFamily="34" charset="0"/>
              <a:ea typeface="ＭＳ Ｐゴシック" pitchFamily="34" charset="-128"/>
              <a:cs typeface="Arial" panose="020B0604020202020204" pitchFamily="34" charset="0"/>
            </a:endParaRPr>
          </a:p>
          <a:p>
            <a:pPr eaLnBrk="1" hangingPunct="1"/>
            <a:r>
              <a:rPr lang="sv-SE">
                <a:latin typeface="Arial" panose="020B0604020202020204" pitchFamily="34" charset="0"/>
                <a:ea typeface="ＭＳ Ｐゴシック" pitchFamily="34" charset="-128"/>
                <a:cs typeface="Arial" panose="020B0604020202020204" pitchFamily="34" charset="0"/>
              </a:rPr>
              <a:t>Det kan vara krångligt att få en ny plats. Kontakta studierektorerna + sänd en ansökan </a:t>
            </a:r>
          </a:p>
          <a:p>
            <a:pPr eaLnBrk="1" hangingPunct="1"/>
            <a:endParaRPr lang="sv-SE">
              <a:latin typeface="Arial" panose="020B0604020202020204" pitchFamily="34" charset="0"/>
              <a:ea typeface="ＭＳ Ｐゴシック" pitchFamily="34" charset="-128"/>
              <a:cs typeface="Arial" panose="020B0604020202020204" pitchFamily="34" charset="0"/>
            </a:endParaRPr>
          </a:p>
          <a:p>
            <a:pPr eaLnBrk="1" hangingPunct="1"/>
            <a:r>
              <a:rPr lang="sv-SE">
                <a:latin typeface="Arial" panose="020B0604020202020204" pitchFamily="34" charset="0"/>
                <a:ea typeface="ＭＳ Ｐゴシック" pitchFamily="34" charset="-128"/>
                <a:cs typeface="Arial" panose="020B0604020202020204" pitchFamily="34" charset="0"/>
              </a:rPr>
              <a:t>På vinst och förlust???? + sök på ordinarie platsannonser. Ibland är det lätt, med tanke på föräldraledighet m.m. </a:t>
            </a:r>
          </a:p>
          <a:p>
            <a:pPr eaLnBrk="1" hangingPunct="1"/>
            <a:endParaRPr lang="sv-SE">
              <a:latin typeface="Arial" panose="020B0604020202020204" pitchFamily="34" charset="0"/>
              <a:ea typeface="ＭＳ Ｐゴシック" pitchFamily="34" charset="-128"/>
              <a:cs typeface="Arial" panose="020B0604020202020204" pitchFamily="34" charset="0"/>
            </a:endParaRPr>
          </a:p>
          <a:p>
            <a:pPr eaLnBrk="1" hangingPunct="1"/>
            <a:r>
              <a:rPr lang="sv-SE">
                <a:latin typeface="Arial" panose="020B0604020202020204" pitchFamily="34" charset="0"/>
                <a:ea typeface="ＭＳ Ｐゴシック" pitchFamily="34" charset="-128"/>
                <a:cs typeface="Arial" panose="020B0604020202020204" pitchFamily="34" charset="0"/>
              </a:rPr>
              <a:t>Om AT-läkaren byter arbetsgivare måste han eller hon få ett nytt AT-block. Föra att kunna tillgodoräkna sig tjänstgjord </a:t>
            </a:r>
          </a:p>
          <a:p>
            <a:pPr eaLnBrk="1" hangingPunct="1"/>
            <a:r>
              <a:rPr lang="sv-SE">
                <a:latin typeface="Arial" panose="020B0604020202020204" pitchFamily="34" charset="0"/>
                <a:ea typeface="ＭＳ Ｐゴシック" pitchFamily="34" charset="-128"/>
                <a:cs typeface="Arial" panose="020B0604020202020204" pitchFamily="34" charset="0"/>
              </a:rPr>
              <a:t>tid måste AT-läkarens tidigare arbetsgivare godkänna de avsnitt som redan har genomförts. </a:t>
            </a:r>
          </a:p>
          <a:p>
            <a:pPr eaLnBrk="1" hangingPunct="1"/>
            <a:endParaRPr lang="sv-SE">
              <a:latin typeface="Arial" panose="020B0604020202020204" pitchFamily="34" charset="0"/>
              <a:ea typeface="ＭＳ Ｐゴシック" pitchFamily="34" charset="-128"/>
              <a:cs typeface="Arial" panose="020B0604020202020204" pitchFamily="34" charset="0"/>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15</a:t>
            </a:fld>
            <a:endParaRPr lang="sv-SE"/>
          </a:p>
        </p:txBody>
      </p:sp>
    </p:spTree>
    <p:extLst>
      <p:ext uri="{BB962C8B-B14F-4D97-AF65-F5344CB8AC3E}">
        <p14:creationId xmlns:p14="http://schemas.microsoft.com/office/powerpoint/2010/main" val="407997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sv-SE" dirty="0">
              <a:latin typeface="Arial" panose="020B0604020202020204" pitchFamily="34" charset="0"/>
              <a:ea typeface="ＭＳ Ｐゴシック" pitchFamily="34" charset="-128"/>
              <a:cs typeface="Arial" panose="020B0604020202020204" pitchFamily="34" charset="0"/>
            </a:endParaRPr>
          </a:p>
          <a:p>
            <a:pPr algn="l">
              <a:buFont typeface="Arial" panose="020B0604020202020204" pitchFamily="34" charset="0"/>
              <a:buChar char="•"/>
            </a:pPr>
            <a:r>
              <a:rPr lang="sv-SE" b="0" i="0" dirty="0">
                <a:solidFill>
                  <a:srgbClr val="333333"/>
                </a:solidFill>
                <a:effectLst/>
                <a:latin typeface="Helvetica" panose="020B0604020202020204" pitchFamily="34" charset="0"/>
              </a:rPr>
              <a:t>Det finns en möjlighet att tillgodoräkna sig del av praktisk tjänstgöring som gjorts i annat EU/EES-land eller Schweiz.</a:t>
            </a:r>
            <a:br>
              <a:rPr lang="sv-SE" dirty="0"/>
            </a:br>
            <a:br>
              <a:rPr lang="sv-SE" dirty="0"/>
            </a:br>
            <a:r>
              <a:rPr lang="sv-SE" b="0" i="0" dirty="0">
                <a:solidFill>
                  <a:srgbClr val="333333"/>
                </a:solidFill>
                <a:effectLst/>
                <a:latin typeface="Helvetica" panose="020B0604020202020204" pitchFamily="34" charset="0"/>
              </a:rPr>
              <a:t>Förutsättningarna är följande:</a:t>
            </a:r>
          </a:p>
          <a:p>
            <a:pPr algn="l">
              <a:buFont typeface="Arial" panose="020B0604020202020204" pitchFamily="34" charset="0"/>
              <a:buChar char="•"/>
            </a:pPr>
            <a:r>
              <a:rPr lang="sv-SE" b="0" i="0" dirty="0">
                <a:solidFill>
                  <a:srgbClr val="333333"/>
                </a:solidFill>
                <a:effectLst/>
                <a:latin typeface="Helvetica" panose="020B0604020202020204" pitchFamily="34" charset="0"/>
              </a:rPr>
              <a:t> Att praktiktjänstgöringen sker under ett regelverk som påminner om det svenska regelverket för AT.</a:t>
            </a:r>
          </a:p>
          <a:p>
            <a:pPr algn="l">
              <a:buFont typeface="Arial" panose="020B0604020202020204" pitchFamily="34" charset="0"/>
              <a:buChar char="•"/>
            </a:pPr>
            <a:r>
              <a:rPr lang="sv-SE" b="0" i="0" dirty="0">
                <a:solidFill>
                  <a:srgbClr val="333333"/>
                </a:solidFill>
                <a:effectLst/>
                <a:latin typeface="Helvetica" panose="020B0604020202020204" pitchFamily="34" charset="0"/>
              </a:rPr>
              <a:t> AT ska ha genomförts efter avlagd svensk läkarexamen.</a:t>
            </a:r>
          </a:p>
          <a:p>
            <a:pPr algn="l">
              <a:buFont typeface="Arial" panose="020B0604020202020204" pitchFamily="34" charset="0"/>
              <a:buChar char="•"/>
            </a:pPr>
            <a:r>
              <a:rPr lang="sv-SE" b="0" i="0" dirty="0">
                <a:solidFill>
                  <a:srgbClr val="333333"/>
                </a:solidFill>
                <a:effectLst/>
                <a:latin typeface="Helvetica" panose="020B0604020202020204" pitchFamily="34" charset="0"/>
              </a:rPr>
              <a:t> Du kan endast tillgodoräkna dig nio månader AT.</a:t>
            </a:r>
          </a:p>
          <a:p>
            <a:pPr algn="l">
              <a:buFont typeface="Arial" panose="020B0604020202020204" pitchFamily="34" charset="0"/>
              <a:buChar char="•"/>
            </a:pPr>
            <a:r>
              <a:rPr lang="sv-SE" b="0" i="0" dirty="0">
                <a:solidFill>
                  <a:srgbClr val="333333"/>
                </a:solidFill>
                <a:effectLst/>
                <a:latin typeface="Helvetica" panose="020B0604020202020204" pitchFamily="34" charset="0"/>
              </a:rPr>
              <a:t> AT får endast genomföras inom dels </a:t>
            </a:r>
            <a:r>
              <a:rPr lang="sv-SE" b="0" i="0" dirty="0" err="1">
                <a:solidFill>
                  <a:srgbClr val="333333"/>
                </a:solidFill>
                <a:effectLst/>
                <a:latin typeface="Helvetica" panose="020B0604020202020204" pitchFamily="34" charset="0"/>
              </a:rPr>
              <a:t>invärtesmedicinska</a:t>
            </a:r>
            <a:r>
              <a:rPr lang="sv-SE" b="0" i="0" dirty="0">
                <a:solidFill>
                  <a:srgbClr val="333333"/>
                </a:solidFill>
                <a:effectLst/>
                <a:latin typeface="Helvetica" panose="020B0604020202020204" pitchFamily="34" charset="0"/>
              </a:rPr>
              <a:t> specialiteter och barn- och ungdomsmedicin, dels kirurgiska specialiteter, med en minimitid inom var och en av de båda grupperna om tre månader.</a:t>
            </a: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16</a:t>
            </a:fld>
            <a:endParaRPr lang="sv-SE"/>
          </a:p>
        </p:txBody>
      </p:sp>
    </p:spTree>
    <p:extLst>
      <p:ext uri="{BB962C8B-B14F-4D97-AF65-F5344CB8AC3E}">
        <p14:creationId xmlns:p14="http://schemas.microsoft.com/office/powerpoint/2010/main" val="369473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BT är inte en nya AT. </a:t>
            </a:r>
          </a:p>
          <a:p>
            <a:r>
              <a:rPr lang="sv-SE" dirty="0">
                <a:latin typeface="Arial" panose="020B0604020202020204" pitchFamily="34" charset="0"/>
                <a:cs typeface="Arial" panose="020B0604020202020204" pitchFamily="34" charset="0"/>
              </a:rPr>
              <a:t>BT är en del av den nya specialiseringstjänstgöringen. </a:t>
            </a:r>
          </a:p>
          <a:p>
            <a:r>
              <a:rPr lang="sv-SE" dirty="0">
                <a:latin typeface="Arial" panose="020B0604020202020204" pitchFamily="34" charset="0"/>
                <a:cs typeface="Arial" panose="020B0604020202020204" pitchFamily="34" charset="0"/>
              </a:rPr>
              <a:t>Den som har gjort AT behöver inte göra BT utan kan göra ST enligt nuvarande bestämmelser. </a:t>
            </a:r>
          </a:p>
          <a:p>
            <a:pPr algn="l"/>
            <a:r>
              <a:rPr lang="sv-SE" b="0" i="0" dirty="0">
                <a:solidFill>
                  <a:srgbClr val="212529"/>
                </a:solidFill>
                <a:effectLst/>
                <a:latin typeface="Graphik LC Web"/>
              </a:rPr>
              <a:t>Den som har legitimation från annat land och vill påbörja en ST i Sverige efter den 1 juli 2021 kommer att omfattas av de nya bestämmelserna. Det innebär att man behöver göra BT.  Den som har påbörjat din ST innan den 1 juli 2021 kommer att få slutföra den enligt nuvarande bestämmelser.</a:t>
            </a:r>
          </a:p>
          <a:p>
            <a:pPr algn="l"/>
            <a:r>
              <a:rPr lang="sv-SE" b="0" i="0" dirty="0">
                <a:solidFill>
                  <a:srgbClr val="212529"/>
                </a:solidFill>
                <a:effectLst/>
                <a:latin typeface="Graphik LC Web"/>
              </a:rPr>
              <a:t>Den som har läkarexamen från annat EU/EES-land (exempelvis Polen eller Danmark) kommer fortsatt ha möjlighet att göra AT i Sverige. </a:t>
            </a:r>
          </a:p>
        </p:txBody>
      </p:sp>
      <p:sp>
        <p:nvSpPr>
          <p:cNvPr id="4" name="Platshållare för bildnummer 3"/>
          <p:cNvSpPr>
            <a:spLocks noGrp="1"/>
          </p:cNvSpPr>
          <p:nvPr>
            <p:ph type="sldNum" sz="quarter" idx="10"/>
          </p:nvPr>
        </p:nvSpPr>
        <p:spPr/>
        <p:txBody>
          <a:bodyPr/>
          <a:lstStyle/>
          <a:p>
            <a:fld id="{CE8F87B4-2C18-4A42-A34E-EE33D0FBA49B}" type="slidenum">
              <a:rPr lang="sv-SE" smtClean="0"/>
              <a:t>17</a:t>
            </a:fld>
            <a:endParaRPr lang="sv-SE"/>
          </a:p>
        </p:txBody>
      </p:sp>
    </p:spTree>
    <p:extLst>
      <p:ext uri="{BB962C8B-B14F-4D97-AF65-F5344CB8AC3E}">
        <p14:creationId xmlns:p14="http://schemas.microsoft.com/office/powerpoint/2010/main" val="124416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latin typeface="Times" pitchFamily="18" charset="0"/>
                <a:ea typeface="ＭＳ Ｐゴシック" pitchFamily="34" charset="-128"/>
              </a:rPr>
              <a:t>Jag</a:t>
            </a:r>
            <a:r>
              <a:rPr lang="sv-SE" baseline="0" dirty="0">
                <a:latin typeface="Times" pitchFamily="18" charset="0"/>
                <a:ea typeface="ＭＳ Ｐゴシック" pitchFamily="34" charset="-128"/>
              </a:rPr>
              <a:t> och min kollega kommer att stå vid Läkarförbundets bord under mässan för att svara på era frågor.</a:t>
            </a:r>
          </a:p>
          <a:p>
            <a:pPr eaLnBrk="1" hangingPunct="1"/>
            <a:endParaRPr lang="sv-SE" baseline="0" dirty="0">
              <a:latin typeface="Times" pitchFamily="18" charset="0"/>
              <a:ea typeface="ＭＳ Ｐゴシック" pitchFamily="34" charset="-128"/>
            </a:endParaRPr>
          </a:p>
          <a:p>
            <a:pPr eaLnBrk="1" hangingPunct="1"/>
            <a:r>
              <a:rPr lang="sv-SE" b="1" baseline="0" dirty="0">
                <a:latin typeface="Times" pitchFamily="18" charset="0"/>
                <a:ea typeface="ＭＳ Ｐゴシック" pitchFamily="34" charset="-128"/>
              </a:rPr>
              <a:t>Marknadsför förbundet och SLF Student</a:t>
            </a:r>
            <a:r>
              <a:rPr lang="sv-SE" b="1" dirty="0">
                <a:latin typeface="Times" pitchFamily="18" charset="0"/>
                <a:ea typeface="ＭＳ Ｐゴシック" pitchFamily="34" charset="-128"/>
              </a:rPr>
              <a:t> </a:t>
            </a:r>
            <a:endParaRPr lang="sv-SE" b="1" baseline="0" dirty="0">
              <a:latin typeface="Times" pitchFamily="18" charset="0"/>
              <a:ea typeface="ＭＳ Ｐゴシック" pitchFamily="34" charset="-128"/>
              <a:cs typeface="Times"/>
            </a:endParaRPr>
          </a:p>
          <a:p>
            <a:pPr eaLnBrk="1" hangingPunct="1"/>
            <a:r>
              <a:rPr lang="sv-SE" b="0" baseline="0" dirty="0">
                <a:latin typeface="Times" pitchFamily="18" charset="0"/>
                <a:ea typeface="ＭＳ Ｐゴシック" pitchFamily="34" charset="-128"/>
              </a:rPr>
              <a:t>Är ni medlemmar får ni tillgång till…</a:t>
            </a:r>
          </a:p>
          <a:p>
            <a:pPr marL="171450" indent="-171450" eaLnBrk="1" hangingPunct="1">
              <a:buFontTx/>
              <a:buChar char="-"/>
            </a:pPr>
            <a:r>
              <a:rPr lang="sv-SE" b="1" baseline="0" dirty="0">
                <a:latin typeface="Times" pitchFamily="18" charset="0"/>
                <a:ea typeface="ＭＳ Ｐゴシック" pitchFamily="34" charset="-128"/>
              </a:rPr>
              <a:t>Facklig rådgivning.</a:t>
            </a:r>
          </a:p>
          <a:p>
            <a:pPr marL="171450" indent="-171450" eaLnBrk="1" hangingPunct="1">
              <a:buFontTx/>
              <a:buChar char="-"/>
            </a:pPr>
            <a:r>
              <a:rPr lang="sv-SE" b="0" baseline="0" dirty="0">
                <a:latin typeface="Times" pitchFamily="18" charset="0"/>
                <a:ea typeface="ＭＳ Ｐゴシック" pitchFamily="34" charset="-128"/>
              </a:rPr>
              <a:t>Folksam studentförsäkring.</a:t>
            </a:r>
          </a:p>
          <a:p>
            <a:pPr marL="171450" indent="-171450" eaLnBrk="1" hangingPunct="1">
              <a:buFontTx/>
              <a:buChar char="-"/>
            </a:pPr>
            <a:r>
              <a:rPr lang="sv-SE" b="0" baseline="0" dirty="0">
                <a:latin typeface="Times" pitchFamily="18" charset="0"/>
                <a:ea typeface="ＭＳ Ｐゴシック" pitchFamily="34" charset="-128"/>
              </a:rPr>
              <a:t>Förmånlig ränta vid bolån</a:t>
            </a:r>
          </a:p>
          <a:p>
            <a:pPr marL="171450" indent="-171450" eaLnBrk="1" hangingPunct="1">
              <a:buFontTx/>
              <a:buChar char="-"/>
            </a:pPr>
            <a:r>
              <a:rPr lang="sv-SE" b="0" baseline="0" dirty="0">
                <a:latin typeface="Times" pitchFamily="18" charset="0"/>
                <a:ea typeface="ＭＳ Ｐゴシック" pitchFamily="34" charset="-128"/>
              </a:rPr>
              <a:t>Läkartidningen för endast 150 kr (ej medlem och student 1700 kr)  </a:t>
            </a:r>
          </a:p>
          <a:p>
            <a:pPr marL="171450" indent="-171450" eaLnBrk="1" hangingPunct="1">
              <a:buFontTx/>
              <a:buChar char="-"/>
            </a:pPr>
            <a:r>
              <a:rPr lang="sv-SE" b="0" baseline="0" dirty="0">
                <a:latin typeface="Times" pitchFamily="18" charset="0"/>
                <a:ea typeface="ＭＳ Ｐゴシック" pitchFamily="34" charset="-128"/>
              </a:rPr>
              <a:t>Hyra billiga </a:t>
            </a:r>
            <a:r>
              <a:rPr lang="sv-SE" dirty="0">
                <a:latin typeface="Times" pitchFamily="18" charset="0"/>
                <a:ea typeface="ＭＳ Ｐゴシック" pitchFamily="34" charset="-128"/>
              </a:rPr>
              <a:t>semesterhus</a:t>
            </a:r>
            <a:r>
              <a:rPr lang="sv-SE" b="0" baseline="0" dirty="0">
                <a:latin typeface="Times" pitchFamily="18" charset="0"/>
                <a:ea typeface="ＭＳ Ｐゴシック" pitchFamily="34" charset="-128"/>
              </a:rPr>
              <a:t> ibland annat Barcelona och Åre!</a:t>
            </a:r>
            <a:endParaRPr lang="sv-SE" b="0" baseline="0" dirty="0">
              <a:latin typeface="Times" pitchFamily="18" charset="0"/>
              <a:ea typeface="ＭＳ Ｐゴシック" pitchFamily="34" charset="-128"/>
              <a:cs typeface="Time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baseline="0" dirty="0">
                <a:latin typeface="Times" pitchFamily="18" charset="0"/>
                <a:ea typeface="ＭＳ Ｐゴシック" pitchFamily="34" charset="-128"/>
              </a:rPr>
              <a:t>Biobiljett om man går med idag!!!</a:t>
            </a:r>
            <a:endParaRPr lang="sv-SE" b="1" dirty="0">
              <a:latin typeface="Times" pitchFamily="18" charset="0"/>
              <a:ea typeface="ＭＳ Ｐゴシック" pitchFamily="34" charset="-128"/>
            </a:endParaRPr>
          </a:p>
          <a:p>
            <a:pPr marL="171450" indent="-171450" eaLnBrk="1" hangingPunct="1">
              <a:buFontTx/>
              <a:buChar char="-"/>
            </a:pPr>
            <a:endParaRPr lang="sv-SE" b="0" baseline="0" dirty="0">
              <a:latin typeface="Times" pitchFamily="18" charset="0"/>
              <a:ea typeface="ＭＳ Ｐゴシック" pitchFamily="34" charset="-128"/>
            </a:endParaRPr>
          </a:p>
          <a:p>
            <a:pPr marL="0" indent="0" eaLnBrk="1" hangingPunct="1">
              <a:buFontTx/>
              <a:buNone/>
            </a:pPr>
            <a:r>
              <a:rPr lang="sv-SE" b="0" baseline="0" dirty="0">
                <a:latin typeface="Times" pitchFamily="18" charset="0"/>
                <a:ea typeface="ＭＳ Ｐゴシック" pitchFamily="34" charset="-128"/>
              </a:rPr>
              <a:t>Ju fler medlemmar desto större tyngd har förbundet. Det ger en otrolig tyngd att vi representerar över 80 % av läkarkåren och det gör det möjligt för oss att på riktigt påverka hälso- och sjukvården i rätt i riktning. Så bli medlem! </a:t>
            </a:r>
          </a:p>
          <a:p>
            <a:pPr eaLnBrk="1" hangingPunct="1"/>
            <a:endParaRPr lang="sv-SE" dirty="0">
              <a:latin typeface="Times" pitchFamily="18" charset="0"/>
              <a:ea typeface="ＭＳ Ｐゴシック" pitchFamily="34" charset="-128"/>
            </a:endParaRPr>
          </a:p>
          <a:p>
            <a:pPr eaLnBrk="1" hangingPunct="1"/>
            <a:endParaRPr lang="sv-SE" dirty="0">
              <a:latin typeface="Times" pitchFamily="18" charset="0"/>
              <a:ea typeface="ＭＳ Ｐゴシック" pitchFamily="34" charset="-128"/>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sv-SE" sz="1200" kern="1200" dirty="0">
              <a:solidFill>
                <a:schemeClr val="tx1"/>
              </a:solidFill>
              <a:effectLst/>
              <a:latin typeface="+mn-lt"/>
              <a:ea typeface="ＭＳ Ｐゴシック" charset="0"/>
              <a:cs typeface="ＭＳ Ｐゴシック" charset="0"/>
            </a:endParaRPr>
          </a:p>
          <a:p>
            <a:pPr eaLnBrk="1" hangingPunct="1">
              <a:buFontTx/>
              <a:buChar char="-"/>
            </a:pPr>
            <a:endParaRPr lang="sv-SE" dirty="0">
              <a:latin typeface="Times" pitchFamily="18" charset="0"/>
              <a:ea typeface="ＭＳ Ｐゴシック" pitchFamily="34" charset="-128"/>
            </a:endParaRPr>
          </a:p>
          <a:p>
            <a:pPr eaLnBrk="1" hangingPunct="1"/>
            <a:endParaRPr lang="sv-SE" dirty="0">
              <a:ea typeface="ＭＳ Ｐゴシック" pitchFamily="34" charset="-128"/>
            </a:endParaRPr>
          </a:p>
          <a:p>
            <a:pPr eaLnBrk="1" hangingPunct="1"/>
            <a:endParaRPr lang="sv-SE" dirty="0">
              <a:ea typeface="ＭＳ Ｐゴシック" pitchFamily="34" charset="-128"/>
            </a:endParaRP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18</a:t>
            </a:fld>
            <a:endParaRPr lang="sv-SE"/>
          </a:p>
        </p:txBody>
      </p:sp>
    </p:spTree>
    <p:extLst>
      <p:ext uri="{BB962C8B-B14F-4D97-AF65-F5344CB8AC3E}">
        <p14:creationId xmlns:p14="http://schemas.microsoft.com/office/powerpoint/2010/main" val="293403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Tanken med denna föreläsning är att ni ska få en lite bättre bild av vad AT är och ha lite mer kött på benen inför ansökan och själva </a:t>
            </a:r>
            <a:r>
              <a:rPr lang="sv-SE" sz="1200" b="0" i="0" kern="1200" dirty="0" err="1">
                <a:solidFill>
                  <a:schemeClr val="tx1"/>
                </a:solidFill>
                <a:effectLst/>
                <a:latin typeface="+mn-lt"/>
                <a:ea typeface="+mn-ea"/>
                <a:cs typeface="+mn-cs"/>
              </a:rPr>
              <a:t>AT:n</a:t>
            </a:r>
            <a:r>
              <a:rPr lang="sv-SE" sz="1200" b="0" i="0" kern="1200" dirty="0">
                <a:solidFill>
                  <a:schemeClr val="tx1"/>
                </a:solidFill>
                <a:effectLst/>
                <a:latin typeface="+mn-lt"/>
                <a:ea typeface="+mn-ea"/>
                <a:cs typeface="+mn-cs"/>
              </a:rPr>
              <a:t>. Jag börjar att tala om praktikaliteter kring AT och sedan följer SYLF som berättar om sin verksamhet.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Ni behöver inte anteckna, om ni inte väldigt gärna vill, eftersom presentationen finns på läkarförbundets hemsida, </a:t>
            </a:r>
            <a:r>
              <a:rPr lang="sv-SE" dirty="0"/>
              <a:t>Lakarforbundet.se/student och under fliken AT-mässor.</a:t>
            </a:r>
          </a:p>
        </p:txBody>
      </p:sp>
      <p:sp>
        <p:nvSpPr>
          <p:cNvPr id="4" name="Platshållare för bildnummer 3"/>
          <p:cNvSpPr>
            <a:spLocks noGrp="1"/>
          </p:cNvSpPr>
          <p:nvPr>
            <p:ph type="sldNum" sz="quarter" idx="5"/>
          </p:nvPr>
        </p:nvSpPr>
        <p:spPr/>
        <p:txBody>
          <a:bodyPr/>
          <a:lstStyle/>
          <a:p>
            <a:fld id="{CE8F87B4-2C18-4A42-A34E-EE33D0FBA49B}" type="slidenum">
              <a:rPr lang="sv-SE" smtClean="0"/>
              <a:t>2</a:t>
            </a:fld>
            <a:endParaRPr lang="sv-SE"/>
          </a:p>
        </p:txBody>
      </p:sp>
    </p:spTree>
    <p:extLst>
      <p:ext uri="{BB962C8B-B14F-4D97-AF65-F5344CB8AC3E}">
        <p14:creationId xmlns:p14="http://schemas.microsoft.com/office/powerpoint/2010/main" val="247471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defRPr/>
            </a:pPr>
            <a:r>
              <a:rPr lang="sv-SE" dirty="0">
                <a:latin typeface="Arial" panose="020B0604020202020204" pitchFamily="34" charset="0"/>
                <a:ea typeface="ＭＳ Ｐゴシック" pitchFamily="-108" charset="-128"/>
                <a:cs typeface="Arial" panose="020B0604020202020204" pitchFamily="34" charset="0"/>
              </a:rPr>
              <a:t>De regelverk som reglerar AT-tjänstgöringen: </a:t>
            </a:r>
          </a:p>
          <a:p>
            <a:pPr eaLnBrk="1" hangingPunct="1">
              <a:defRPr/>
            </a:pPr>
            <a:endParaRPr lang="sv-SE" dirty="0">
              <a:latin typeface="Arial" panose="020B0604020202020204" pitchFamily="34" charset="0"/>
              <a:ea typeface="ＭＳ Ｐゴシック" pitchFamily="-108" charset="-128"/>
              <a:cs typeface="Arial" panose="020B0604020202020204" pitchFamily="34" charset="0"/>
            </a:endParaRPr>
          </a:p>
          <a:p>
            <a:pPr eaLnBrk="1" hangingPunct="1">
              <a:defRPr/>
            </a:pPr>
            <a:r>
              <a:rPr lang="sv-SE" b="1" dirty="0">
                <a:latin typeface="Arial" panose="020B0604020202020204" pitchFamily="34" charset="0"/>
                <a:ea typeface="ＭＳ Ｐゴシック" pitchFamily="-108" charset="-128"/>
                <a:cs typeface="Arial" panose="020B0604020202020204" pitchFamily="34" charset="0"/>
              </a:rPr>
              <a:t>HSL</a:t>
            </a:r>
          </a:p>
          <a:p>
            <a:pPr eaLnBrk="1" hangingPunct="1">
              <a:defRPr/>
            </a:pPr>
            <a:r>
              <a:rPr lang="sv-SE" sz="1200" b="0" i="0" kern="1200" dirty="0">
                <a:solidFill>
                  <a:schemeClr val="tx1"/>
                </a:solidFill>
                <a:effectLst/>
                <a:latin typeface="+mn-lt"/>
                <a:ea typeface="+mn-ea"/>
                <a:cs typeface="+mn-cs"/>
              </a:rPr>
              <a:t>Regionerna är skyldiga att erbjuda AT-platser till alla som avlagt läkarexamen, vilket man uppenbart misslyckas med. </a:t>
            </a:r>
          </a:p>
          <a:p>
            <a:pPr eaLnBrk="1" hangingPunct="1">
              <a:defRPr/>
            </a:pPr>
            <a:endParaRPr lang="sv-SE" dirty="0">
              <a:latin typeface="Arial" panose="020B0604020202020204" pitchFamily="34" charset="0"/>
              <a:ea typeface="ＭＳ Ｐゴシック" pitchFamily="-108" charset="-128"/>
              <a:cs typeface="Arial" panose="020B0604020202020204" pitchFamily="34" charset="0"/>
            </a:endParaRPr>
          </a:p>
          <a:p>
            <a:pPr eaLnBrk="1" hangingPunct="1">
              <a:buFontTx/>
              <a:buNone/>
              <a:defRPr/>
            </a:pPr>
            <a:r>
              <a:rPr lang="sv-SE" b="1" dirty="0">
                <a:latin typeface="Arial" panose="020B0604020202020204" pitchFamily="34" charset="0"/>
                <a:ea typeface="ＭＳ Ｐゴシック" pitchFamily="-108" charset="-128"/>
                <a:cs typeface="Arial" panose="020B0604020202020204" pitchFamily="34" charset="0"/>
              </a:rPr>
              <a:t>Patientsäkerhetsförordningen</a:t>
            </a:r>
            <a:r>
              <a:rPr lang="sv-SE" dirty="0">
                <a:latin typeface="Arial" panose="020B0604020202020204" pitchFamily="34" charset="0"/>
                <a:ea typeface="ＭＳ Ｐゴシック" pitchFamily="-108" charset="-128"/>
                <a:cs typeface="Arial" panose="020B0604020202020204" pitchFamily="34" charset="0"/>
              </a:rPr>
              <a:t> </a:t>
            </a:r>
          </a:p>
          <a:p>
            <a:pPr eaLnBrk="1" hangingPunct="1">
              <a:buFontTx/>
              <a:buNone/>
              <a:defRPr/>
            </a:pPr>
            <a:r>
              <a:rPr lang="sv-SE" dirty="0">
                <a:latin typeface="Arial" panose="020B0604020202020204" pitchFamily="34" charset="0"/>
                <a:cs typeface="Arial" panose="020B0604020202020204" pitchFamily="34" charset="0"/>
              </a:rPr>
              <a:t>Tidstyrningen på minst 18 månader. </a:t>
            </a:r>
          </a:p>
          <a:p>
            <a:pPr eaLnBrk="1" hangingPunct="1">
              <a:buFontTx/>
              <a:buNone/>
              <a:defRPr/>
            </a:pPr>
            <a:endParaRPr lang="sv-SE" b="1" dirty="0">
              <a:latin typeface="Arial" panose="020B0604020202020204" pitchFamily="34" charset="0"/>
              <a:ea typeface="ＭＳ Ｐゴシック" pitchFamily="-108" charset="-128"/>
              <a:cs typeface="Arial" panose="020B0604020202020204" pitchFamily="34" charset="0"/>
            </a:endParaRPr>
          </a:p>
          <a:p>
            <a:pPr marL="0" indent="0" eaLnBrk="1" hangingPunct="1">
              <a:buFontTx/>
              <a:buNone/>
              <a:defRPr/>
            </a:pPr>
            <a:r>
              <a:rPr lang="sv-SE" b="1" i="1" dirty="0">
                <a:latin typeface="Arial" panose="020B0604020202020204" pitchFamily="34" charset="0"/>
                <a:ea typeface="ＭＳ Ｐゴシック" pitchFamily="-108" charset="-128"/>
                <a:cs typeface="Arial" panose="020B0604020202020204" pitchFamily="34" charset="0"/>
              </a:rPr>
              <a:t>Socialstyrelsens föreskrift om allmäntjänstgöring för läkare</a:t>
            </a:r>
            <a:r>
              <a:rPr lang="sv-SE" dirty="0">
                <a:latin typeface="Arial" panose="020B0604020202020204" pitchFamily="34" charset="0"/>
                <a:ea typeface="ＭＳ Ｐゴシック" pitchFamily="-108" charset="-128"/>
                <a:cs typeface="Arial" panose="020B0604020202020204" pitchFamily="34" charset="0"/>
              </a:rPr>
              <a:t> </a:t>
            </a:r>
          </a:p>
          <a:p>
            <a:pPr marL="0" indent="0" eaLnBrk="1" hangingPunct="1">
              <a:buFontTx/>
              <a:buNone/>
              <a:defRPr/>
            </a:pPr>
            <a:r>
              <a:rPr lang="sv-SE" dirty="0">
                <a:latin typeface="Arial" panose="020B0604020202020204" pitchFamily="34" charset="0"/>
                <a:cs typeface="Arial" panose="020B0604020202020204" pitchFamily="34" charset="0"/>
              </a:rPr>
              <a:t>Framgår bl. a. vilka mål AT-läkaren ska uppnå</a:t>
            </a:r>
          </a:p>
          <a:p>
            <a:pPr marL="171450" indent="-171450" eaLnBrk="1" hangingPunct="1">
              <a:buFontTx/>
              <a:buChar char="-"/>
              <a:defRPr/>
            </a:pPr>
            <a:r>
              <a:rPr lang="sv-SE" dirty="0">
                <a:latin typeface="Arial" panose="020B0604020202020204" pitchFamily="34" charset="0"/>
                <a:cs typeface="Arial" panose="020B0604020202020204" pitchFamily="34" charset="0"/>
              </a:rPr>
              <a:t>Vad ska ingå t. ex. handledning och teoretisk utbildning.  </a:t>
            </a:r>
          </a:p>
          <a:p>
            <a:pPr marL="171450" indent="-171450" eaLnBrk="1" hangingPunct="1">
              <a:buFontTx/>
              <a:buChar char="-"/>
              <a:defRPr/>
            </a:pPr>
            <a:r>
              <a:rPr lang="sv-SE" dirty="0">
                <a:latin typeface="Arial" panose="020B0604020202020204" pitchFamily="34" charset="0"/>
                <a:cs typeface="Arial" panose="020B0604020202020204" pitchFamily="34" charset="0"/>
              </a:rPr>
              <a:t>Regionerna beslutar själv hur AT ska se ut inom ovanstående ramar. </a:t>
            </a:r>
          </a:p>
          <a:p>
            <a:endParaRPr lang="sv-SE" dirty="0"/>
          </a:p>
        </p:txBody>
      </p:sp>
      <p:sp>
        <p:nvSpPr>
          <p:cNvPr id="4" name="Platshållare för bildnummer 3"/>
          <p:cNvSpPr>
            <a:spLocks noGrp="1"/>
          </p:cNvSpPr>
          <p:nvPr>
            <p:ph type="sldNum" sz="quarter" idx="10"/>
          </p:nvPr>
        </p:nvSpPr>
        <p:spPr/>
        <p:txBody>
          <a:bodyPr/>
          <a:lstStyle/>
          <a:p>
            <a:fld id="{CE8F87B4-2C18-4A42-A34E-EE33D0FBA49B}" type="slidenum">
              <a:rPr lang="sv-SE" smtClean="0"/>
              <a:t>3</a:t>
            </a:fld>
            <a:endParaRPr lang="sv-SE"/>
          </a:p>
        </p:txBody>
      </p:sp>
    </p:spTree>
    <p:extLst>
      <p:ext uri="{BB962C8B-B14F-4D97-AF65-F5344CB8AC3E}">
        <p14:creationId xmlns:p14="http://schemas.microsoft.com/office/powerpoint/2010/main" val="343057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buFontTx/>
              <a:buNone/>
            </a:pPr>
            <a:r>
              <a:rPr lang="sv-SE">
                <a:latin typeface="Arial" panose="020B0604020202020204" pitchFamily="34" charset="0"/>
                <a:ea typeface="ＭＳ Ｐゴシック" pitchFamily="34" charset="-128"/>
                <a:cs typeface="Arial" panose="020B0604020202020204" pitchFamily="34" charset="0"/>
              </a:rPr>
              <a:t>ATs innehåll - </a:t>
            </a:r>
            <a:r>
              <a:rPr lang="sv-SE" b="1" i="1">
                <a:latin typeface="Arial" panose="020B0604020202020204" pitchFamily="34" charset="0"/>
                <a:ea typeface="ＭＳ Ｐゴシック" pitchFamily="34" charset="-128"/>
                <a:cs typeface="Arial" panose="020B0604020202020204" pitchFamily="34" charset="0"/>
              </a:rPr>
              <a:t>tjänstgöringsavsnitten</a:t>
            </a:r>
            <a:r>
              <a:rPr lang="sv-SE">
                <a:latin typeface="Arial" panose="020B0604020202020204" pitchFamily="34" charset="0"/>
                <a:ea typeface="ＭＳ Ｐゴシック" pitchFamily="34" charset="-128"/>
                <a:cs typeface="Arial" panose="020B0604020202020204" pitchFamily="34" charset="0"/>
              </a:rPr>
              <a:t>. </a:t>
            </a: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r>
              <a:rPr lang="sv-SE">
                <a:latin typeface="Arial" panose="020B0604020202020204" pitchFamily="34" charset="0"/>
                <a:ea typeface="ＭＳ Ｐゴシック" pitchFamily="34" charset="-128"/>
                <a:cs typeface="Arial" panose="020B0604020202020204" pitchFamily="34" charset="0"/>
              </a:rPr>
              <a:t>Sammanlagt </a:t>
            </a:r>
            <a:r>
              <a:rPr lang="sv-SE" b="1" i="1">
                <a:latin typeface="Arial" panose="020B0604020202020204" pitchFamily="34" charset="0"/>
                <a:ea typeface="ＭＳ Ｐゴシック" pitchFamily="34" charset="-128"/>
                <a:cs typeface="Arial" panose="020B0604020202020204" pitchFamily="34" charset="0"/>
              </a:rPr>
              <a:t>minst 18 månader</a:t>
            </a:r>
            <a:r>
              <a:rPr lang="sv-SE">
                <a:latin typeface="Arial" panose="020B0604020202020204" pitchFamily="34" charset="0"/>
                <a:ea typeface="ＭＳ Ｐゴシック" pitchFamily="34" charset="-128"/>
                <a:cs typeface="Arial" panose="020B0604020202020204" pitchFamily="34" charset="0"/>
              </a:rPr>
              <a:t>, vanligast med 21 månader. </a:t>
            </a: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r>
              <a:rPr lang="sv-SE">
                <a:latin typeface="Arial" panose="020B0604020202020204" pitchFamily="34" charset="0"/>
                <a:ea typeface="ＭＳ Ｐゴシック" pitchFamily="34" charset="-128"/>
                <a:cs typeface="Arial" panose="020B0604020202020204" pitchFamily="34" charset="0"/>
              </a:rPr>
              <a:t>Opererande, internmedicinska specialiteter - minst 9 månader sammanlagt, minst 3 månader på varje. </a:t>
            </a:r>
            <a:r>
              <a:rPr lang="sv-SE" b="1">
                <a:latin typeface="Arial" panose="020B0604020202020204" pitchFamily="34" charset="0"/>
                <a:ea typeface="ＭＳ Ｐゴシック" pitchFamily="34" charset="-128"/>
                <a:cs typeface="Arial" panose="020B0604020202020204" pitchFamily="34" charset="0"/>
              </a:rPr>
              <a:t>Inriktning kirurgi 6 månader </a:t>
            </a: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r>
              <a:rPr lang="sv-SE" b="1" i="1">
                <a:latin typeface="Arial"/>
                <a:ea typeface="ＭＳ Ｐゴシック"/>
                <a:cs typeface="Arial"/>
              </a:rPr>
              <a:t>Psykiatri - minst 3 månader</a:t>
            </a:r>
            <a:r>
              <a:rPr lang="sv-SE" b="0" i="0">
                <a:latin typeface="Arial"/>
                <a:ea typeface="ＭＳ Ｐゴシック"/>
                <a:cs typeface="Arial"/>
              </a:rPr>
              <a:t>,</a:t>
            </a:r>
            <a:r>
              <a:rPr lang="sv-SE" b="0" i="0" baseline="0">
                <a:latin typeface="Arial"/>
                <a:ea typeface="ＭＳ Ｐゴシック"/>
                <a:cs typeface="Arial"/>
              </a:rPr>
              <a:t> inkluderat </a:t>
            </a:r>
            <a:r>
              <a:rPr lang="sv-SE">
                <a:latin typeface="Arial"/>
                <a:ea typeface="ＭＳ Ｐゴシック"/>
                <a:cs typeface="Arial"/>
              </a:rPr>
              <a:t>barn-</a:t>
            </a:r>
            <a:r>
              <a:rPr lang="sv-SE" baseline="0">
                <a:latin typeface="Arial"/>
                <a:ea typeface="ＭＳ Ｐゴシック"/>
                <a:cs typeface="Arial"/>
              </a:rPr>
              <a:t> och ungdoms psykiatri </a:t>
            </a:r>
            <a:r>
              <a:rPr lang="sv-SE">
                <a:latin typeface="Arial"/>
                <a:ea typeface="ＭＳ Ｐゴシック"/>
                <a:cs typeface="Arial"/>
              </a:rPr>
              <a:t>och </a:t>
            </a:r>
            <a:r>
              <a:rPr lang="sv-SE" b="1" i="1">
                <a:latin typeface="Arial"/>
                <a:ea typeface="ＭＳ Ｐゴシック"/>
                <a:cs typeface="Arial"/>
              </a:rPr>
              <a:t>allmänmedicin minst 6 månader</a:t>
            </a:r>
            <a:r>
              <a:rPr lang="sv-SE">
                <a:latin typeface="Arial"/>
                <a:ea typeface="ＭＳ Ｐゴシック"/>
                <a:cs typeface="Arial"/>
              </a:rPr>
              <a:t>. </a:t>
            </a:r>
          </a:p>
          <a:p>
            <a:endParaRPr lang="sv-SE"/>
          </a:p>
        </p:txBody>
      </p:sp>
      <p:sp>
        <p:nvSpPr>
          <p:cNvPr id="4" name="Platshållare för bildnummer 3"/>
          <p:cNvSpPr>
            <a:spLocks noGrp="1"/>
          </p:cNvSpPr>
          <p:nvPr>
            <p:ph type="sldNum" sz="quarter" idx="10"/>
          </p:nvPr>
        </p:nvSpPr>
        <p:spPr/>
        <p:txBody>
          <a:bodyPr/>
          <a:lstStyle/>
          <a:p>
            <a:fld id="{CE8F87B4-2C18-4A42-A34E-EE33D0FBA49B}" type="slidenum">
              <a:rPr lang="sv-SE" smtClean="0"/>
              <a:t>4</a:t>
            </a:fld>
            <a:endParaRPr lang="sv-SE"/>
          </a:p>
        </p:txBody>
      </p:sp>
    </p:spTree>
    <p:extLst>
      <p:ext uri="{BB962C8B-B14F-4D97-AF65-F5344CB8AC3E}">
        <p14:creationId xmlns:p14="http://schemas.microsoft.com/office/powerpoint/2010/main" val="407498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Handledaren ska planera, utvärdera och stödja </a:t>
            </a:r>
          </a:p>
          <a:p>
            <a:pPr eaLnBrk="1" hangingPunct="1"/>
            <a:r>
              <a:rPr lang="sv-SE">
                <a:latin typeface="Times" pitchFamily="18" charset="0"/>
                <a:ea typeface="ＭＳ Ｐゴシック" pitchFamily="34" charset="-128"/>
              </a:rPr>
              <a:t>AT-läkaren. Finns inte handledaren tillgänglig ska man alltid fråga en mer senior kollega om man är osäker. </a:t>
            </a:r>
          </a:p>
          <a:p>
            <a:pPr eaLnBrk="1" hangingPunct="1"/>
            <a:endParaRPr lang="sv-SE">
              <a:latin typeface="Times"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Times" pitchFamily="18" charset="0"/>
                <a:ea typeface="ＭＳ Ｐゴシック" pitchFamily="34" charset="-128"/>
              </a:rPr>
              <a:t>AT-studierektorn har ett sammanhållet utbildningsansvar för AT; </a:t>
            </a:r>
            <a:r>
              <a:rPr lang="sv-SE" b="1">
                <a:latin typeface="Times" pitchFamily="18" charset="0"/>
                <a:ea typeface="ＭＳ Ｐゴシック" pitchFamily="34" charset="-128"/>
              </a:rPr>
              <a:t>anordnar introduktionsprogram, seminarieserier, AT-träffar </a:t>
            </a:r>
            <a:r>
              <a:rPr lang="sv-SE">
                <a:latin typeface="Times" pitchFamily="18" charset="0"/>
                <a:ea typeface="ＭＳ Ｐゴシック" pitchFamily="34" charset="-128"/>
              </a:rPr>
              <a:t>etc. </a:t>
            </a:r>
          </a:p>
          <a:p>
            <a:pPr eaLnBrk="1" hangingPunct="1"/>
            <a:r>
              <a:rPr lang="sv-SE">
                <a:latin typeface="Times" pitchFamily="18" charset="0"/>
                <a:ea typeface="ＭＳ Ｐゴシック" pitchFamily="34" charset="-128"/>
              </a:rPr>
              <a:t>Det är en bra person att ringa till när man vill veta mer om den AT man tänker söka.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AT-chefer finns på en del sjukhus. AT-chefen förhandlar bl. a. lön. Har personalansvar och är centralt placerad och har inte koppling till den kliniska vardagen.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5</a:t>
            </a:fld>
            <a:endParaRPr lang="sv-SE"/>
          </a:p>
        </p:txBody>
      </p:sp>
    </p:spTree>
    <p:extLst>
      <p:ext uri="{BB962C8B-B14F-4D97-AF65-F5344CB8AC3E}">
        <p14:creationId xmlns:p14="http://schemas.microsoft.com/office/powerpoint/2010/main" val="378085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latin typeface="Times" pitchFamily="18" charset="0"/>
                <a:ea typeface="ＭＳ Ｐゴシック" pitchFamily="34" charset="-128"/>
              </a:rPr>
              <a:t>I målbeskrivningen står det att det ska vara en personlig handledare för varje tjänstgöringsavsnitt och en huvudhandledare för den sammanhållna kompetensutvecklingen. </a:t>
            </a:r>
          </a:p>
          <a:p>
            <a:pPr eaLnBrk="1" hangingPunct="1"/>
            <a:endParaRPr lang="sv-SE"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Personliga handledaren= ska vara specialistkompetent inom området i fråga. </a:t>
            </a:r>
          </a:p>
          <a:p>
            <a:pPr eaLnBrk="1" hangingPunct="1"/>
            <a:endParaRPr lang="sv-SE"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Ska ske strukturerat!!! </a:t>
            </a:r>
          </a:p>
          <a:p>
            <a:pPr eaLnBrk="1" hangingPunct="1"/>
            <a:r>
              <a:rPr lang="sv-SE" dirty="0">
                <a:latin typeface="Times" pitchFamily="18" charset="0"/>
                <a:ea typeface="ＭＳ Ｐゴシック" pitchFamily="34" charset="-128"/>
              </a:rPr>
              <a:t>Överenskommen, regelbunden och ha avsatt tid. Ni ska sitta ned i ett tyst rum. Låter självklart men sker inte alltid i praktiken. Alltså ej korridorsnack. </a:t>
            </a:r>
          </a:p>
          <a:p>
            <a:pPr eaLnBrk="1" hangingPunct="1"/>
            <a:endParaRPr lang="sv-SE" dirty="0">
              <a:latin typeface="Times" pitchFamily="18" charset="0"/>
              <a:ea typeface="ＭＳ Ｐゴシック" pitchFamily="34" charset="-128"/>
            </a:endParaRPr>
          </a:p>
          <a:p>
            <a:pPr eaLnBrk="1" hangingPunct="1"/>
            <a:endParaRPr lang="sv-SE" dirty="0">
              <a:ea typeface="ＭＳ Ｐゴシック" pitchFamily="34" charset="-128"/>
            </a:endParaRP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6</a:t>
            </a:fld>
            <a:endParaRPr lang="sv-SE"/>
          </a:p>
        </p:txBody>
      </p:sp>
    </p:spTree>
    <p:extLst>
      <p:ext uri="{BB962C8B-B14F-4D97-AF65-F5344CB8AC3E}">
        <p14:creationId xmlns:p14="http://schemas.microsoft.com/office/powerpoint/2010/main" val="8137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Väldigt viktigt att ta ut examensbeviset innan ni påbörjar AT. Avslag från Socialstyrelsen annars.</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Tillsammans med AT-chef och handledare utforma en individuell handlednings- och tjänstgöringsplan.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Här kan vara ett bra tillfälle att planera in eventuell semester.</a:t>
            </a:r>
          </a:p>
          <a:p>
            <a:pPr eaLnBrk="1" hangingPunct="1"/>
            <a:r>
              <a:rPr lang="sv-SE">
                <a:latin typeface="Times" pitchFamily="18" charset="0"/>
                <a:ea typeface="ＭＳ Ｐゴシック" pitchFamily="34" charset="-128"/>
              </a:rPr>
              <a:t>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7</a:t>
            </a:fld>
            <a:endParaRPr lang="sv-SE"/>
          </a:p>
        </p:txBody>
      </p:sp>
    </p:spTree>
    <p:extLst>
      <p:ext uri="{BB962C8B-B14F-4D97-AF65-F5344CB8AC3E}">
        <p14:creationId xmlns:p14="http://schemas.microsoft.com/office/powerpoint/2010/main" val="125791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latin typeface="Times" pitchFamily="18" charset="0"/>
                <a:ea typeface="ＭＳ Ｐゴシック" pitchFamily="34" charset="-128"/>
              </a:rPr>
              <a:t>AT-provet får göras tidigast efter tidigast 13 månader (minst 1 månad allmänmedicin). </a:t>
            </a:r>
          </a:p>
          <a:p>
            <a:pPr eaLnBrk="1" hangingPunct="1"/>
            <a:endParaRPr lang="sv-SE" dirty="0">
              <a:latin typeface="Times" pitchFamily="18" charset="0"/>
              <a:ea typeface="ＭＳ Ｐゴシック" pitchFamily="34" charset="-128"/>
            </a:endParaRPr>
          </a:p>
          <a:p>
            <a:r>
              <a:rPr lang="sv-SE" sz="1200" b="1" i="0" u="none" strike="noStrike" kern="1200" baseline="0" dirty="0">
                <a:solidFill>
                  <a:schemeClr val="tx1"/>
                </a:solidFill>
                <a:latin typeface="+mn-lt"/>
                <a:ea typeface="ＭＳ Ｐゴシック" charset="0"/>
                <a:cs typeface="ＭＳ Ｐゴシック" charset="0"/>
              </a:rPr>
              <a:t>Medsittning</a:t>
            </a:r>
            <a:r>
              <a:rPr lang="sv-SE" sz="1200" b="0" i="0" u="none" strike="noStrike" kern="1200" baseline="0" dirty="0">
                <a:solidFill>
                  <a:schemeClr val="tx1"/>
                </a:solidFill>
                <a:latin typeface="+mn-lt"/>
                <a:ea typeface="ＭＳ Ｐゴシック" charset="0"/>
                <a:cs typeface="ＭＳ Ｐゴシック" charset="0"/>
              </a:rPr>
              <a:t> </a:t>
            </a:r>
          </a:p>
          <a:p>
            <a:r>
              <a:rPr lang="sv-SE" sz="1200" b="0" i="0" u="none" strike="noStrike" kern="1200" baseline="0" dirty="0">
                <a:solidFill>
                  <a:schemeClr val="tx1"/>
                </a:solidFill>
                <a:latin typeface="+mn-lt"/>
                <a:ea typeface="ＭＳ Ｐゴシック" charset="0"/>
              </a:rPr>
              <a:t>Innebär att en examinator iakttar och bedömer AT-läkaren när den har patientbesök. Examinatorn fyller i en mall (finns på www.atprovet.se).</a:t>
            </a:r>
            <a:endParaRPr lang="sv-SE" dirty="0">
              <a:latin typeface="Times" pitchFamily="18" charset="0"/>
              <a:ea typeface="ＭＳ Ｐゴシック" pitchFamily="34" charset="-128"/>
            </a:endParaRPr>
          </a:p>
          <a:p>
            <a:pPr eaLnBrk="1" hangingPunct="1"/>
            <a:endParaRPr lang="sv-SE"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Fyra provtillfällen/</a:t>
            </a:r>
            <a:r>
              <a:rPr lang="sv-SE" baseline="0" dirty="0">
                <a:latin typeface="Times" pitchFamily="18" charset="0"/>
                <a:ea typeface="ＭＳ Ｐゴシック" pitchFamily="34" charset="-128"/>
              </a:rPr>
              <a:t> år </a:t>
            </a:r>
          </a:p>
          <a:p>
            <a:r>
              <a:rPr lang="sv-SE" dirty="0"/>
              <a:t>De fyra godkända medsittningsproven är endast giltiga vid två påföljande </a:t>
            </a:r>
            <a:r>
              <a:rPr lang="sv-SE" dirty="0" err="1"/>
              <a:t>eAT</a:t>
            </a:r>
            <a:r>
              <a:rPr lang="sv-SE" dirty="0"/>
              <a:t>-prov. Godkänns AT-läkaren först vid det tredje </a:t>
            </a:r>
            <a:r>
              <a:rPr lang="sv-SE" dirty="0" err="1"/>
              <a:t>eAT</a:t>
            </a:r>
            <a:r>
              <a:rPr lang="sv-SE" dirty="0"/>
              <a:t>-provtillfället ska en muntlig examination som ersätter medsittningsproven genomföras. Vid underkänd muntlig del ska ny muntlig examination föregås av nytt godkänt skriftligt </a:t>
            </a:r>
            <a:r>
              <a:rPr lang="sv-SE" dirty="0" err="1"/>
              <a:t>eAT</a:t>
            </a:r>
            <a:r>
              <a:rPr lang="sv-SE" dirty="0"/>
              <a:t>-prov. </a:t>
            </a:r>
            <a:endParaRPr lang="sv-SE" dirty="0">
              <a:latin typeface="Times" pitchFamily="18" charset="0"/>
              <a:ea typeface="ＭＳ Ｐゴシック" pitchFamily="34" charset="-128"/>
            </a:endParaRPr>
          </a:p>
          <a:p>
            <a:endParaRPr lang="sv-SE" dirty="0">
              <a:latin typeface="Calibri"/>
              <a:ea typeface="ＭＳ Ｐゴシック" pitchFamily="34" charset="-128"/>
              <a:cs typeface="Calibri"/>
            </a:endParaRPr>
          </a:p>
          <a:p>
            <a:r>
              <a:rPr lang="sv-SE" dirty="0">
                <a:latin typeface="Calibri"/>
                <a:ea typeface="ＭＳ Ｐゴシック"/>
                <a:cs typeface="Calibri"/>
              </a:rPr>
              <a:t>Man har obegränsat antal försök att klara provet </a:t>
            </a:r>
          </a:p>
          <a:p>
            <a:endParaRPr lang="sv-SE" dirty="0">
              <a:latin typeface="Calibri"/>
              <a:ea typeface="ＭＳ Ｐゴシック"/>
              <a:cs typeface="Calibri"/>
            </a:endParaRPr>
          </a:p>
          <a:p>
            <a:pPr eaLnBrk="1" hangingPunct="1"/>
            <a:r>
              <a:rPr lang="sv-SE" dirty="0">
                <a:latin typeface="Times" pitchFamily="18" charset="0"/>
                <a:ea typeface="ＭＳ Ｐゴシック" pitchFamily="34" charset="-128"/>
              </a:rPr>
              <a:t>Anmälan till AT-prov görs online</a:t>
            </a:r>
          </a:p>
          <a:p>
            <a:pPr eaLnBrk="1" hangingPunct="1"/>
            <a:endParaRPr lang="sv-SE" dirty="0">
              <a:latin typeface="Times" pitchFamily="18" charset="0"/>
              <a:ea typeface="ＭＳ Ｐゴシック" pitchFamily="34" charset="-128"/>
            </a:endParaRPr>
          </a:p>
          <a:p>
            <a:pPr eaLnBrk="1" hangingPunct="1"/>
            <a:r>
              <a:rPr lang="sv-SE" dirty="0">
                <a:latin typeface="Times" pitchFamily="18" charset="0"/>
                <a:ea typeface="ＭＳ Ｐゴシック" pitchFamily="34" charset="-128"/>
              </a:rPr>
              <a:t>Provet utformas av AT-nämnden som består av representanter från de sju universiteten där läkarprogrammet finns. </a:t>
            </a: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8</a:t>
            </a:fld>
            <a:endParaRPr lang="sv-SE"/>
          </a:p>
        </p:txBody>
      </p:sp>
    </p:spTree>
    <p:extLst>
      <p:ext uri="{BB962C8B-B14F-4D97-AF65-F5344CB8AC3E}">
        <p14:creationId xmlns:p14="http://schemas.microsoft.com/office/powerpoint/2010/main" val="411532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Times"/>
                <a:ea typeface="ＭＳ Ｐゴシック"/>
                <a:cs typeface="Times"/>
              </a:rPr>
              <a:t>Hittar information om hur man går tillväga på SoS web. Kostnaden är 2900 kr. Är en administrativ kostnad. </a:t>
            </a:r>
            <a:endParaRPr lang="sv-SE">
              <a:latin typeface="Times" pitchFamily="18" charset="0"/>
              <a:ea typeface="ＭＳ Ｐゴシック" pitchFamily="34" charset="-128"/>
            </a:endParaRP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Bifoga</a:t>
            </a:r>
          </a:p>
          <a:p>
            <a:pPr eaLnBrk="1" hangingPunct="1">
              <a:buFontTx/>
              <a:buChar char="-"/>
            </a:pPr>
            <a:r>
              <a:rPr lang="sv-SE">
                <a:latin typeface="Times" pitchFamily="18" charset="0"/>
                <a:ea typeface="ＭＳ Ｐゴシック" pitchFamily="34" charset="-128"/>
              </a:rPr>
              <a:t>Personbevis (får inte vara äldre än tre månader)</a:t>
            </a:r>
          </a:p>
          <a:p>
            <a:pPr eaLnBrk="1" hangingPunct="1">
              <a:buFontTx/>
              <a:buChar char="-"/>
            </a:pPr>
            <a:r>
              <a:rPr lang="sv-SE">
                <a:latin typeface="Times" pitchFamily="18" charset="0"/>
                <a:ea typeface="ＭＳ Ｐゴシック" pitchFamily="34" charset="-128"/>
              </a:rPr>
              <a:t>Examensbevis </a:t>
            </a:r>
          </a:p>
          <a:p>
            <a:pPr eaLnBrk="1" hangingPunct="1">
              <a:buFontTx/>
              <a:buChar char="-"/>
            </a:pPr>
            <a:r>
              <a:rPr lang="sv-SE">
                <a:latin typeface="Times" pitchFamily="18" charset="0"/>
                <a:ea typeface="ＭＳ Ｐゴシック" pitchFamily="34" charset="-128"/>
              </a:rPr>
              <a:t>Tjänstgöringsintyg för AT</a:t>
            </a:r>
          </a:p>
          <a:p>
            <a:pPr eaLnBrk="1" hangingPunct="1">
              <a:buFontTx/>
              <a:buChar char="-"/>
            </a:pPr>
            <a:endParaRPr lang="sv-SE">
              <a:latin typeface="Times" pitchFamily="18" charset="0"/>
              <a:ea typeface="ＭＳ Ｐゴシック" pitchFamily="34" charset="-128"/>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sv-SE" b="1">
                <a:latin typeface="Times" pitchFamily="18" charset="0"/>
                <a:ea typeface="ＭＳ Ｐゴシック" pitchFamily="34" charset="-128"/>
              </a:rPr>
              <a:t>Två vanliga misstag som försenar legitimationen:</a:t>
            </a:r>
            <a:endParaRPr lang="sv-SE" b="1"/>
          </a:p>
          <a:p>
            <a:pPr marL="171450" marR="0" lvl="1" indent="-171450" algn="l" defTabSz="914400" rtl="0" eaLnBrk="1" fontAlgn="base" latinLnBrk="0" hangingPunct="1">
              <a:lnSpc>
                <a:spcPct val="100000"/>
              </a:lnSpc>
              <a:spcBef>
                <a:spcPct val="30000"/>
              </a:spcBef>
              <a:spcAft>
                <a:spcPct val="0"/>
              </a:spcAft>
              <a:buClrTx/>
              <a:buSzTx/>
              <a:buFontTx/>
              <a:buChar char="-"/>
              <a:tabLst/>
              <a:defRPr/>
            </a:pPr>
            <a:r>
              <a:rPr lang="sv-SE"/>
              <a:t>Intygandet av att målbeskrivningen uppnåtts för de olika avsnitten ska göras vid slutdatum för respektive avsnitt</a:t>
            </a:r>
          </a:p>
          <a:p>
            <a:pPr marL="171450" marR="0" lvl="1" indent="-171450" algn="l" defTabSz="914400" rtl="0" eaLnBrk="1" fontAlgn="base" latinLnBrk="0" hangingPunct="1">
              <a:lnSpc>
                <a:spcPct val="100000"/>
              </a:lnSpc>
              <a:spcBef>
                <a:spcPct val="30000"/>
              </a:spcBef>
              <a:spcAft>
                <a:spcPct val="0"/>
              </a:spcAft>
              <a:buClrTx/>
              <a:buSzTx/>
              <a:buFontTx/>
              <a:buChar char="-"/>
              <a:tabLst/>
              <a:defRPr/>
            </a:pPr>
            <a:r>
              <a:rPr lang="sv-SE"/>
              <a:t>Det måste vara en legitimerad läkare som intygar de olika tjänstgöringsavsnitten. </a:t>
            </a:r>
            <a:r>
              <a:rPr lang="sv-SE" sz="1200" kern="1200">
                <a:solidFill>
                  <a:schemeClr val="tx1"/>
                </a:solidFill>
                <a:effectLst/>
                <a:latin typeface="+mn-lt"/>
                <a:ea typeface="ＭＳ Ｐゴシック" charset="0"/>
                <a:cs typeface="ＭＳ Ｐゴシック" charset="0"/>
              </a:rPr>
              <a:t>Om verksamhetschefen inte är legitimerad läkare ska denne uppdra åt legitimerad läkare i verksamheten att göra bedömningen.</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sv-SE" sz="1200" kern="1200">
              <a:solidFill>
                <a:schemeClr val="tx1"/>
              </a:solidFill>
              <a:effectLst/>
              <a:latin typeface="+mn-lt"/>
              <a:ea typeface="ＭＳ Ｐゴシック" charset="0"/>
              <a:cs typeface="ＭＳ Ｐゴシック" charset="0"/>
            </a:endParaRPr>
          </a:p>
          <a:p>
            <a:pPr eaLnBrk="1" hangingPunct="1">
              <a:buFontTx/>
              <a:buChar char="-"/>
            </a:pPr>
            <a:endParaRPr lang="sv-SE">
              <a:latin typeface="Times" pitchFamily="18" charset="0"/>
              <a:ea typeface="ＭＳ Ｐゴシック" pitchFamily="34" charset="-128"/>
            </a:endParaRPr>
          </a:p>
          <a:p>
            <a:pPr eaLnBrk="1" hangingPunct="1"/>
            <a:endParaRPr lang="sv-SE">
              <a:ea typeface="ＭＳ Ｐゴシック" pitchFamily="34" charset="-128"/>
            </a:endParaRP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9</a:t>
            </a:fld>
            <a:endParaRPr lang="sv-SE"/>
          </a:p>
        </p:txBody>
      </p:sp>
    </p:spTree>
    <p:extLst>
      <p:ext uri="{BB962C8B-B14F-4D97-AF65-F5344CB8AC3E}">
        <p14:creationId xmlns:p14="http://schemas.microsoft.com/office/powerpoint/2010/main" val="408989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B5FF70-E19B-854B-8B0C-F3C56A79297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a:extLst>
              <a:ext uri="{FF2B5EF4-FFF2-40B4-BE49-F238E27FC236}">
                <a16:creationId xmlns:a16="http://schemas.microsoft.com/office/drawing/2014/main" id="{87319B5D-4068-BC42-A3B7-98336505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id="{54D16D91-4D24-0E4F-B27F-BF4171094459}"/>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5" name="Platshållare för sidfot 4">
            <a:extLst>
              <a:ext uri="{FF2B5EF4-FFF2-40B4-BE49-F238E27FC236}">
                <a16:creationId xmlns:a16="http://schemas.microsoft.com/office/drawing/2014/main" id="{2E91C13F-F720-DB4B-B221-6776A6EFF2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68DC5A1-FC6A-FD4F-8921-879D2A7317DF}"/>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422197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71EE7A-D45D-A847-B918-9B5057AF8D0F}"/>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930A1137-09BD-E747-8884-2EB81A829D74}"/>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226CF5-D8D7-434D-B406-2980DE836556}"/>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5" name="Platshållare för sidfot 4">
            <a:extLst>
              <a:ext uri="{FF2B5EF4-FFF2-40B4-BE49-F238E27FC236}">
                <a16:creationId xmlns:a16="http://schemas.microsoft.com/office/drawing/2014/main" id="{ABAAEE80-C255-0D41-A99C-3DC9B1E208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151FAE7-45E2-574F-A008-9A78074EB381}"/>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9768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F1537F2-BB76-E94E-9E2E-D395BE9F29CC}"/>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C74E703F-886E-B241-B2CE-0E4C133D02F7}"/>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8B8EFF-153F-354D-96FE-EC12E968CEF2}"/>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5" name="Platshållare för sidfot 4">
            <a:extLst>
              <a:ext uri="{FF2B5EF4-FFF2-40B4-BE49-F238E27FC236}">
                <a16:creationId xmlns:a16="http://schemas.microsoft.com/office/drawing/2014/main" id="{08A4948F-5A57-1946-88E5-52DD1163EF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1A4BE6-9112-7741-80A7-6064472BDBD2}"/>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40004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51C5E2-461A-8746-BF04-9BC9391F3CD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5AA8D61-F3FF-094F-90C9-B46A0D6D8B3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1B0256-7418-6B4A-A949-5BE0B9E518C7}"/>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5" name="Platshållare för sidfot 4">
            <a:extLst>
              <a:ext uri="{FF2B5EF4-FFF2-40B4-BE49-F238E27FC236}">
                <a16:creationId xmlns:a16="http://schemas.microsoft.com/office/drawing/2014/main" id="{77FF6EAA-73E3-C64B-8621-C128927F84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FB7320-5F18-8049-AAB5-2F59A8564EE0}"/>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53661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DF216-0FC2-634F-BAF8-167C76B8352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210FA8A4-ED00-EB43-BA1E-AB2A63DC3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0F5900F0-E3B4-BF40-B36C-CC8AD945EDCB}"/>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5" name="Platshållare för sidfot 4">
            <a:extLst>
              <a:ext uri="{FF2B5EF4-FFF2-40B4-BE49-F238E27FC236}">
                <a16:creationId xmlns:a16="http://schemas.microsoft.com/office/drawing/2014/main" id="{B717C1D8-F59E-514E-B686-9C608409CC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30CF05-F14E-914B-94E5-9D54104AC236}"/>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49028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BE2CFD-CA32-3D48-98E0-34EF2CC7074F}"/>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6A32711-EE15-A549-B645-E1245728B644}"/>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9C1C616-2C6C-C241-8D3D-31C4E5C788C2}"/>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3BDE359-26BE-144F-87B1-F80D8D78BD11}"/>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6" name="Platshållare för sidfot 5">
            <a:extLst>
              <a:ext uri="{FF2B5EF4-FFF2-40B4-BE49-F238E27FC236}">
                <a16:creationId xmlns:a16="http://schemas.microsoft.com/office/drawing/2014/main" id="{D172060D-47ED-5C4B-B15C-CF5105DBFF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172BC3F-263C-EE48-87FB-1F05A8A0B171}"/>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71230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86398-74A6-7E4C-9C7E-3F041150F219}"/>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26BB84FC-D75D-FA46-BF91-E65EECCEF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097A699D-2F9B-B646-BE24-95382C5D446A}"/>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74C343D-DA73-4449-8636-9FF258013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A305EC1-28BD-FA47-BD0A-05CAA256AC5B}"/>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0B87994-7881-964E-8C57-DD4128D4514A}"/>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8" name="Platshållare för sidfot 7">
            <a:extLst>
              <a:ext uri="{FF2B5EF4-FFF2-40B4-BE49-F238E27FC236}">
                <a16:creationId xmlns:a16="http://schemas.microsoft.com/office/drawing/2014/main" id="{0500A0D9-40D2-4244-8268-D8BDF6FEC79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B61CB1-00D2-064D-B0D6-FA146841A6E2}"/>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228930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6F11B-A3E1-0040-B9DA-07764D88A427}"/>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731CDFCA-B310-D042-A0EE-8DBDFCFD6ADB}"/>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4" name="Platshållare för sidfot 3">
            <a:extLst>
              <a:ext uri="{FF2B5EF4-FFF2-40B4-BE49-F238E27FC236}">
                <a16:creationId xmlns:a16="http://schemas.microsoft.com/office/drawing/2014/main" id="{10A03D28-5CF0-8043-B26F-DF47B36D942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1BBCA28-6D7A-EB4A-9A80-5560EC38D199}"/>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40165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0EE6EC-C621-F64D-930C-A4482BB24B61}"/>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3" name="Platshållare för sidfot 2">
            <a:extLst>
              <a:ext uri="{FF2B5EF4-FFF2-40B4-BE49-F238E27FC236}">
                <a16:creationId xmlns:a16="http://schemas.microsoft.com/office/drawing/2014/main" id="{996D7F81-C268-3B47-B94D-9F7495A0E97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E0E4E9B-ED6F-5C47-831B-53E82B63DCFF}"/>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22970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D5747-BA33-2442-ACBB-0B1CDB87493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id="{CF9AEBD9-A56B-7748-899F-8C6C518FE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BA2C523-537D-4248-839C-B723C8BB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EDB5C30-A274-5245-AAC9-9C4F6EE9ACC5}"/>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6" name="Platshållare för sidfot 5">
            <a:extLst>
              <a:ext uri="{FF2B5EF4-FFF2-40B4-BE49-F238E27FC236}">
                <a16:creationId xmlns:a16="http://schemas.microsoft.com/office/drawing/2014/main" id="{6304F75E-E313-0648-A6D1-6FF8DCB91AD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9506AF-8258-A348-8C16-244740C9CD85}"/>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281454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ACBA9-F494-8C41-AFDC-6E160ED95B2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B7B45E5A-BC38-A147-BD9A-5305E96D4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E0E70C1-F89E-7B44-8E94-FFF24E39A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EB5D2A4-D386-524D-9DD2-E2B335945913}"/>
              </a:ext>
            </a:extLst>
          </p:cNvPr>
          <p:cNvSpPr>
            <a:spLocks noGrp="1"/>
          </p:cNvSpPr>
          <p:nvPr>
            <p:ph type="dt" sz="half" idx="10"/>
          </p:nvPr>
        </p:nvSpPr>
        <p:spPr/>
        <p:txBody>
          <a:bodyPr/>
          <a:lstStyle/>
          <a:p>
            <a:fld id="{C099E7C2-5A1E-ED49-9FA4-6E3503C15753}" type="datetimeFigureOut">
              <a:rPr lang="sv-SE" smtClean="0"/>
              <a:t>2022-02-15</a:t>
            </a:fld>
            <a:endParaRPr lang="sv-SE"/>
          </a:p>
        </p:txBody>
      </p:sp>
      <p:sp>
        <p:nvSpPr>
          <p:cNvPr id="6" name="Platshållare för sidfot 5">
            <a:extLst>
              <a:ext uri="{FF2B5EF4-FFF2-40B4-BE49-F238E27FC236}">
                <a16:creationId xmlns:a16="http://schemas.microsoft.com/office/drawing/2014/main" id="{2FDEEE72-FB80-914F-B0BC-EC77D71B6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EE2CB6F-99FB-6A47-A8FB-CB0F5B18AF96}"/>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142527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36EB662-7E75-A44A-87C0-D5F846E10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a:extLst>
              <a:ext uri="{FF2B5EF4-FFF2-40B4-BE49-F238E27FC236}">
                <a16:creationId xmlns:a16="http://schemas.microsoft.com/office/drawing/2014/main" id="{38CA79E5-5667-9F4C-83A6-87B8677E6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5CC197-1154-9C44-8A60-48088D27DF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9E7C2-5A1E-ED49-9FA4-6E3503C15753}" type="datetimeFigureOut">
              <a:rPr lang="sv-SE" smtClean="0"/>
              <a:t>2022-02-15</a:t>
            </a:fld>
            <a:endParaRPr lang="sv-SE"/>
          </a:p>
        </p:txBody>
      </p:sp>
      <p:sp>
        <p:nvSpPr>
          <p:cNvPr id="5" name="Platshållare för sidfot 4">
            <a:extLst>
              <a:ext uri="{FF2B5EF4-FFF2-40B4-BE49-F238E27FC236}">
                <a16:creationId xmlns:a16="http://schemas.microsoft.com/office/drawing/2014/main" id="{3E611263-137E-3C4B-8407-3F71E03DF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9D493C6-6591-DD40-92F8-98A948D86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C1EAF-6E74-8041-B2F4-DC1527079DF7}" type="slidenum">
              <a:rPr lang="sv-SE" smtClean="0"/>
              <a:t>‹#›</a:t>
            </a:fld>
            <a:endParaRPr lang="sv-SE"/>
          </a:p>
        </p:txBody>
      </p:sp>
    </p:spTree>
    <p:extLst>
      <p:ext uri="{BB962C8B-B14F-4D97-AF65-F5344CB8AC3E}">
        <p14:creationId xmlns:p14="http://schemas.microsoft.com/office/powerpoint/2010/main" val="243111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lf.se/atguiden" TargetMode="Externa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hyperlink" Target="http://www.lipus.se/" TargetMode="External"/><Relationship Id="rId4" Type="http://schemas.openxmlformats.org/officeDocument/2006/relationships/hyperlink" Target="http://www.sylf.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hyperlink" Target="mailto:medlemsradgivningen@slf.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30BF972-2030-5347-9685-234B7B77FE19}"/>
              </a:ext>
            </a:extLst>
          </p:cNvPr>
          <p:cNvSpPr txBox="1"/>
          <p:nvPr/>
        </p:nvSpPr>
        <p:spPr>
          <a:xfrm>
            <a:off x="130629" y="106878"/>
            <a:ext cx="9547761" cy="6247864"/>
          </a:xfrm>
          <a:prstGeom prst="rect">
            <a:avLst/>
          </a:prstGeom>
          <a:noFill/>
        </p:spPr>
        <p:txBody>
          <a:bodyPr wrap="square" lIns="91440" tIns="45720" rIns="91440" bIns="45720" rtlCol="0" anchor="t">
            <a:spAutoFit/>
          </a:bodyPr>
          <a:lstStyle/>
          <a:p>
            <a:r>
              <a:rPr lang="sv-SE" sz="10000" b="1">
                <a:solidFill>
                  <a:srgbClr val="3A5BA6"/>
                </a:solidFill>
                <a:latin typeface="Arial"/>
                <a:cs typeface="Arial"/>
              </a:rPr>
              <a:t>För alla läkare</a:t>
            </a:r>
          </a:p>
          <a:p>
            <a:r>
              <a:rPr lang="sv-SE" sz="10000" b="1">
                <a:solidFill>
                  <a:srgbClr val="3A5BA6"/>
                </a:solidFill>
                <a:latin typeface="Arial"/>
                <a:cs typeface="Arial"/>
              </a:rPr>
              <a:t>under hela</a:t>
            </a:r>
            <a:br>
              <a:rPr lang="sv-SE" sz="10000" b="1">
                <a:latin typeface="Arial" panose="020B0604020202020204" pitchFamily="34" charset="0"/>
                <a:cs typeface="Arial" panose="020B0604020202020204" pitchFamily="34" charset="0"/>
              </a:rPr>
            </a:br>
            <a:r>
              <a:rPr lang="sv-SE" sz="10000" b="1">
                <a:solidFill>
                  <a:srgbClr val="3A5BA6"/>
                </a:solidFill>
                <a:latin typeface="Arial"/>
                <a:cs typeface="Arial"/>
              </a:rPr>
              <a:t>karriären </a:t>
            </a:r>
          </a:p>
          <a:p>
            <a:r>
              <a:rPr lang="sv-SE" sz="10000" b="1">
                <a:solidFill>
                  <a:srgbClr val="3A5BA6"/>
                </a:solidFill>
                <a:latin typeface="Arial"/>
                <a:cs typeface="Arial"/>
              </a:rPr>
              <a:t>   </a:t>
            </a:r>
            <a:endParaRPr lang="sv-SE" sz="10000" b="1">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7FD5ACA5-205E-6241-8510-F4DC95C09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spTree>
    <p:extLst>
      <p:ext uri="{BB962C8B-B14F-4D97-AF65-F5344CB8AC3E}">
        <p14:creationId xmlns:p14="http://schemas.microsoft.com/office/powerpoint/2010/main" val="151870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205814" y="834323"/>
            <a:ext cx="8234597" cy="830997"/>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ATT VÄLJA AT</a:t>
            </a:r>
          </a:p>
        </p:txBody>
      </p:sp>
      <p:sp>
        <p:nvSpPr>
          <p:cNvPr id="5" name="textruta 4">
            <a:extLst>
              <a:ext uri="{FF2B5EF4-FFF2-40B4-BE49-F238E27FC236}">
                <a16:creationId xmlns:a16="http://schemas.microsoft.com/office/drawing/2014/main" id="{F8FDB974-A9EC-8F4E-9C9F-263056D24E13}"/>
              </a:ext>
            </a:extLst>
          </p:cNvPr>
          <p:cNvSpPr txBox="1"/>
          <p:nvPr/>
        </p:nvSpPr>
        <p:spPr>
          <a:xfrm>
            <a:off x="1205814" y="1891152"/>
            <a:ext cx="4528217" cy="4031873"/>
          </a:xfrm>
          <a:prstGeom prst="rect">
            <a:avLst/>
          </a:prstGeom>
          <a:noFill/>
        </p:spPr>
        <p:txBody>
          <a:bodyPr wrap="square" rtlCol="0">
            <a:spAutoFit/>
          </a:bodyPr>
          <a:lstStyle/>
          <a:p>
            <a:pPr marL="285750" indent="-285750">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AT-guiden</a:t>
            </a:r>
            <a:br>
              <a:rPr lang="sv-SE" sz="3200" dirty="0">
                <a:solidFill>
                  <a:srgbClr val="3A5BA6"/>
                </a:solidFill>
                <a:latin typeface="Arial" panose="020B0604020202020204" pitchFamily="34" charset="0"/>
                <a:cs typeface="Arial" panose="020B0604020202020204" pitchFamily="34" charset="0"/>
              </a:rPr>
            </a:br>
            <a:r>
              <a:rPr lang="sv-SE" sz="3200" dirty="0">
                <a:solidFill>
                  <a:srgbClr val="3A5BA6"/>
                </a:solidFill>
                <a:latin typeface="Arial" panose="020B0604020202020204" pitchFamily="34" charset="0"/>
                <a:cs typeface="Arial" panose="020B0604020202020204" pitchFamily="34" charset="0"/>
                <a:hlinkClick r:id="rId3"/>
              </a:rPr>
              <a:t>www.slf.se/atguiden</a:t>
            </a:r>
            <a:endParaRPr lang="sv-SE" sz="3200" dirty="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SYLF:s AT-ranking</a:t>
            </a:r>
            <a:br>
              <a:rPr lang="sv-SE" sz="3200" dirty="0">
                <a:solidFill>
                  <a:srgbClr val="3A5BA6"/>
                </a:solidFill>
                <a:latin typeface="Arial" panose="020B0604020202020204" pitchFamily="34" charset="0"/>
                <a:cs typeface="Arial" panose="020B0604020202020204" pitchFamily="34" charset="0"/>
              </a:rPr>
            </a:br>
            <a:r>
              <a:rPr lang="sv-SE" sz="3200" dirty="0">
                <a:solidFill>
                  <a:srgbClr val="3A5BA6"/>
                </a:solidFill>
                <a:latin typeface="Arial" panose="020B0604020202020204" pitchFamily="34" charset="0"/>
                <a:cs typeface="Arial" panose="020B0604020202020204" pitchFamily="34" charset="0"/>
                <a:hlinkClick r:id="rId4"/>
              </a:rPr>
              <a:t>www.sylf.se</a:t>
            </a:r>
            <a:endParaRPr lang="sv-SE" sz="3200" dirty="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SPUR via </a:t>
            </a:r>
            <a:r>
              <a:rPr lang="sv-SE" sz="3200" dirty="0" err="1">
                <a:solidFill>
                  <a:srgbClr val="3A5BA6"/>
                </a:solidFill>
                <a:latin typeface="Arial" panose="020B0604020202020204" pitchFamily="34" charset="0"/>
                <a:cs typeface="Arial" panose="020B0604020202020204" pitchFamily="34" charset="0"/>
              </a:rPr>
              <a:t>Lipus</a:t>
            </a:r>
            <a:r>
              <a:rPr lang="sv-SE" sz="3200" dirty="0">
                <a:solidFill>
                  <a:srgbClr val="3A5BA6"/>
                </a:solidFill>
                <a:latin typeface="Arial" panose="020B0604020202020204" pitchFamily="34" charset="0"/>
                <a:cs typeface="Arial" panose="020B0604020202020204" pitchFamily="34" charset="0"/>
              </a:rPr>
              <a:t> </a:t>
            </a:r>
            <a:br>
              <a:rPr lang="sv-SE" sz="3200" dirty="0">
                <a:solidFill>
                  <a:srgbClr val="3A5BA6"/>
                </a:solidFill>
                <a:latin typeface="Arial" panose="020B0604020202020204" pitchFamily="34" charset="0"/>
                <a:cs typeface="Arial" panose="020B0604020202020204" pitchFamily="34" charset="0"/>
              </a:rPr>
            </a:br>
            <a:r>
              <a:rPr lang="sv-SE" sz="3200" dirty="0">
                <a:solidFill>
                  <a:srgbClr val="3A5BA6"/>
                </a:solidFill>
                <a:latin typeface="Arial" panose="020B0604020202020204" pitchFamily="34" charset="0"/>
                <a:cs typeface="Arial" panose="020B0604020202020204" pitchFamily="34" charset="0"/>
                <a:hlinkClick r:id="rId5"/>
              </a:rPr>
              <a:t>www.lipus.se</a:t>
            </a:r>
            <a:r>
              <a:rPr lang="sv-SE" sz="3200" dirty="0">
                <a:solidFill>
                  <a:srgbClr val="3A5BA6"/>
                </a:solidFill>
                <a:latin typeface="Arial" panose="020B0604020202020204" pitchFamily="34" charset="0"/>
                <a:cs typeface="Arial" panose="020B0604020202020204" pitchFamily="34" charset="0"/>
              </a:rPr>
              <a:t> </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3" name="Picture 2" descr="Sverige, Karta, Land, Nation, Siluett">
            <a:extLst>
              <a:ext uri="{FF2B5EF4-FFF2-40B4-BE49-F238E27FC236}">
                <a16:creationId xmlns:a16="http://schemas.microsoft.com/office/drawing/2014/main" id="{24393186-F64C-41FE-AC43-2F44E3E196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7971" y="1271607"/>
            <a:ext cx="2157393" cy="431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08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3616912" y="1135652"/>
            <a:ext cx="10846801" cy="830997"/>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HUR SÖKER JAG?</a:t>
            </a:r>
          </a:p>
        </p:txBody>
      </p:sp>
      <p:sp>
        <p:nvSpPr>
          <p:cNvPr id="5" name="textruta 4">
            <a:extLst>
              <a:ext uri="{FF2B5EF4-FFF2-40B4-BE49-F238E27FC236}">
                <a16:creationId xmlns:a16="http://schemas.microsoft.com/office/drawing/2014/main" id="{F8FDB974-A9EC-8F4E-9C9F-263056D24E13}"/>
              </a:ext>
            </a:extLst>
          </p:cNvPr>
          <p:cNvSpPr txBox="1"/>
          <p:nvPr/>
        </p:nvSpPr>
        <p:spPr>
          <a:xfrm>
            <a:off x="3616912" y="2241736"/>
            <a:ext cx="9501602" cy="29557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Regionernas hemsida</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Personligt brev och CV</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Ansöknings- och handläggningstid varierar</a:t>
            </a:r>
          </a:p>
          <a:p>
            <a:pPr marL="285750" indent="-285750">
              <a:lnSpc>
                <a:spcPct val="150000"/>
              </a:lnSpc>
              <a:buFont typeface="Arial" panose="020B0604020202020204" pitchFamily="34" charset="0"/>
              <a:buChar char="•"/>
            </a:pPr>
            <a:r>
              <a:rPr lang="sv-SE" sz="3200" b="1" dirty="0">
                <a:solidFill>
                  <a:srgbClr val="3A5BA6"/>
                </a:solidFill>
                <a:latin typeface="Arial" panose="020B0604020202020204" pitchFamily="34" charset="0"/>
                <a:cs typeface="Arial" panose="020B0604020202020204" pitchFamily="34" charset="0"/>
              </a:rPr>
              <a:t>Aktuella referenser!</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2050" name="Picture 2" descr="Bildresultat för resume">
            <a:extLst>
              <a:ext uri="{FF2B5EF4-FFF2-40B4-BE49-F238E27FC236}">
                <a16:creationId xmlns:a16="http://schemas.microsoft.com/office/drawing/2014/main" id="{6FBF4EBE-4B56-4B66-A6B4-68FF4F804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02" y="2776494"/>
            <a:ext cx="2574912" cy="215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3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473876" y="1232986"/>
            <a:ext cx="8484163"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VAD ÄR MERITERANDE?</a:t>
            </a:r>
          </a:p>
        </p:txBody>
      </p:sp>
      <p:sp>
        <p:nvSpPr>
          <p:cNvPr id="5" name="textruta 4">
            <a:extLst>
              <a:ext uri="{FF2B5EF4-FFF2-40B4-BE49-F238E27FC236}">
                <a16:creationId xmlns:a16="http://schemas.microsoft.com/office/drawing/2014/main" id="{F8FDB974-A9EC-8F4E-9C9F-263056D24E13}"/>
              </a:ext>
            </a:extLst>
          </p:cNvPr>
          <p:cNvSpPr txBox="1"/>
          <p:nvPr/>
        </p:nvSpPr>
        <p:spPr>
          <a:xfrm>
            <a:off x="1473876" y="2425291"/>
            <a:ext cx="9816975" cy="2955746"/>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Tidigare erfarenheter</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Forskning </a:t>
            </a:r>
            <a:r>
              <a:rPr lang="sv-SE" sz="3200" dirty="0">
                <a:solidFill>
                  <a:srgbClr val="3A5BA6"/>
                </a:solidFill>
                <a:latin typeface="Arial"/>
                <a:cs typeface="Arial"/>
                <a:sym typeface="Wingdings" panose="05000000000000000000" pitchFamily="2" charset="2"/>
              </a:rPr>
              <a:t></a:t>
            </a:r>
            <a:r>
              <a:rPr lang="sv-SE" sz="3200" dirty="0">
                <a:solidFill>
                  <a:srgbClr val="3A5BA6"/>
                </a:solidFill>
                <a:latin typeface="Arial"/>
                <a:cs typeface="Arial"/>
              </a:rPr>
              <a:t> Forskar-AT</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Personliga egenskaper</a:t>
            </a:r>
          </a:p>
          <a:p>
            <a:pPr marL="285750" indent="-285750">
              <a:lnSpc>
                <a:spcPct val="150000"/>
              </a:lnSpc>
              <a:buFont typeface="Arial" panose="020B0604020202020204" pitchFamily="34" charset="0"/>
              <a:buChar char="•"/>
            </a:pPr>
            <a:r>
              <a:rPr lang="sv-SE" sz="3200" b="1" dirty="0">
                <a:solidFill>
                  <a:srgbClr val="3A5BA6"/>
                </a:solidFill>
                <a:latin typeface="Arial"/>
                <a:cs typeface="Arial"/>
              </a:rPr>
              <a:t>Anknytning till orten</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2" name="Bildobjekt 1">
            <a:extLst>
              <a:ext uri="{FF2B5EF4-FFF2-40B4-BE49-F238E27FC236}">
                <a16:creationId xmlns:a16="http://schemas.microsoft.com/office/drawing/2014/main" id="{EC3C6016-AA45-4003-886F-6F6766B7DDA2}"/>
              </a:ext>
            </a:extLst>
          </p:cNvPr>
          <p:cNvPicPr>
            <a:picLocks noChangeAspect="1"/>
          </p:cNvPicPr>
          <p:nvPr/>
        </p:nvPicPr>
        <p:blipFill>
          <a:blip r:embed="rId4"/>
          <a:stretch>
            <a:fillRect/>
          </a:stretch>
        </p:blipFill>
        <p:spPr>
          <a:xfrm>
            <a:off x="8232052" y="2547077"/>
            <a:ext cx="2712174" cy="2712174"/>
          </a:xfrm>
          <a:prstGeom prst="rect">
            <a:avLst/>
          </a:prstGeom>
        </p:spPr>
      </p:pic>
    </p:spTree>
    <p:extLst>
      <p:ext uri="{BB962C8B-B14F-4D97-AF65-F5344CB8AC3E}">
        <p14:creationId xmlns:p14="http://schemas.microsoft.com/office/powerpoint/2010/main" val="201948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157824" y="817487"/>
            <a:ext cx="8034175" cy="830997"/>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ERBJUDEN TJÄNST</a:t>
            </a:r>
          </a:p>
        </p:txBody>
      </p:sp>
      <p:sp>
        <p:nvSpPr>
          <p:cNvPr id="5" name="textruta 4">
            <a:extLst>
              <a:ext uri="{FF2B5EF4-FFF2-40B4-BE49-F238E27FC236}">
                <a16:creationId xmlns:a16="http://schemas.microsoft.com/office/drawing/2014/main" id="{F8FDB974-A9EC-8F4E-9C9F-263056D24E13}"/>
              </a:ext>
            </a:extLst>
          </p:cNvPr>
          <p:cNvSpPr txBox="1"/>
          <p:nvPr/>
        </p:nvSpPr>
        <p:spPr>
          <a:xfrm>
            <a:off x="4157825" y="1748917"/>
            <a:ext cx="7517954" cy="346921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000" dirty="0">
                <a:solidFill>
                  <a:srgbClr val="3A5BA6"/>
                </a:solidFill>
                <a:latin typeface="Arial"/>
                <a:cs typeface="Arial"/>
              </a:rPr>
              <a:t>Våga be om betänketid</a:t>
            </a:r>
          </a:p>
          <a:p>
            <a:pPr marL="285750" indent="-285750">
              <a:lnSpc>
                <a:spcPct val="150000"/>
              </a:lnSpc>
              <a:buFont typeface="Arial" panose="020B0604020202020204" pitchFamily="34" charset="0"/>
              <a:buChar char="•"/>
            </a:pPr>
            <a:r>
              <a:rPr lang="sv-SE" sz="3000" dirty="0">
                <a:solidFill>
                  <a:srgbClr val="3A5BA6"/>
                </a:solidFill>
                <a:latin typeface="Arial"/>
                <a:cs typeface="Arial"/>
              </a:rPr>
              <a:t>Kolla med SYLF och AT-studierektor</a:t>
            </a:r>
          </a:p>
          <a:p>
            <a:pPr marL="285750" indent="-285750">
              <a:lnSpc>
                <a:spcPct val="150000"/>
              </a:lnSpc>
              <a:buFont typeface="Arial" panose="020B0604020202020204" pitchFamily="34" charset="0"/>
              <a:buChar char="•"/>
            </a:pPr>
            <a:r>
              <a:rPr lang="sv-SE" sz="3000" dirty="0">
                <a:solidFill>
                  <a:srgbClr val="3A5BA6"/>
                </a:solidFill>
                <a:latin typeface="Arial"/>
                <a:cs typeface="Arial"/>
              </a:rPr>
              <a:t>Var förberedd – löneläget, lönestatistik</a:t>
            </a:r>
          </a:p>
          <a:p>
            <a:pPr marL="285750" indent="-285750">
              <a:lnSpc>
                <a:spcPct val="150000"/>
              </a:lnSpc>
              <a:buFont typeface="Arial" panose="020B0604020202020204" pitchFamily="34" charset="0"/>
              <a:buChar char="•"/>
            </a:pPr>
            <a:r>
              <a:rPr lang="sv-SE" sz="3000" dirty="0">
                <a:solidFill>
                  <a:srgbClr val="3A5BA6"/>
                </a:solidFill>
                <a:latin typeface="Arial"/>
                <a:cs typeface="Arial"/>
              </a:rPr>
              <a:t>Löneförhandla separat – inte vid intervjun</a:t>
            </a:r>
            <a:endParaRPr lang="sv-SE" dirty="0">
              <a:latin typeface="Arial"/>
              <a:cs typeface="Arial"/>
            </a:endParaRPr>
          </a:p>
          <a:p>
            <a:pPr marL="285750" indent="-285750">
              <a:lnSpc>
                <a:spcPct val="150000"/>
              </a:lnSpc>
              <a:buFont typeface="Arial" panose="020B0604020202020204" pitchFamily="34" charset="0"/>
              <a:buChar char="•"/>
            </a:pPr>
            <a:r>
              <a:rPr lang="sv-SE" sz="3000" dirty="0">
                <a:solidFill>
                  <a:srgbClr val="3A5BA6"/>
                </a:solidFill>
                <a:latin typeface="Arial"/>
                <a:cs typeface="Arial"/>
              </a:rPr>
              <a:t>Boende eller reseersättning?</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1" name="Bild 10" descr="Löner med hel fyllning">
            <a:extLst>
              <a:ext uri="{FF2B5EF4-FFF2-40B4-BE49-F238E27FC236}">
                <a16:creationId xmlns:a16="http://schemas.microsoft.com/office/drawing/2014/main" id="{1C0171FF-3CA3-488D-AC27-BE0D1820E3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276" y="2188909"/>
            <a:ext cx="2480182" cy="2480182"/>
          </a:xfrm>
          <a:prstGeom prst="rect">
            <a:avLst/>
          </a:prstGeom>
        </p:spPr>
      </p:pic>
    </p:spTree>
    <p:extLst>
      <p:ext uri="{BB962C8B-B14F-4D97-AF65-F5344CB8AC3E}">
        <p14:creationId xmlns:p14="http://schemas.microsoft.com/office/powerpoint/2010/main" val="257804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108413" y="1075017"/>
            <a:ext cx="10718124" cy="830997"/>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ANSTÄLLNINGSVILLKOR</a:t>
            </a:r>
          </a:p>
        </p:txBody>
      </p:sp>
      <p:sp>
        <p:nvSpPr>
          <p:cNvPr id="5" name="textruta 4">
            <a:extLst>
              <a:ext uri="{FF2B5EF4-FFF2-40B4-BE49-F238E27FC236}">
                <a16:creationId xmlns:a16="http://schemas.microsoft.com/office/drawing/2014/main" id="{F8FDB974-A9EC-8F4E-9C9F-263056D24E13}"/>
              </a:ext>
            </a:extLst>
          </p:cNvPr>
          <p:cNvSpPr txBox="1"/>
          <p:nvPr/>
        </p:nvSpPr>
        <p:spPr>
          <a:xfrm>
            <a:off x="992600" y="2030761"/>
            <a:ext cx="8021300" cy="4432382"/>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Tidsbegränsad anställning (18-21 mån)</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Ordinarie arbetstid är 40 timmar i veckan</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Helgfri måndag-fredag 07.00-21.00</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Semester (inte allt under samma period) </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Tjänstledighet, sjukdom</a:t>
            </a: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Klocka med hel fyllning">
            <a:extLst>
              <a:ext uri="{FF2B5EF4-FFF2-40B4-BE49-F238E27FC236}">
                <a16:creationId xmlns:a16="http://schemas.microsoft.com/office/drawing/2014/main" id="{635FD67F-9DED-47C6-98F9-08960EC3BE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3900" y="2280254"/>
            <a:ext cx="2301799" cy="2410863"/>
          </a:xfrm>
          <a:prstGeom prst="rect">
            <a:avLst/>
          </a:prstGeom>
        </p:spPr>
      </p:pic>
    </p:spTree>
    <p:extLst>
      <p:ext uri="{BB962C8B-B14F-4D97-AF65-F5344CB8AC3E}">
        <p14:creationId xmlns:p14="http://schemas.microsoft.com/office/powerpoint/2010/main" val="333624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3683575" y="1124294"/>
            <a:ext cx="7406046" cy="830997"/>
          </a:xfrm>
          <a:prstGeom prst="rect">
            <a:avLst/>
          </a:prstGeom>
          <a:noFill/>
        </p:spPr>
        <p:txBody>
          <a:bodyPr wrap="square" rtlCol="0">
            <a:spAutoFit/>
          </a:bodyPr>
          <a:lstStyle/>
          <a:p>
            <a:pPr algn="ctr"/>
            <a:r>
              <a:rPr lang="sv-SE" sz="4800" b="1" dirty="0">
                <a:solidFill>
                  <a:srgbClr val="3A5BA6"/>
                </a:solidFill>
                <a:latin typeface="Arial" panose="020B0604020202020204" pitchFamily="34" charset="0"/>
                <a:cs typeface="Arial" panose="020B0604020202020204" pitchFamily="34" charset="0"/>
              </a:rPr>
              <a:t>GÅR DET ATT BYTA AT?</a:t>
            </a:r>
          </a:p>
        </p:txBody>
      </p:sp>
      <p:sp>
        <p:nvSpPr>
          <p:cNvPr id="5" name="textruta 4">
            <a:extLst>
              <a:ext uri="{FF2B5EF4-FFF2-40B4-BE49-F238E27FC236}">
                <a16:creationId xmlns:a16="http://schemas.microsoft.com/office/drawing/2014/main" id="{F8FDB974-A9EC-8F4E-9C9F-263056D24E13}"/>
              </a:ext>
            </a:extLst>
          </p:cNvPr>
          <p:cNvSpPr txBox="1"/>
          <p:nvPr/>
        </p:nvSpPr>
        <p:spPr>
          <a:xfrm>
            <a:off x="3683575" y="2039297"/>
            <a:ext cx="7308274" cy="369440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Svårt – men möjligt!</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Kontakta studierektor och HR</a:t>
            </a:r>
            <a:endParaRPr lang="sv-SE" sz="3200" b="1" dirty="0">
              <a:solidFill>
                <a:srgbClr val="3A5BA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sv-SE" sz="3200" b="1" dirty="0">
                <a:solidFill>
                  <a:srgbClr val="3A5BA6"/>
                </a:solidFill>
                <a:latin typeface="Arial" panose="020B0604020202020204" pitchFamily="34" charset="0"/>
                <a:cs typeface="Arial" panose="020B0604020202020204" pitchFamily="34" charset="0"/>
              </a:rPr>
              <a:t>Avslutade och godkända avsnitt får tillgodoräknas</a:t>
            </a: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1" name="Bild 10" descr="Rulltrappa ner med hel fyllning">
            <a:extLst>
              <a:ext uri="{FF2B5EF4-FFF2-40B4-BE49-F238E27FC236}">
                <a16:creationId xmlns:a16="http://schemas.microsoft.com/office/drawing/2014/main" id="{EE8116AC-B912-4E6E-9562-1029069B29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0151" y="3429000"/>
            <a:ext cx="1632856" cy="1632856"/>
          </a:xfrm>
          <a:prstGeom prst="rect">
            <a:avLst/>
          </a:prstGeom>
        </p:spPr>
      </p:pic>
      <p:pic>
        <p:nvPicPr>
          <p:cNvPr id="13" name="Bild 12" descr="Rulltrappa upp med hel fyllning">
            <a:extLst>
              <a:ext uri="{FF2B5EF4-FFF2-40B4-BE49-F238E27FC236}">
                <a16:creationId xmlns:a16="http://schemas.microsoft.com/office/drawing/2014/main" id="{BF966C4F-03E6-4F7D-98E0-D5DA4920F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0907" y="1609725"/>
            <a:ext cx="1562100" cy="1562100"/>
          </a:xfrm>
          <a:prstGeom prst="rect">
            <a:avLst/>
          </a:prstGeom>
        </p:spPr>
      </p:pic>
    </p:spTree>
    <p:extLst>
      <p:ext uri="{BB962C8B-B14F-4D97-AF65-F5344CB8AC3E}">
        <p14:creationId xmlns:p14="http://schemas.microsoft.com/office/powerpoint/2010/main" val="177063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780323" y="949964"/>
            <a:ext cx="9889550" cy="830997"/>
          </a:xfrm>
          <a:prstGeom prst="rect">
            <a:avLst/>
          </a:prstGeom>
          <a:noFill/>
        </p:spPr>
        <p:txBody>
          <a:bodyPr wrap="square" rtlCol="0">
            <a:spAutoFit/>
          </a:bodyPr>
          <a:lstStyle/>
          <a:p>
            <a:pPr algn="ctr"/>
            <a:r>
              <a:rPr lang="sv-SE" sz="4800" b="1" dirty="0">
                <a:solidFill>
                  <a:srgbClr val="3A5BA6"/>
                </a:solidFill>
                <a:latin typeface="Arial" panose="020B0604020202020204" pitchFamily="34" charset="0"/>
                <a:cs typeface="Arial" panose="020B0604020202020204" pitchFamily="34" charset="0"/>
              </a:rPr>
              <a:t>DELAR AV AT UTOMLANDS ?</a:t>
            </a:r>
          </a:p>
        </p:txBody>
      </p:sp>
      <p:sp>
        <p:nvSpPr>
          <p:cNvPr id="5" name="textruta 4">
            <a:extLst>
              <a:ext uri="{FF2B5EF4-FFF2-40B4-BE49-F238E27FC236}">
                <a16:creationId xmlns:a16="http://schemas.microsoft.com/office/drawing/2014/main" id="{F8FDB974-A9EC-8F4E-9C9F-263056D24E13}"/>
              </a:ext>
            </a:extLst>
          </p:cNvPr>
          <p:cNvSpPr txBox="1"/>
          <p:nvPr/>
        </p:nvSpPr>
        <p:spPr>
          <a:xfrm>
            <a:off x="1176118" y="2053247"/>
            <a:ext cx="7960737" cy="369440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Möjligt att tillgodoräkna sig AT-liknande tjänstgöring i annat EU/EES-land</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Max 9 månader</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Internmedicin (</a:t>
            </a:r>
            <a:r>
              <a:rPr lang="sv-SE" sz="3200" dirty="0" err="1">
                <a:solidFill>
                  <a:srgbClr val="3A5BA6"/>
                </a:solidFill>
                <a:latin typeface="Arial"/>
                <a:cs typeface="Arial"/>
              </a:rPr>
              <a:t>inkl</a:t>
            </a:r>
            <a:r>
              <a:rPr lang="sv-SE" sz="3200" dirty="0">
                <a:solidFill>
                  <a:srgbClr val="3A5BA6"/>
                </a:solidFill>
                <a:latin typeface="Arial"/>
                <a:cs typeface="Arial"/>
              </a:rPr>
              <a:t> barnmedicin) </a:t>
            </a:r>
            <a:br>
              <a:rPr lang="sv-SE" sz="3200" dirty="0">
                <a:solidFill>
                  <a:srgbClr val="3A5BA6"/>
                </a:solidFill>
                <a:latin typeface="Arial"/>
                <a:cs typeface="Arial"/>
              </a:rPr>
            </a:br>
            <a:r>
              <a:rPr lang="sv-SE" sz="3200" dirty="0">
                <a:solidFill>
                  <a:srgbClr val="3A5BA6"/>
                </a:solidFill>
                <a:latin typeface="Arial"/>
                <a:cs typeface="Arial"/>
              </a:rPr>
              <a:t>eller kirurgi</a:t>
            </a: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0" name="Bildobjekt 9">
            <a:extLst>
              <a:ext uri="{FF2B5EF4-FFF2-40B4-BE49-F238E27FC236}">
                <a16:creationId xmlns:a16="http://schemas.microsoft.com/office/drawing/2014/main" id="{240D34B1-A4DC-47ED-B11B-A63AB59D3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008" y="2616709"/>
            <a:ext cx="2443163" cy="2443163"/>
          </a:xfrm>
          <a:prstGeom prst="rect">
            <a:avLst/>
          </a:prstGeom>
        </p:spPr>
      </p:pic>
    </p:spTree>
    <p:extLst>
      <p:ext uri="{BB962C8B-B14F-4D97-AF65-F5344CB8AC3E}">
        <p14:creationId xmlns:p14="http://schemas.microsoft.com/office/powerpoint/2010/main" val="223550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2013912" y="1149967"/>
            <a:ext cx="6535400" cy="830997"/>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BT ÄR INTE NYA AT</a:t>
            </a:r>
          </a:p>
        </p:txBody>
      </p:sp>
      <p:sp>
        <p:nvSpPr>
          <p:cNvPr id="5" name="textruta 4">
            <a:extLst>
              <a:ext uri="{FF2B5EF4-FFF2-40B4-BE49-F238E27FC236}">
                <a16:creationId xmlns:a16="http://schemas.microsoft.com/office/drawing/2014/main" id="{A069B911-01BF-433E-857B-20DB46263553}"/>
              </a:ext>
            </a:extLst>
          </p:cNvPr>
          <p:cNvSpPr txBox="1"/>
          <p:nvPr/>
        </p:nvSpPr>
        <p:spPr>
          <a:xfrm>
            <a:off x="1126113" y="2110397"/>
            <a:ext cx="8546526" cy="5171737"/>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BT är en ny del av ST = efter legitimation</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Den som gjort AT behöver inte göra BT</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Legitimation från annat land </a:t>
            </a:r>
            <a:r>
              <a:rPr lang="sv-SE" sz="3200" dirty="0">
                <a:solidFill>
                  <a:srgbClr val="3A5BA6"/>
                </a:solidFill>
                <a:latin typeface="Arial"/>
                <a:cs typeface="Arial"/>
                <a:sym typeface="Wingdings" panose="05000000000000000000" pitchFamily="2" charset="2"/>
              </a:rPr>
              <a:t> måste göra BT </a:t>
            </a:r>
            <a:r>
              <a:rPr lang="sv-SE" sz="3200" dirty="0">
                <a:solidFill>
                  <a:srgbClr val="3A5BA6"/>
                </a:solidFill>
                <a:latin typeface="Arial"/>
                <a:cs typeface="Arial"/>
              </a:rPr>
              <a:t>efter den 1 juli 2021 om inte gjort AT i Sverige</a:t>
            </a:r>
          </a:p>
          <a:p>
            <a:pPr>
              <a:lnSpc>
                <a:spcPct val="150000"/>
              </a:lnSpc>
            </a:pPr>
            <a:endParaRPr lang="sv-SE" sz="3200" dirty="0">
              <a:solidFill>
                <a:srgbClr val="3A5BA6"/>
              </a:solidFill>
              <a:latin typeface="Arial"/>
              <a:cs typeface="Arial"/>
            </a:endParaRP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3" name="Bild 2" descr="Varning med hel fyllning">
            <a:extLst>
              <a:ext uri="{FF2B5EF4-FFF2-40B4-BE49-F238E27FC236}">
                <a16:creationId xmlns:a16="http://schemas.microsoft.com/office/drawing/2014/main" id="{441DA683-2A98-4490-96D3-EFB2A8F01B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346" y="2446820"/>
            <a:ext cx="2043113" cy="2043113"/>
          </a:xfrm>
          <a:prstGeom prst="rect">
            <a:avLst/>
          </a:prstGeom>
        </p:spPr>
      </p:pic>
      <p:pic>
        <p:nvPicPr>
          <p:cNvPr id="9" name="Bildobjekt 8">
            <a:extLst>
              <a:ext uri="{FF2B5EF4-FFF2-40B4-BE49-F238E27FC236}">
                <a16:creationId xmlns:a16="http://schemas.microsoft.com/office/drawing/2014/main" id="{666C30D9-0CB5-47BE-A16A-DA4758749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6758" y="5647643"/>
            <a:ext cx="2586230" cy="978065"/>
          </a:xfrm>
          <a:prstGeom prst="rect">
            <a:avLst/>
          </a:prstGeom>
        </p:spPr>
      </p:pic>
    </p:spTree>
    <p:extLst>
      <p:ext uri="{BB962C8B-B14F-4D97-AF65-F5344CB8AC3E}">
        <p14:creationId xmlns:p14="http://schemas.microsoft.com/office/powerpoint/2010/main" val="423178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129328" y="1080533"/>
            <a:ext cx="10506086" cy="830997"/>
          </a:xfrm>
          <a:prstGeom prst="rect">
            <a:avLst/>
          </a:prstGeom>
          <a:noFill/>
        </p:spPr>
        <p:txBody>
          <a:bodyPr wrap="square" lIns="91440" tIns="45720" rIns="91440" bIns="45720" rtlCol="0" anchor="t">
            <a:spAutoFit/>
          </a:bodyPr>
          <a:lstStyle/>
          <a:p>
            <a:pPr algn="ctr"/>
            <a:r>
              <a:rPr lang="sv-SE" sz="4800" b="1" dirty="0">
                <a:solidFill>
                  <a:srgbClr val="3A5BA6"/>
                </a:solidFill>
                <a:latin typeface="Arial"/>
                <a:cs typeface="Arial"/>
              </a:rPr>
              <a:t>KONTAKTA OSS!</a:t>
            </a:r>
            <a:endParaRPr lang="sv-SE" sz="4800" b="1" dirty="0">
              <a:solidFill>
                <a:srgbClr val="3A5BA6"/>
              </a:solidFill>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F8FDB974-A9EC-8F4E-9C9F-263056D24E13}"/>
              </a:ext>
            </a:extLst>
          </p:cNvPr>
          <p:cNvSpPr txBox="1"/>
          <p:nvPr/>
        </p:nvSpPr>
        <p:spPr>
          <a:xfrm>
            <a:off x="1646155" y="2174576"/>
            <a:ext cx="9816975" cy="3046988"/>
          </a:xfrm>
          <a:prstGeom prst="rect">
            <a:avLst/>
          </a:prstGeom>
          <a:noFill/>
        </p:spPr>
        <p:txBody>
          <a:bodyPr wrap="square" rtlCol="0">
            <a:spAutoFit/>
          </a:bodyPr>
          <a:lstStyle/>
          <a:p>
            <a:pPr>
              <a:lnSpc>
                <a:spcPct val="150000"/>
              </a:lnSpc>
            </a:pPr>
            <a:r>
              <a:rPr lang="sv-SE" sz="3200" dirty="0">
                <a:solidFill>
                  <a:srgbClr val="3A5BA6"/>
                </a:solidFill>
                <a:latin typeface="Arial" panose="020B0604020202020204" pitchFamily="34" charset="0"/>
                <a:cs typeface="Arial" panose="020B0604020202020204" pitchFamily="34" charset="0"/>
              </a:rPr>
              <a:t>Medlemsrådgivningen:</a:t>
            </a:r>
          </a:p>
          <a:p>
            <a:pPr marL="457200" indent="-45720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hlinkClick r:id="rId3"/>
              </a:rPr>
              <a:t>medlemsradgivningen@slf.se</a:t>
            </a:r>
            <a:endParaRPr lang="sv-SE" sz="3200" dirty="0">
              <a:solidFill>
                <a:srgbClr val="3A5BA6"/>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08-790 35 10</a:t>
            </a: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758" y="5647643"/>
            <a:ext cx="2586230" cy="978065"/>
          </a:xfrm>
          <a:prstGeom prst="rect">
            <a:avLst/>
          </a:prstGeom>
        </p:spPr>
      </p:pic>
    </p:spTree>
    <p:extLst>
      <p:ext uri="{BB962C8B-B14F-4D97-AF65-F5344CB8AC3E}">
        <p14:creationId xmlns:p14="http://schemas.microsoft.com/office/powerpoint/2010/main" val="383624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30BF972-2030-5347-9685-234B7B77FE19}"/>
              </a:ext>
            </a:extLst>
          </p:cNvPr>
          <p:cNvSpPr txBox="1"/>
          <p:nvPr/>
        </p:nvSpPr>
        <p:spPr>
          <a:xfrm>
            <a:off x="-217195" y="842771"/>
            <a:ext cx="11390811" cy="3662541"/>
          </a:xfrm>
          <a:prstGeom prst="rect">
            <a:avLst/>
          </a:prstGeom>
          <a:noFill/>
        </p:spPr>
        <p:txBody>
          <a:bodyPr wrap="square" lIns="91440" tIns="45720" rIns="91440" bIns="45720" rtlCol="0" anchor="t">
            <a:spAutoFit/>
          </a:bodyPr>
          <a:lstStyle/>
          <a:p>
            <a:pPr algn="ctr"/>
            <a:r>
              <a:rPr lang="sv-SE" sz="7200" b="1" dirty="0">
                <a:solidFill>
                  <a:srgbClr val="3A5BA6"/>
                </a:solidFill>
                <a:latin typeface="Arial"/>
                <a:cs typeface="Arial"/>
              </a:rPr>
              <a:t>   </a:t>
            </a:r>
            <a:r>
              <a:rPr lang="sv-SE" sz="8000" b="1" dirty="0">
                <a:solidFill>
                  <a:srgbClr val="3A5BA6"/>
                </a:solidFill>
                <a:latin typeface="Arial"/>
                <a:cs typeface="Arial"/>
              </a:rPr>
              <a:t>AT</a:t>
            </a:r>
            <a:r>
              <a:rPr lang="sv-SE" sz="7200" b="1" dirty="0">
                <a:solidFill>
                  <a:srgbClr val="3A5BA6"/>
                </a:solidFill>
                <a:latin typeface="Arial"/>
                <a:cs typeface="Arial"/>
              </a:rPr>
              <a:t> </a:t>
            </a:r>
          </a:p>
          <a:p>
            <a:pPr algn="ctr"/>
            <a:r>
              <a:rPr lang="sv-SE" sz="5400" b="1" dirty="0">
                <a:solidFill>
                  <a:srgbClr val="3A5BA6"/>
                </a:solidFill>
                <a:latin typeface="Arial"/>
                <a:cs typeface="Arial"/>
              </a:rPr>
              <a:t>         ALLMÄNTJÄNSTGÖRING</a:t>
            </a:r>
          </a:p>
          <a:p>
            <a:pPr algn="ctr"/>
            <a:r>
              <a:rPr lang="sv-SE" sz="10000" b="1" dirty="0">
                <a:solidFill>
                  <a:srgbClr val="3A5BA6"/>
                </a:solidFill>
                <a:latin typeface="Arial"/>
                <a:cs typeface="Arial"/>
              </a:rPr>
              <a:t>   </a:t>
            </a:r>
            <a:endParaRPr lang="sv-SE" sz="10000" b="1"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7FD5ACA5-205E-6241-8510-F4DC95C09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Stetoskop med hel fyllning">
            <a:extLst>
              <a:ext uri="{FF2B5EF4-FFF2-40B4-BE49-F238E27FC236}">
                <a16:creationId xmlns:a16="http://schemas.microsoft.com/office/drawing/2014/main" id="{9F15BBE1-0049-4474-91BD-B4F4D9D75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2283" y="3161427"/>
            <a:ext cx="2586229" cy="2586229"/>
          </a:xfrm>
          <a:prstGeom prst="rect">
            <a:avLst/>
          </a:prstGeom>
        </p:spPr>
      </p:pic>
    </p:spTree>
    <p:extLst>
      <p:ext uri="{BB962C8B-B14F-4D97-AF65-F5344CB8AC3E}">
        <p14:creationId xmlns:p14="http://schemas.microsoft.com/office/powerpoint/2010/main" val="113081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784035" y="1166458"/>
            <a:ext cx="6544859" cy="830997"/>
          </a:xfrm>
          <a:prstGeom prst="rect">
            <a:avLst/>
          </a:prstGeom>
          <a:noFill/>
        </p:spPr>
        <p:txBody>
          <a:bodyPr wrap="square" lIns="91440" tIns="45720" rIns="91440" bIns="45720" rtlCol="0" anchor="t">
            <a:spAutoFit/>
          </a:bodyPr>
          <a:lstStyle/>
          <a:p>
            <a:r>
              <a:rPr lang="sv-SE" sz="4800" b="1">
                <a:solidFill>
                  <a:srgbClr val="3A5BA6"/>
                </a:solidFill>
                <a:latin typeface="Arial"/>
                <a:cs typeface="Arial"/>
              </a:rPr>
              <a:t>  REGELVERK</a:t>
            </a:r>
          </a:p>
        </p:txBody>
      </p:sp>
      <p:sp>
        <p:nvSpPr>
          <p:cNvPr id="5" name="textruta 4">
            <a:extLst>
              <a:ext uri="{FF2B5EF4-FFF2-40B4-BE49-F238E27FC236}">
                <a16:creationId xmlns:a16="http://schemas.microsoft.com/office/drawing/2014/main" id="{F8FDB974-A9EC-8F4E-9C9F-263056D24E13}"/>
              </a:ext>
            </a:extLst>
          </p:cNvPr>
          <p:cNvSpPr txBox="1"/>
          <p:nvPr/>
        </p:nvSpPr>
        <p:spPr>
          <a:xfrm>
            <a:off x="4784035" y="2150580"/>
            <a:ext cx="7407965" cy="22170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Hälso- och sjukvårdförordningen</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Patientsäkerhetsförordningen</a:t>
            </a:r>
          </a:p>
          <a:p>
            <a:pPr marL="285750" indent="-285750">
              <a:lnSpc>
                <a:spcPct val="150000"/>
              </a:lnSpc>
              <a:buFont typeface="Arial" panose="020B0604020202020204" pitchFamily="34" charset="0"/>
              <a:buChar char="•"/>
            </a:pPr>
            <a:r>
              <a:rPr lang="sv-SE" sz="3200" b="1" dirty="0">
                <a:solidFill>
                  <a:srgbClr val="3A5BA6"/>
                </a:solidFill>
                <a:latin typeface="Arial" panose="020B0604020202020204" pitchFamily="34" charset="0"/>
                <a:cs typeface="Arial" panose="020B0604020202020204" pitchFamily="34" charset="0"/>
              </a:rPr>
              <a:t>AT-föreskriften – målbeskrivning</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026" name="Picture 2" descr="Bildresultat för lag">
            <a:extLst>
              <a:ext uri="{FF2B5EF4-FFF2-40B4-BE49-F238E27FC236}">
                <a16:creationId xmlns:a16="http://schemas.microsoft.com/office/drawing/2014/main" id="{345D3262-EA5F-4CD0-9935-0716F775C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18" y="2150580"/>
            <a:ext cx="2894507" cy="271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92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836979" y="448177"/>
            <a:ext cx="10306684" cy="830997"/>
          </a:xfrm>
          <a:prstGeom prst="rect">
            <a:avLst/>
          </a:prstGeom>
          <a:noFill/>
        </p:spPr>
        <p:txBody>
          <a:bodyPr wrap="square" lIns="91440" tIns="45720" rIns="91440" bIns="45720" rtlCol="0" anchor="t">
            <a:spAutoFit/>
          </a:bodyPr>
          <a:lstStyle/>
          <a:p>
            <a:r>
              <a:rPr lang="sv-SE" sz="4800" b="1">
                <a:solidFill>
                  <a:srgbClr val="3A5BA6"/>
                </a:solidFill>
                <a:latin typeface="Arial"/>
                <a:cs typeface="Arial"/>
              </a:rPr>
              <a:t>  TJÄNSTGÖRINGENS INNEHÅLL</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graphicFrame>
        <p:nvGraphicFramePr>
          <p:cNvPr id="7" name="Diagram 6">
            <a:extLst>
              <a:ext uri="{FF2B5EF4-FFF2-40B4-BE49-F238E27FC236}">
                <a16:creationId xmlns:a16="http://schemas.microsoft.com/office/drawing/2014/main" id="{B977DA2B-38D7-42A7-919C-BB5068B9B284}"/>
              </a:ext>
            </a:extLst>
          </p:cNvPr>
          <p:cNvGraphicFramePr/>
          <p:nvPr>
            <p:extLst>
              <p:ext uri="{D42A27DB-BD31-4B8C-83A1-F6EECF244321}">
                <p14:modId xmlns:p14="http://schemas.microsoft.com/office/powerpoint/2010/main" val="1134505657"/>
              </p:ext>
            </p:extLst>
          </p:nvPr>
        </p:nvGraphicFramePr>
        <p:xfrm>
          <a:off x="956029" y="1279174"/>
          <a:ext cx="9023993" cy="514757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7">
            <a:extLst>
              <a:ext uri="{FF2B5EF4-FFF2-40B4-BE49-F238E27FC236}">
                <a16:creationId xmlns:a16="http://schemas.microsoft.com/office/drawing/2014/main" id="{13E0DEE0-8CB0-4233-962E-B9E09C1E8904}"/>
              </a:ext>
            </a:extLst>
          </p:cNvPr>
          <p:cNvSpPr txBox="1"/>
          <p:nvPr/>
        </p:nvSpPr>
        <p:spPr>
          <a:xfrm>
            <a:off x="5931685" y="1930737"/>
            <a:ext cx="2194560" cy="1200329"/>
          </a:xfrm>
          <a:prstGeom prst="rect">
            <a:avLst/>
          </a:prstGeom>
          <a:noFill/>
        </p:spPr>
        <p:txBody>
          <a:bodyPr wrap="square" rtlCol="0">
            <a:spAutoFit/>
          </a:bodyPr>
          <a:lstStyle/>
          <a:p>
            <a:r>
              <a:rPr lang="sv-SE" sz="2400" b="1"/>
              <a:t>Opererande specialiteter </a:t>
            </a:r>
            <a:br>
              <a:rPr lang="sv-SE" sz="2400" b="1"/>
            </a:br>
            <a:r>
              <a:rPr lang="sv-SE" sz="2400" b="1"/>
              <a:t>3 mån </a:t>
            </a:r>
          </a:p>
        </p:txBody>
      </p:sp>
      <p:sp>
        <p:nvSpPr>
          <p:cNvPr id="10" name="textruta 9">
            <a:extLst>
              <a:ext uri="{FF2B5EF4-FFF2-40B4-BE49-F238E27FC236}">
                <a16:creationId xmlns:a16="http://schemas.microsoft.com/office/drawing/2014/main" id="{313441A1-D7E4-4A97-B1C9-ECC6CBC53D24}"/>
              </a:ext>
            </a:extLst>
          </p:cNvPr>
          <p:cNvSpPr txBox="1"/>
          <p:nvPr/>
        </p:nvSpPr>
        <p:spPr>
          <a:xfrm>
            <a:off x="5990321" y="4617325"/>
            <a:ext cx="1776550" cy="1569660"/>
          </a:xfrm>
          <a:prstGeom prst="rect">
            <a:avLst/>
          </a:prstGeom>
          <a:noFill/>
        </p:spPr>
        <p:txBody>
          <a:bodyPr wrap="square" rtlCol="0">
            <a:spAutoFit/>
          </a:bodyPr>
          <a:lstStyle/>
          <a:p>
            <a:r>
              <a:rPr lang="sv-SE" sz="2400" b="1"/>
              <a:t>Invärtes-</a:t>
            </a:r>
            <a:br>
              <a:rPr lang="sv-SE" sz="2400" b="1"/>
            </a:br>
            <a:r>
              <a:rPr lang="sv-SE" sz="2400" b="1"/>
              <a:t>medicinska </a:t>
            </a:r>
            <a:br>
              <a:rPr lang="sv-SE" sz="2400" b="1"/>
            </a:br>
            <a:r>
              <a:rPr lang="sv-SE" sz="2400" b="1"/>
              <a:t>specialiteter </a:t>
            </a:r>
            <a:br>
              <a:rPr lang="sv-SE" sz="2400" b="1"/>
            </a:br>
            <a:r>
              <a:rPr lang="sv-SE" sz="2400" b="1"/>
              <a:t>3 mån </a:t>
            </a:r>
          </a:p>
        </p:txBody>
      </p:sp>
      <p:sp>
        <p:nvSpPr>
          <p:cNvPr id="11" name="textruta 10">
            <a:extLst>
              <a:ext uri="{FF2B5EF4-FFF2-40B4-BE49-F238E27FC236}">
                <a16:creationId xmlns:a16="http://schemas.microsoft.com/office/drawing/2014/main" id="{BA81C0B9-BE13-41E9-AEFD-A805B38FC793}"/>
              </a:ext>
            </a:extLst>
          </p:cNvPr>
          <p:cNvSpPr txBox="1"/>
          <p:nvPr/>
        </p:nvSpPr>
        <p:spPr>
          <a:xfrm>
            <a:off x="7070653" y="3101281"/>
            <a:ext cx="4911635" cy="1569660"/>
          </a:xfrm>
          <a:prstGeom prst="rect">
            <a:avLst/>
          </a:prstGeom>
          <a:noFill/>
        </p:spPr>
        <p:txBody>
          <a:bodyPr wrap="square" lIns="91440" tIns="45720" rIns="91440" bIns="45720" rtlCol="0" anchor="t">
            <a:spAutoFit/>
          </a:bodyPr>
          <a:lstStyle/>
          <a:p>
            <a:r>
              <a:rPr lang="sv-SE" sz="2400" b="1" dirty="0"/>
              <a:t>Opererande/</a:t>
            </a:r>
            <a:br>
              <a:rPr lang="sv-SE" sz="2400" b="1" dirty="0"/>
            </a:br>
            <a:r>
              <a:rPr lang="sv-SE" sz="2400" b="1" dirty="0" err="1"/>
              <a:t>invärtesmedicinska</a:t>
            </a:r>
            <a:r>
              <a:rPr lang="sv-SE" sz="2400" b="1" dirty="0"/>
              <a:t> </a:t>
            </a:r>
            <a:br>
              <a:rPr lang="sv-SE" sz="2400" b="1" dirty="0"/>
            </a:br>
            <a:r>
              <a:rPr lang="sv-SE" sz="2400" b="1" dirty="0"/>
              <a:t>specialiteter </a:t>
            </a:r>
            <a:br>
              <a:rPr lang="sv-SE" sz="2400" b="1" dirty="0"/>
            </a:br>
            <a:r>
              <a:rPr lang="sv-SE" sz="2400" b="1" dirty="0"/>
              <a:t>3 mån </a:t>
            </a:r>
          </a:p>
        </p:txBody>
      </p:sp>
      <p:sp>
        <p:nvSpPr>
          <p:cNvPr id="12" name="textruta 11">
            <a:extLst>
              <a:ext uri="{FF2B5EF4-FFF2-40B4-BE49-F238E27FC236}">
                <a16:creationId xmlns:a16="http://schemas.microsoft.com/office/drawing/2014/main" id="{ACA6FDD4-5625-440A-BD1E-F822BFE0A594}"/>
              </a:ext>
            </a:extLst>
          </p:cNvPr>
          <p:cNvSpPr txBox="1"/>
          <p:nvPr/>
        </p:nvSpPr>
        <p:spPr>
          <a:xfrm>
            <a:off x="4431973" y="4916659"/>
            <a:ext cx="1671514" cy="830997"/>
          </a:xfrm>
          <a:prstGeom prst="rect">
            <a:avLst/>
          </a:prstGeom>
          <a:noFill/>
        </p:spPr>
        <p:txBody>
          <a:bodyPr wrap="square" rtlCol="0">
            <a:spAutoFit/>
          </a:bodyPr>
          <a:lstStyle/>
          <a:p>
            <a:r>
              <a:rPr lang="sv-SE" sz="2400" b="1"/>
              <a:t>Psykiatri</a:t>
            </a:r>
            <a:br>
              <a:rPr lang="sv-SE" sz="2400" b="1"/>
            </a:br>
            <a:r>
              <a:rPr lang="sv-SE" sz="2400" b="1"/>
              <a:t>3 mån </a:t>
            </a:r>
          </a:p>
        </p:txBody>
      </p:sp>
      <p:sp>
        <p:nvSpPr>
          <p:cNvPr id="13" name="textruta 12">
            <a:extLst>
              <a:ext uri="{FF2B5EF4-FFF2-40B4-BE49-F238E27FC236}">
                <a16:creationId xmlns:a16="http://schemas.microsoft.com/office/drawing/2014/main" id="{51A718CD-0D37-4EF0-85AF-1457E536BC8D}"/>
              </a:ext>
            </a:extLst>
          </p:cNvPr>
          <p:cNvSpPr txBox="1"/>
          <p:nvPr/>
        </p:nvSpPr>
        <p:spPr>
          <a:xfrm>
            <a:off x="3777607" y="2935232"/>
            <a:ext cx="4911635" cy="830997"/>
          </a:xfrm>
          <a:prstGeom prst="rect">
            <a:avLst/>
          </a:prstGeom>
          <a:noFill/>
        </p:spPr>
        <p:txBody>
          <a:bodyPr wrap="square" rtlCol="0">
            <a:spAutoFit/>
          </a:bodyPr>
          <a:lstStyle/>
          <a:p>
            <a:r>
              <a:rPr lang="sv-SE" sz="2400" b="1"/>
              <a:t>Allmänmedicin</a:t>
            </a:r>
            <a:br>
              <a:rPr lang="sv-SE" sz="2400" b="1"/>
            </a:br>
            <a:r>
              <a:rPr lang="sv-SE" sz="2400" b="1"/>
              <a:t>6 mån </a:t>
            </a:r>
          </a:p>
        </p:txBody>
      </p:sp>
    </p:spTree>
    <p:extLst>
      <p:ext uri="{BB962C8B-B14F-4D97-AF65-F5344CB8AC3E}">
        <p14:creationId xmlns:p14="http://schemas.microsoft.com/office/powerpoint/2010/main" val="227994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630017" y="1232986"/>
            <a:ext cx="4547760"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AKTÖRER</a:t>
            </a:r>
          </a:p>
        </p:txBody>
      </p:sp>
      <p:sp>
        <p:nvSpPr>
          <p:cNvPr id="5" name="textruta 4">
            <a:extLst>
              <a:ext uri="{FF2B5EF4-FFF2-40B4-BE49-F238E27FC236}">
                <a16:creationId xmlns:a16="http://schemas.microsoft.com/office/drawing/2014/main" id="{F8FDB974-A9EC-8F4E-9C9F-263056D24E13}"/>
              </a:ext>
            </a:extLst>
          </p:cNvPr>
          <p:cNvSpPr txBox="1"/>
          <p:nvPr/>
        </p:nvSpPr>
        <p:spPr>
          <a:xfrm>
            <a:off x="1630017" y="2476616"/>
            <a:ext cx="4125215" cy="2955746"/>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AT-studierektor</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Handledare</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Verksamhetschef</a:t>
            </a:r>
            <a:endParaRPr lang="sv-SE" sz="3200" dirty="0">
              <a:solidFill>
                <a:srgbClr val="3A5BA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sv-SE" sz="3200" dirty="0">
                <a:solidFill>
                  <a:srgbClr val="3A5BA6"/>
                </a:solidFill>
                <a:latin typeface="Arial"/>
                <a:cs typeface="Arial"/>
              </a:rPr>
              <a:t>(AT-chef)</a:t>
            </a: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4098" name="Picture 2" descr="Bildresultat för medical team">
            <a:extLst>
              <a:ext uri="{FF2B5EF4-FFF2-40B4-BE49-F238E27FC236}">
                <a16:creationId xmlns:a16="http://schemas.microsoft.com/office/drawing/2014/main" id="{0CA0EE2C-1A1F-4BF4-B11F-B5B7CE7F5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99001"/>
            <a:ext cx="3153280" cy="374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2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3414263" y="1059478"/>
            <a:ext cx="7969985" cy="830997"/>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HANDLEDNING</a:t>
            </a:r>
          </a:p>
        </p:txBody>
      </p:sp>
      <p:sp>
        <p:nvSpPr>
          <p:cNvPr id="5" name="textruta 4">
            <a:extLst>
              <a:ext uri="{FF2B5EF4-FFF2-40B4-BE49-F238E27FC236}">
                <a16:creationId xmlns:a16="http://schemas.microsoft.com/office/drawing/2014/main" id="{F8FDB974-A9EC-8F4E-9C9F-263056D24E13}"/>
              </a:ext>
            </a:extLst>
          </p:cNvPr>
          <p:cNvSpPr txBox="1"/>
          <p:nvPr/>
        </p:nvSpPr>
        <p:spPr>
          <a:xfrm>
            <a:off x="3271388" y="2265280"/>
            <a:ext cx="9263100" cy="39714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800" dirty="0">
                <a:solidFill>
                  <a:srgbClr val="3A5BA6"/>
                </a:solidFill>
                <a:latin typeface="Arial" panose="020B0604020202020204" pitchFamily="34" charset="0"/>
                <a:cs typeface="Arial" panose="020B0604020202020204" pitchFamily="34" charset="0"/>
              </a:rPr>
              <a:t>Huvudhandledare för hela AT-tjänstgöringen</a:t>
            </a:r>
          </a:p>
          <a:p>
            <a:pPr marL="285750" indent="-285750">
              <a:lnSpc>
                <a:spcPct val="150000"/>
              </a:lnSpc>
              <a:buFont typeface="Arial" panose="020B0604020202020204" pitchFamily="34" charset="0"/>
              <a:buChar char="•"/>
            </a:pPr>
            <a:r>
              <a:rPr lang="sv-SE" sz="2800" dirty="0">
                <a:solidFill>
                  <a:srgbClr val="3A5BA6"/>
                </a:solidFill>
                <a:latin typeface="Arial" panose="020B0604020202020204" pitchFamily="34" charset="0"/>
                <a:cs typeface="Arial" panose="020B0604020202020204" pitchFamily="34" charset="0"/>
              </a:rPr>
              <a:t>Personlig handledare för varje block</a:t>
            </a:r>
          </a:p>
          <a:p>
            <a:pPr marL="285750" indent="-285750">
              <a:lnSpc>
                <a:spcPct val="150000"/>
              </a:lnSpc>
              <a:buFont typeface="Arial" panose="020B0604020202020204" pitchFamily="34" charset="0"/>
              <a:buChar char="•"/>
            </a:pPr>
            <a:r>
              <a:rPr lang="sv-SE" sz="2800" dirty="0">
                <a:solidFill>
                  <a:srgbClr val="3A5BA6"/>
                </a:solidFill>
                <a:latin typeface="Arial" panose="020B0604020202020204" pitchFamily="34" charset="0"/>
                <a:cs typeface="Arial" panose="020B0604020202020204" pitchFamily="34" charset="0"/>
              </a:rPr>
              <a:t>Specialistläkare/ST-läkare med handledarutbildning</a:t>
            </a:r>
          </a:p>
          <a:p>
            <a:pPr marL="285750" indent="-285750">
              <a:lnSpc>
                <a:spcPct val="150000"/>
              </a:lnSpc>
              <a:buFont typeface="Arial" panose="020B0604020202020204" pitchFamily="34" charset="0"/>
              <a:buChar char="•"/>
            </a:pPr>
            <a:r>
              <a:rPr lang="sv-SE" sz="2800" b="1" dirty="0">
                <a:solidFill>
                  <a:srgbClr val="3A5BA6"/>
                </a:solidFill>
                <a:latin typeface="Arial" panose="020B0604020202020204" pitchFamily="34" charset="0"/>
                <a:cs typeface="Arial" panose="020B0604020202020204" pitchFamily="34" charset="0"/>
              </a:rPr>
              <a:t>Överenskommen och avsatt tid!</a:t>
            </a:r>
          </a:p>
          <a:p>
            <a:pPr marL="285750" indent="-285750">
              <a:lnSpc>
                <a:spcPct val="150000"/>
              </a:lnSpc>
              <a:buFont typeface="Arial" panose="020B0604020202020204" pitchFamily="34" charset="0"/>
              <a:buChar char="•"/>
            </a:pPr>
            <a:endParaRPr lang="sv-SE" sz="2800" dirty="0">
              <a:solidFill>
                <a:srgbClr val="3A5BA6"/>
              </a:solidFill>
              <a:latin typeface="Arial" panose="020B0604020202020204" pitchFamily="34" charset="0"/>
              <a:cs typeface="Arial" panose="020B0604020202020204" pitchFamily="34" charset="0"/>
            </a:endParaRPr>
          </a:p>
          <a:p>
            <a:pPr>
              <a:lnSpc>
                <a:spcPct val="150000"/>
              </a:lnSpc>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Tummen upp kontur">
            <a:extLst>
              <a:ext uri="{FF2B5EF4-FFF2-40B4-BE49-F238E27FC236}">
                <a16:creationId xmlns:a16="http://schemas.microsoft.com/office/drawing/2014/main" id="{9254857D-3891-4DA5-9649-10E845CAA2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12151">
            <a:off x="652461" y="2224087"/>
            <a:ext cx="2419351" cy="2419351"/>
          </a:xfrm>
          <a:prstGeom prst="rect">
            <a:avLst/>
          </a:prstGeom>
        </p:spPr>
      </p:pic>
    </p:spTree>
    <p:extLst>
      <p:ext uri="{BB962C8B-B14F-4D97-AF65-F5344CB8AC3E}">
        <p14:creationId xmlns:p14="http://schemas.microsoft.com/office/powerpoint/2010/main" val="96781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391886" y="709796"/>
            <a:ext cx="7326028"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BÖRJA AT</a:t>
            </a:r>
          </a:p>
        </p:txBody>
      </p:sp>
      <p:sp>
        <p:nvSpPr>
          <p:cNvPr id="5" name="textruta 4">
            <a:extLst>
              <a:ext uri="{FF2B5EF4-FFF2-40B4-BE49-F238E27FC236}">
                <a16:creationId xmlns:a16="http://schemas.microsoft.com/office/drawing/2014/main" id="{F8FDB974-A9EC-8F4E-9C9F-263056D24E13}"/>
              </a:ext>
            </a:extLst>
          </p:cNvPr>
          <p:cNvSpPr txBox="1"/>
          <p:nvPr/>
        </p:nvSpPr>
        <p:spPr>
          <a:xfrm>
            <a:off x="3753298" y="1738561"/>
            <a:ext cx="8209690" cy="4167488"/>
          </a:xfrm>
          <a:prstGeom prst="rect">
            <a:avLst/>
          </a:prstGeom>
          <a:noFill/>
        </p:spPr>
        <p:txBody>
          <a:bodyPr wrap="square" lIns="91440" tIns="45720" rIns="91440" bIns="45720" rtlCol="0" anchor="t">
            <a:spAutoFit/>
          </a:bodyPr>
          <a:lstStyle/>
          <a:p>
            <a:pPr marL="457200" indent="-457200">
              <a:lnSpc>
                <a:spcPct val="150000"/>
              </a:lnSpc>
              <a:buFont typeface="Arial" panose="020B0604020202020204" pitchFamily="34" charset="0"/>
              <a:buChar char="•"/>
            </a:pPr>
            <a:r>
              <a:rPr lang="sv-SE" sz="3200" dirty="0">
                <a:solidFill>
                  <a:srgbClr val="3A5BA6"/>
                </a:solidFill>
                <a:latin typeface="Arial"/>
                <a:cs typeface="Arial"/>
              </a:rPr>
              <a:t>Går inte att vikariera ihop en AT</a:t>
            </a:r>
          </a:p>
          <a:p>
            <a:pPr marL="457200" indent="-457200">
              <a:lnSpc>
                <a:spcPct val="150000"/>
              </a:lnSpc>
              <a:buFont typeface="Arial" panose="020B0604020202020204" pitchFamily="34" charset="0"/>
              <a:buChar char="•"/>
            </a:pPr>
            <a:r>
              <a:rPr lang="sv-SE" sz="3200" dirty="0">
                <a:solidFill>
                  <a:srgbClr val="3A5BA6"/>
                </a:solidFill>
                <a:latin typeface="Arial"/>
                <a:cs typeface="Arial"/>
              </a:rPr>
              <a:t>Examensbevis</a:t>
            </a:r>
          </a:p>
          <a:p>
            <a:pPr marL="457200" indent="-457200">
              <a:lnSpc>
                <a:spcPct val="150000"/>
              </a:lnSpc>
              <a:buFont typeface="Arial" panose="020B0604020202020204" pitchFamily="34" charset="0"/>
              <a:buChar char="•"/>
            </a:pPr>
            <a:r>
              <a:rPr lang="sv-SE" sz="3200" dirty="0">
                <a:solidFill>
                  <a:srgbClr val="3A5BA6"/>
                </a:solidFill>
                <a:latin typeface="Arial"/>
                <a:cs typeface="Arial"/>
              </a:rPr>
              <a:t>Handlednings- och tjänstgöringsplan</a:t>
            </a:r>
          </a:p>
          <a:p>
            <a:pPr marL="914400" lvl="1" indent="-457200">
              <a:lnSpc>
                <a:spcPct val="150000"/>
              </a:lnSpc>
              <a:buFont typeface="Arial" panose="020B0604020202020204" pitchFamily="34" charset="0"/>
              <a:buChar char="•"/>
            </a:pPr>
            <a:r>
              <a:rPr lang="sv-SE" sz="2800" dirty="0">
                <a:solidFill>
                  <a:srgbClr val="3A5BA6"/>
                </a:solidFill>
                <a:latin typeface="Arial"/>
                <a:cs typeface="Arial"/>
              </a:rPr>
              <a:t>Introduktion</a:t>
            </a:r>
          </a:p>
          <a:p>
            <a:pPr marL="914400" lvl="1" indent="-457200">
              <a:lnSpc>
                <a:spcPct val="150000"/>
              </a:lnSpc>
              <a:buFont typeface="Arial" panose="020B0604020202020204" pitchFamily="34" charset="0"/>
              <a:buChar char="•"/>
            </a:pPr>
            <a:r>
              <a:rPr lang="sv-SE" sz="2800" dirty="0">
                <a:solidFill>
                  <a:srgbClr val="3A5BA6"/>
                </a:solidFill>
                <a:latin typeface="Arial"/>
                <a:cs typeface="Arial"/>
              </a:rPr>
              <a:t>Tjänstgöringar </a:t>
            </a:r>
          </a:p>
          <a:p>
            <a:pPr marL="914400" lvl="1" indent="-457200">
              <a:lnSpc>
                <a:spcPct val="150000"/>
              </a:lnSpc>
              <a:buFont typeface="Arial" panose="020B0604020202020204" pitchFamily="34" charset="0"/>
              <a:buChar char="•"/>
            </a:pPr>
            <a:r>
              <a:rPr lang="sv-SE" sz="2800" dirty="0">
                <a:solidFill>
                  <a:srgbClr val="3A5BA6"/>
                </a:solidFill>
                <a:latin typeface="Arial"/>
                <a:cs typeface="Arial"/>
              </a:rPr>
              <a:t>Kurser, projektarbete</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Kulram med hel fyllning">
            <a:extLst>
              <a:ext uri="{FF2B5EF4-FFF2-40B4-BE49-F238E27FC236}">
                <a16:creationId xmlns:a16="http://schemas.microsoft.com/office/drawing/2014/main" id="{E7F08564-B7A9-4FAF-9A76-AF4CB6CB95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421" y="2457848"/>
            <a:ext cx="2728914" cy="2728914"/>
          </a:xfrm>
          <a:prstGeom prst="rect">
            <a:avLst/>
          </a:prstGeom>
        </p:spPr>
      </p:pic>
    </p:spTree>
    <p:extLst>
      <p:ext uri="{BB962C8B-B14F-4D97-AF65-F5344CB8AC3E}">
        <p14:creationId xmlns:p14="http://schemas.microsoft.com/office/powerpoint/2010/main" val="131009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646155" y="817487"/>
            <a:ext cx="10506086" cy="830997"/>
          </a:xfrm>
          <a:prstGeom prst="rect">
            <a:avLst/>
          </a:prstGeom>
          <a:noFill/>
        </p:spPr>
        <p:txBody>
          <a:bodyPr wrap="square" rtlCol="0">
            <a:spAutoFit/>
          </a:bodyPr>
          <a:lstStyle/>
          <a:p>
            <a:r>
              <a:rPr lang="sv-SE" sz="4800" b="1" err="1">
                <a:solidFill>
                  <a:srgbClr val="3A5BA6"/>
                </a:solidFill>
                <a:latin typeface="Arial" panose="020B0604020202020204" pitchFamily="34" charset="0"/>
                <a:cs typeface="Arial" panose="020B0604020202020204" pitchFamily="34" charset="0"/>
              </a:rPr>
              <a:t>eAT</a:t>
            </a:r>
            <a:r>
              <a:rPr lang="sv-SE" sz="4800" b="1">
                <a:solidFill>
                  <a:srgbClr val="3A5BA6"/>
                </a:solidFill>
                <a:latin typeface="Arial" panose="020B0604020202020204" pitchFamily="34" charset="0"/>
                <a:cs typeface="Arial" panose="020B0604020202020204" pitchFamily="34" charset="0"/>
              </a:rPr>
              <a:t>-PROVET</a:t>
            </a:r>
          </a:p>
        </p:txBody>
      </p:sp>
      <p:sp>
        <p:nvSpPr>
          <p:cNvPr id="5" name="textruta 4">
            <a:extLst>
              <a:ext uri="{FF2B5EF4-FFF2-40B4-BE49-F238E27FC236}">
                <a16:creationId xmlns:a16="http://schemas.microsoft.com/office/drawing/2014/main" id="{F8FDB974-A9EC-8F4E-9C9F-263056D24E13}"/>
              </a:ext>
            </a:extLst>
          </p:cNvPr>
          <p:cNvSpPr txBox="1"/>
          <p:nvPr/>
        </p:nvSpPr>
        <p:spPr>
          <a:xfrm>
            <a:off x="1517567" y="2053247"/>
            <a:ext cx="9816975" cy="369440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Tidigast efter 13 mån AT </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Minst 1 mån allmänmedicin avklarad</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4 godkända medsittningar </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Obegränsat antal provtillfällen </a:t>
            </a:r>
            <a:endParaRPr lang="sv-SE" sz="3200" dirty="0">
              <a:solidFill>
                <a:srgbClr val="3A5BA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6386" name="Picture 2" descr="Bildresultat för computer">
            <a:extLst>
              <a:ext uri="{FF2B5EF4-FFF2-40B4-BE49-F238E27FC236}">
                <a16:creationId xmlns:a16="http://schemas.microsoft.com/office/drawing/2014/main" id="{DBBF6A8A-228E-40EA-8C2B-BC8BE01DE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303" y="2611846"/>
            <a:ext cx="2894239" cy="217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3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646155" y="817487"/>
            <a:ext cx="10506086"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ANSÖKA OM LEG</a:t>
            </a:r>
          </a:p>
        </p:txBody>
      </p:sp>
      <p:sp>
        <p:nvSpPr>
          <p:cNvPr id="5" name="textruta 4">
            <a:extLst>
              <a:ext uri="{FF2B5EF4-FFF2-40B4-BE49-F238E27FC236}">
                <a16:creationId xmlns:a16="http://schemas.microsoft.com/office/drawing/2014/main" id="{F8FDB974-A9EC-8F4E-9C9F-263056D24E13}"/>
              </a:ext>
            </a:extLst>
          </p:cNvPr>
          <p:cNvSpPr txBox="1"/>
          <p:nvPr/>
        </p:nvSpPr>
        <p:spPr>
          <a:xfrm>
            <a:off x="1646155" y="1739021"/>
            <a:ext cx="9816975" cy="4524315"/>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Ansökan digitalt</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Kopia på examensbevis</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AT-boken</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Personbevis</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2 900 kronor</a:t>
            </a: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4338" name="Picture 2" descr="Bildresultat för book">
            <a:extLst>
              <a:ext uri="{FF2B5EF4-FFF2-40B4-BE49-F238E27FC236}">
                <a16:creationId xmlns:a16="http://schemas.microsoft.com/office/drawing/2014/main" id="{A7DA40C9-05C5-414A-B623-C10C7A98E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7201">
            <a:off x="7109210" y="2665912"/>
            <a:ext cx="2858143" cy="235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4224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8A2643866E0C84DA9FB0BF0FC90BF91" ma:contentTypeVersion="11" ma:contentTypeDescription="Skapa ett nytt dokument." ma:contentTypeScope="" ma:versionID="8cc93aeebba4ff2136d960a903f20b98">
  <xsd:schema xmlns:xsd="http://www.w3.org/2001/XMLSchema" xmlns:xs="http://www.w3.org/2001/XMLSchema" xmlns:p="http://schemas.microsoft.com/office/2006/metadata/properties" xmlns:ns2="66b9a5be-94f0-43d2-886a-c563bd908c8a" xmlns:ns3="04246a68-f223-4334-af2a-e0bbdd5794ee" targetNamespace="http://schemas.microsoft.com/office/2006/metadata/properties" ma:root="true" ma:fieldsID="163d3cb7068ee916f8a8b098ec83ddbf" ns2:_="" ns3:_="">
    <xsd:import namespace="66b9a5be-94f0-43d2-886a-c563bd908c8a"/>
    <xsd:import namespace="04246a68-f223-4334-af2a-e0bbdd579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9a5be-94f0-43d2-886a-c563bd908c8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246a68-f223-4334-af2a-e0bbdd579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6b9a5be-94f0-43d2-886a-c563bd908c8a">
      <UserInfo>
        <DisplayName>Hanna Vihavainen</DisplayName>
        <AccountId>2509</AccountId>
        <AccountType/>
      </UserInfo>
      <UserInfo>
        <DisplayName>Per Wahlstedt</DisplayName>
        <AccountId>50</AccountId>
        <AccountType/>
      </UserInfo>
      <UserInfo>
        <DisplayName>Jonas Lilleberg Eriksson</DisplayName>
        <AccountId>3531</AccountId>
        <AccountType/>
      </UserInfo>
    </SharedWithUsers>
  </documentManagement>
</p:properties>
</file>

<file path=customXml/itemProps1.xml><?xml version="1.0" encoding="utf-8"?>
<ds:datastoreItem xmlns:ds="http://schemas.openxmlformats.org/officeDocument/2006/customXml" ds:itemID="{ED67498B-924E-4491-8BEA-B27C0D1C70B4}">
  <ds:schemaRefs>
    <ds:schemaRef ds:uri="04246a68-f223-4334-af2a-e0bbdd5794ee"/>
    <ds:schemaRef ds:uri="66b9a5be-94f0-43d2-886a-c563bd908c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73496D-0052-40D4-A7A5-BBFDCD5F054F}">
  <ds:schemaRefs>
    <ds:schemaRef ds:uri="http://schemas.microsoft.com/sharepoint/v3/contenttype/forms"/>
  </ds:schemaRefs>
</ds:datastoreItem>
</file>

<file path=customXml/itemProps3.xml><?xml version="1.0" encoding="utf-8"?>
<ds:datastoreItem xmlns:ds="http://schemas.openxmlformats.org/officeDocument/2006/customXml" ds:itemID="{514E966F-1F62-4E1E-9C56-4E9A3BA71E91}">
  <ds:schemaRefs>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04246a68-f223-4334-af2a-e0bbdd5794ee"/>
    <ds:schemaRef ds:uri="http://schemas.openxmlformats.org/package/2006/metadata/core-properties"/>
    <ds:schemaRef ds:uri="66b9a5be-94f0-43d2-886a-c563bd908c8a"/>
  </ds:schemaRefs>
</ds:datastoreItem>
</file>

<file path=docProps/app.xml><?xml version="1.0" encoding="utf-8"?>
<Properties xmlns="http://schemas.openxmlformats.org/officeDocument/2006/extended-properties" xmlns:vt="http://schemas.openxmlformats.org/officeDocument/2006/docPropsVTypes">
  <TotalTime>7</TotalTime>
  <Words>1960</Words>
  <Application>Microsoft Office PowerPoint</Application>
  <PresentationFormat>Bredbild</PresentationFormat>
  <Paragraphs>266</Paragraphs>
  <Slides>18</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Calibri Light</vt:lpstr>
      <vt:lpstr>Graphik LC Web</vt:lpstr>
      <vt:lpstr>Helvetica</vt:lpstr>
      <vt:lpstr>Times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Ulrica Törning</dc:creator>
  <cp:lastModifiedBy>Jonas Lilleberg Eriksson</cp:lastModifiedBy>
  <cp:revision>1</cp:revision>
  <dcterms:created xsi:type="dcterms:W3CDTF">2018-01-15T15:54:47Z</dcterms:created>
  <dcterms:modified xsi:type="dcterms:W3CDTF">2022-02-15T14:00:47Z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0x01010018A2643866E0C84DA9FB0BF0FC90BF91</vt:lpwstr>
  </property>
</Properties>
</file>