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80"/>
  </p:notesMasterIdLst>
  <p:handoutMasterIdLst>
    <p:handoutMasterId r:id="rId81"/>
  </p:handoutMasterIdLst>
  <p:sldIdLst>
    <p:sldId id="256" r:id="rId2"/>
    <p:sldId id="257" r:id="rId3"/>
    <p:sldId id="258" r:id="rId4"/>
    <p:sldId id="260" r:id="rId5"/>
    <p:sldId id="261" r:id="rId6"/>
    <p:sldId id="314" r:id="rId7"/>
    <p:sldId id="363" r:id="rId8"/>
    <p:sldId id="364" r:id="rId9"/>
    <p:sldId id="265" r:id="rId10"/>
    <p:sldId id="271" r:id="rId11"/>
    <p:sldId id="498" r:id="rId12"/>
    <p:sldId id="275" r:id="rId13"/>
    <p:sldId id="272" r:id="rId14"/>
    <p:sldId id="273" r:id="rId15"/>
    <p:sldId id="278" r:id="rId16"/>
    <p:sldId id="279" r:id="rId17"/>
    <p:sldId id="280" r:id="rId18"/>
    <p:sldId id="456" r:id="rId19"/>
    <p:sldId id="281" r:id="rId20"/>
    <p:sldId id="285" r:id="rId21"/>
    <p:sldId id="290" r:id="rId22"/>
    <p:sldId id="308" r:id="rId23"/>
    <p:sldId id="306" r:id="rId24"/>
    <p:sldId id="295" r:id="rId25"/>
    <p:sldId id="503" r:id="rId26"/>
    <p:sldId id="504" r:id="rId27"/>
    <p:sldId id="297" r:id="rId28"/>
    <p:sldId id="299" r:id="rId29"/>
    <p:sldId id="300" r:id="rId30"/>
    <p:sldId id="307" r:id="rId31"/>
    <p:sldId id="302" r:id="rId32"/>
    <p:sldId id="309" r:id="rId33"/>
    <p:sldId id="311" r:id="rId34"/>
    <p:sldId id="313" r:id="rId35"/>
    <p:sldId id="316" r:id="rId36"/>
    <p:sldId id="322" r:id="rId37"/>
    <p:sldId id="342" r:id="rId38"/>
    <p:sldId id="344" r:id="rId39"/>
    <p:sldId id="345" r:id="rId40"/>
    <p:sldId id="341" r:id="rId41"/>
    <p:sldId id="419" r:id="rId42"/>
    <p:sldId id="421" r:id="rId43"/>
    <p:sldId id="479" r:id="rId44"/>
    <p:sldId id="426" r:id="rId45"/>
    <p:sldId id="427" r:id="rId46"/>
    <p:sldId id="484" r:id="rId47"/>
    <p:sldId id="502" r:id="rId48"/>
    <p:sldId id="485" r:id="rId49"/>
    <p:sldId id="486" r:id="rId50"/>
    <p:sldId id="495" r:id="rId51"/>
    <p:sldId id="488" r:id="rId52"/>
    <p:sldId id="489" r:id="rId53"/>
    <p:sldId id="490" r:id="rId54"/>
    <p:sldId id="346" r:id="rId55"/>
    <p:sldId id="499" r:id="rId56"/>
    <p:sldId id="347" r:id="rId57"/>
    <p:sldId id="348" r:id="rId58"/>
    <p:sldId id="349" r:id="rId59"/>
    <p:sldId id="350" r:id="rId60"/>
    <p:sldId id="353" r:id="rId61"/>
    <p:sldId id="354" r:id="rId62"/>
    <p:sldId id="505" r:id="rId63"/>
    <p:sldId id="388" r:id="rId64"/>
    <p:sldId id="274" r:id="rId65"/>
    <p:sldId id="500" r:id="rId66"/>
    <p:sldId id="390" r:id="rId67"/>
    <p:sldId id="393" r:id="rId68"/>
    <p:sldId id="394" r:id="rId69"/>
    <p:sldId id="395" r:id="rId70"/>
    <p:sldId id="396" r:id="rId71"/>
    <p:sldId id="441" r:id="rId72"/>
    <p:sldId id="398" r:id="rId73"/>
    <p:sldId id="401" r:id="rId74"/>
    <p:sldId id="464" r:id="rId75"/>
    <p:sldId id="501" r:id="rId76"/>
    <p:sldId id="466" r:id="rId77"/>
    <p:sldId id="474" r:id="rId78"/>
    <p:sldId id="492" r:id="rId79"/>
  </p:sldIdLst>
  <p:sldSz cx="9144000" cy="6858000" type="screen4x3"/>
  <p:notesSz cx="6797675" cy="987425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34587" autoAdjust="0"/>
    <p:restoredTop sz="90971" autoAdjust="0"/>
  </p:normalViewPr>
  <p:slideViewPr>
    <p:cSldViewPr>
      <p:cViewPr>
        <p:scale>
          <a:sx n="80" d="100"/>
          <a:sy n="80" d="100"/>
        </p:scale>
        <p:origin x="-1378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1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lina.solomon\Desktop\01.2015\FINGER%20Lancet\Revision\Copy%20of%20Figure_draft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lina.solomon\Desktop\01.2015\FINGER%20Lancet\Revision\Copy%20of%20Figure_draft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lina.solomon\Desktop\01.2015\FINGER%20Lancet\Revision\Copy%20of%20Figure_draft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Exekutiv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funktion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4199209930479609"/>
          <c:y val="0.16743830166105611"/>
          <c:w val="0.81749225867018849"/>
          <c:h val="0.67442558354970561"/>
        </c:manualLayout>
      </c:layout>
      <c:lineChart>
        <c:grouping val="standard"/>
        <c:varyColors val="0"/>
        <c:ser>
          <c:idx val="0"/>
          <c:order val="0"/>
          <c:tx>
            <c:strRef>
              <c:f>'Blad3 (SE, kvadr) (2)'!$E$51</c:f>
              <c:strCache>
                <c:ptCount val="1"/>
                <c:pt idx="0">
                  <c:v>Control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'Blad3 (SE, kvadr) (2)'!$I$52:$I$54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9.0000000000000045E-3</c:v>
                  </c:pt>
                  <c:pt idx="2">
                    <c:v>1.8000000000000009E-2</c:v>
                  </c:pt>
                </c:numCache>
              </c:numRef>
            </c:plus>
            <c:minus>
              <c:numRef>
                <c:f>'Blad3 (SE, kvadr) (2)'!$H$52:$H$54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9.0000000000000045E-3</c:v>
                  </c:pt>
                  <c:pt idx="2">
                    <c:v>1.8000000000000009E-2</c:v>
                  </c:pt>
                </c:numCache>
              </c:numRef>
            </c:minus>
          </c:errBars>
          <c:cat>
            <c:strRef>
              <c:f>'Blad3 (SE, kvadr) (2)'!$D$52:$D$54</c:f>
              <c:strCache>
                <c:ptCount val="3"/>
                <c:pt idx="0">
                  <c:v>Baseline</c:v>
                </c:pt>
                <c:pt idx="1">
                  <c:v>12 months</c:v>
                </c:pt>
                <c:pt idx="2">
                  <c:v>24 months</c:v>
                </c:pt>
              </c:strCache>
            </c:strRef>
          </c:cat>
          <c:val>
            <c:numRef>
              <c:f>'Blad3 (SE, kvadr) (2)'!$E$52:$E$54</c:f>
              <c:numCache>
                <c:formatCode>0.000</c:formatCode>
                <c:ptCount val="3"/>
                <c:pt idx="0">
                  <c:v>0</c:v>
                </c:pt>
                <c:pt idx="1">
                  <c:v>2.8500000000000001E-2</c:v>
                </c:pt>
                <c:pt idx="2">
                  <c:v>5.7000000000000023E-2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'Blad3 (SE, kvadr) (2)'!$F$51</c:f>
              <c:strCache>
                <c:ptCount val="1"/>
                <c:pt idx="0">
                  <c:v>Intervention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'Blad3 (SE, kvadr) (2)'!$L$52:$L$54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9.0000000000000045E-3</c:v>
                  </c:pt>
                  <c:pt idx="2">
                    <c:v>1.8000000000000009E-2</c:v>
                  </c:pt>
                </c:numCache>
              </c:numRef>
            </c:plus>
            <c:minus>
              <c:numRef>
                <c:f>'Blad3 (SE, kvadr) (2)'!$K$52:$K$54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9.0000000000000045E-3</c:v>
                  </c:pt>
                  <c:pt idx="2">
                    <c:v>1.8000000000000009E-2</c:v>
                  </c:pt>
                </c:numCache>
              </c:numRef>
            </c:minus>
          </c:errBars>
          <c:cat>
            <c:strRef>
              <c:f>'Blad3 (SE, kvadr) (2)'!$D$52:$D$54</c:f>
              <c:strCache>
                <c:ptCount val="3"/>
                <c:pt idx="0">
                  <c:v>Baseline</c:v>
                </c:pt>
                <c:pt idx="1">
                  <c:v>12 months</c:v>
                </c:pt>
                <c:pt idx="2">
                  <c:v>24 months</c:v>
                </c:pt>
              </c:strCache>
            </c:strRef>
          </c:cat>
          <c:val>
            <c:numRef>
              <c:f>'Blad3 (SE, kvadr) (2)'!$F$52:$F$54</c:f>
              <c:numCache>
                <c:formatCode>0.000</c:formatCode>
                <c:ptCount val="3"/>
                <c:pt idx="0">
                  <c:v>0</c:v>
                </c:pt>
                <c:pt idx="1">
                  <c:v>5.5000000000000014E-2</c:v>
                </c:pt>
                <c:pt idx="2">
                  <c:v>0.11100000000000002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381632"/>
        <c:axId val="77383168"/>
      </c:lineChart>
      <c:catAx>
        <c:axId val="77381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 i="0" baseline="0"/>
            </a:pPr>
            <a:endParaRPr lang="sv-SE"/>
          </a:p>
        </c:txPr>
        <c:crossAx val="77383168"/>
        <c:crosses val="autoZero"/>
        <c:auto val="1"/>
        <c:lblAlgn val="ctr"/>
        <c:lblOffset val="100"/>
        <c:noMultiLvlLbl val="0"/>
      </c:catAx>
      <c:valAx>
        <c:axId val="7738316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.00" sourceLinked="0"/>
        <c:majorTickMark val="out"/>
        <c:minorTickMark val="none"/>
        <c:tickLblPos val="nextTo"/>
        <c:crossAx val="77381632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18578659167105399"/>
          <c:y val="0.91237545150116395"/>
          <c:w val="0.636753991791836"/>
          <c:h val="7.0905635228198413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v-S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Processhastighet</a:t>
            </a:r>
            <a:endParaRPr lang="en-US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'Blad3 (SE, kvadr) (2)'!$E$56</c:f>
              <c:strCache>
                <c:ptCount val="1"/>
                <c:pt idx="0">
                  <c:v>Control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'Blad3 (SE, kvadr) (2)'!$I$57:$I$59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1.0000000000000005E-2</c:v>
                  </c:pt>
                  <c:pt idx="2">
                    <c:v>1.900000000000001E-2</c:v>
                  </c:pt>
                </c:numCache>
              </c:numRef>
            </c:plus>
            <c:minus>
              <c:numRef>
                <c:f>'Blad3 (SE, kvadr) (2)'!$H$57:$H$59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1.0000000000000005E-2</c:v>
                  </c:pt>
                  <c:pt idx="2">
                    <c:v>1.900000000000001E-2</c:v>
                  </c:pt>
                </c:numCache>
              </c:numRef>
            </c:minus>
          </c:errBars>
          <c:cat>
            <c:strRef>
              <c:f>'Blad3 (SE, kvadr) (2)'!$D$57:$D$59</c:f>
              <c:strCache>
                <c:ptCount val="3"/>
                <c:pt idx="0">
                  <c:v>Baseline</c:v>
                </c:pt>
                <c:pt idx="1">
                  <c:v>12 months</c:v>
                </c:pt>
                <c:pt idx="2">
                  <c:v>24 months</c:v>
                </c:pt>
              </c:strCache>
            </c:strRef>
          </c:cat>
          <c:val>
            <c:numRef>
              <c:f>'Blad3 (SE, kvadr) (2)'!$E$57:$E$59</c:f>
              <c:numCache>
                <c:formatCode>0.000</c:formatCode>
                <c:ptCount val="3"/>
                <c:pt idx="0">
                  <c:v>0</c:v>
                </c:pt>
                <c:pt idx="1">
                  <c:v>2.1000000000000012E-2</c:v>
                </c:pt>
                <c:pt idx="2">
                  <c:v>4.2000000000000023E-2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'Blad3 (SE, kvadr) (2)'!$F$56</c:f>
              <c:strCache>
                <c:ptCount val="1"/>
                <c:pt idx="0">
                  <c:v>Intervention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'Blad3 (SE, kvadr) (2)'!$L$57:$L$59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1.0000000000000005E-2</c:v>
                  </c:pt>
                  <c:pt idx="2">
                    <c:v>2.0000000000000011E-2</c:v>
                  </c:pt>
                </c:numCache>
              </c:numRef>
            </c:plus>
            <c:minus>
              <c:numRef>
                <c:f>'Blad3 (SE, kvadr) (2)'!$K$57:$K$59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1.0000000000000005E-2</c:v>
                  </c:pt>
                  <c:pt idx="2">
                    <c:v>2.0000000000000011E-2</c:v>
                  </c:pt>
                </c:numCache>
              </c:numRef>
            </c:minus>
          </c:errBars>
          <c:cat>
            <c:strRef>
              <c:f>'Blad3 (SE, kvadr) (2)'!$D$57:$D$59</c:f>
              <c:strCache>
                <c:ptCount val="3"/>
                <c:pt idx="0">
                  <c:v>Baseline</c:v>
                </c:pt>
                <c:pt idx="1">
                  <c:v>12 months</c:v>
                </c:pt>
                <c:pt idx="2">
                  <c:v>24 months</c:v>
                </c:pt>
              </c:strCache>
            </c:strRef>
          </c:cat>
          <c:val>
            <c:numRef>
              <c:f>'Blad3 (SE, kvadr) (2)'!$F$57:$F$59</c:f>
              <c:numCache>
                <c:formatCode>0.000</c:formatCode>
                <c:ptCount val="3"/>
                <c:pt idx="0">
                  <c:v>0</c:v>
                </c:pt>
                <c:pt idx="1">
                  <c:v>5.1000000000000004E-2</c:v>
                </c:pt>
                <c:pt idx="2">
                  <c:v>0.10199999999999998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429760"/>
        <c:axId val="77431552"/>
      </c:lineChart>
      <c:catAx>
        <c:axId val="77429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 i="0" baseline="0"/>
            </a:pPr>
            <a:endParaRPr lang="sv-SE"/>
          </a:p>
        </c:txPr>
        <c:crossAx val="77431552"/>
        <c:crosses val="autoZero"/>
        <c:auto val="1"/>
        <c:lblAlgn val="ctr"/>
        <c:lblOffset val="100"/>
        <c:noMultiLvlLbl val="0"/>
      </c:catAx>
      <c:valAx>
        <c:axId val="7743155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.00" sourceLinked="0"/>
        <c:majorTickMark val="out"/>
        <c:minorTickMark val="none"/>
        <c:tickLblPos val="nextTo"/>
        <c:crossAx val="77429760"/>
        <c:crosses val="autoZero"/>
        <c:crossBetween val="midCat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v-SE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Minne</a:t>
            </a:r>
            <a:endParaRPr lang="en-US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'Blad3 (SE, kvadr) (2)'!$E$61</c:f>
              <c:strCache>
                <c:ptCount val="1"/>
                <c:pt idx="0">
                  <c:v>Control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'Blad3 (SE, kvadr) (2)'!$I$62:$I$64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1.2E-2</c:v>
                  </c:pt>
                  <c:pt idx="2">
                    <c:v>2.3E-2</c:v>
                  </c:pt>
                </c:numCache>
              </c:numRef>
            </c:plus>
            <c:minus>
              <c:numRef>
                <c:f>'Blad3 (SE, kvadr) (2)'!$H$62:$H$64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1.2E-2</c:v>
                  </c:pt>
                  <c:pt idx="2">
                    <c:v>2.3E-2</c:v>
                  </c:pt>
                </c:numCache>
              </c:numRef>
            </c:minus>
          </c:errBars>
          <c:cat>
            <c:strRef>
              <c:f>'Blad3 (SE, kvadr) (2)'!$D$62:$D$64</c:f>
              <c:strCache>
                <c:ptCount val="3"/>
                <c:pt idx="0">
                  <c:v>Baseline</c:v>
                </c:pt>
                <c:pt idx="1">
                  <c:v>12 months</c:v>
                </c:pt>
                <c:pt idx="2">
                  <c:v>24 months</c:v>
                </c:pt>
              </c:strCache>
            </c:strRef>
          </c:cat>
          <c:val>
            <c:numRef>
              <c:f>'Blad3 (SE, kvadr) (2)'!$E$62:$E$64</c:f>
              <c:numCache>
                <c:formatCode>0.000</c:formatCode>
                <c:ptCount val="3"/>
                <c:pt idx="0">
                  <c:v>0</c:v>
                </c:pt>
                <c:pt idx="1">
                  <c:v>0.15650000000000008</c:v>
                </c:pt>
                <c:pt idx="2">
                  <c:v>0.31300000000000017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'Blad3 (SE, kvadr) (2)'!$F$61</c:f>
              <c:strCache>
                <c:ptCount val="1"/>
                <c:pt idx="0">
                  <c:v>Intervention</c:v>
                </c:pt>
              </c:strCache>
            </c:strRef>
          </c:tx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'Blad3 (SE, kvadr) (2)'!$L$62:$L$64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1.2E-2</c:v>
                  </c:pt>
                  <c:pt idx="2">
                    <c:v>2.4E-2</c:v>
                  </c:pt>
                </c:numCache>
              </c:numRef>
            </c:plus>
            <c:minus>
              <c:numRef>
                <c:f>'Blad3 (SE, kvadr) (2)'!$K$62:$K$64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1.2E-2</c:v>
                  </c:pt>
                  <c:pt idx="2">
                    <c:v>2.4E-2</c:v>
                  </c:pt>
                </c:numCache>
              </c:numRef>
            </c:minus>
          </c:errBars>
          <c:cat>
            <c:strRef>
              <c:f>'Blad3 (SE, kvadr) (2)'!$D$62:$D$64</c:f>
              <c:strCache>
                <c:ptCount val="3"/>
                <c:pt idx="0">
                  <c:v>Baseline</c:v>
                </c:pt>
                <c:pt idx="1">
                  <c:v>12 months</c:v>
                </c:pt>
                <c:pt idx="2">
                  <c:v>24 months</c:v>
                </c:pt>
              </c:strCache>
            </c:strRef>
          </c:cat>
          <c:val>
            <c:numRef>
              <c:f>'Blad3 (SE, kvadr) (2)'!$F$62:$F$64</c:f>
              <c:numCache>
                <c:formatCode>0.000</c:formatCode>
                <c:ptCount val="3"/>
                <c:pt idx="0">
                  <c:v>0</c:v>
                </c:pt>
                <c:pt idx="1">
                  <c:v>0.17150000000000001</c:v>
                </c:pt>
                <c:pt idx="2">
                  <c:v>0.34300000000000008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453568"/>
        <c:axId val="79298560"/>
      </c:lineChart>
      <c:catAx>
        <c:axId val="77453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 i="0" baseline="0"/>
            </a:pPr>
            <a:endParaRPr lang="sv-SE"/>
          </a:p>
        </c:txPr>
        <c:crossAx val="79298560"/>
        <c:crosses val="autoZero"/>
        <c:auto val="1"/>
        <c:lblAlgn val="ctr"/>
        <c:lblOffset val="100"/>
        <c:noMultiLvlLbl val="0"/>
      </c:catAx>
      <c:valAx>
        <c:axId val="7929856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.00" sourceLinked="0"/>
        <c:majorTickMark val="out"/>
        <c:minorTickMark val="none"/>
        <c:tickLblPos val="nextTo"/>
        <c:crossAx val="77453568"/>
        <c:crosses val="autoZero"/>
        <c:crossBetween val="midCat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v-SE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5EB71-91EE-48E1-AB79-7338A471CAD5}" type="datetimeFigureOut">
              <a:rPr lang="sv-SE" smtClean="0"/>
              <a:t>2019-11-18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378823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4" y="9378823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7FEA5-D320-4D05-A9F2-7FC52B38EF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395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 altLang="sv-S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7" y="0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 altLang="sv-S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8" y="4690269"/>
            <a:ext cx="4984961" cy="444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 på bakgrundstexten</a:t>
            </a:r>
          </a:p>
          <a:p>
            <a:pPr lvl="1"/>
            <a:r>
              <a:rPr lang="sv-SE" altLang="sv-SE" smtClean="0"/>
              <a:t>Nivå två</a:t>
            </a:r>
          </a:p>
          <a:p>
            <a:pPr lvl="2"/>
            <a:r>
              <a:rPr lang="sv-SE" altLang="sv-SE" smtClean="0"/>
              <a:t>Nivå tre</a:t>
            </a:r>
          </a:p>
          <a:p>
            <a:pPr lvl="3"/>
            <a:r>
              <a:rPr lang="sv-SE" altLang="sv-SE" smtClean="0"/>
              <a:t>Nivå fyra</a:t>
            </a:r>
          </a:p>
          <a:p>
            <a:pPr lvl="4"/>
            <a:r>
              <a:rPr lang="sv-SE" altLang="sv-SE" smtClean="0"/>
              <a:t>Nivå fem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7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 altLang="sv-S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7" y="9380537"/>
            <a:ext cx="2945659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435C3D-F8CF-48FB-BFB1-E14938E9DB02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0496685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39344-572D-4E23-8183-FEC59559CBC7}" type="slidenum">
              <a:rPr lang="en-US" smtClean="0">
                <a:latin typeface="Arial" charset="0"/>
              </a:rPr>
              <a:pPr/>
              <a:t>10</a:t>
            </a:fld>
            <a:endParaRPr lang="en-US" smtClean="0">
              <a:latin typeface="Arial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C025C-0E2E-4CEE-B26A-81CACFA7213D}" type="slidenum">
              <a:rPr lang="en-US" smtClean="0">
                <a:latin typeface="Arial" charset="0"/>
              </a:rPr>
              <a:pPr/>
              <a:t>15</a:t>
            </a:fld>
            <a:endParaRPr lang="en-US" smtClean="0">
              <a:latin typeface="Arial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1412C0-2973-439F-9942-43EAEB741043}" type="slidenum">
              <a:rPr lang="en-US" smtClean="0">
                <a:latin typeface="Arial" charset="0"/>
              </a:rPr>
              <a:pPr/>
              <a:t>16</a:t>
            </a:fld>
            <a:endParaRPr lang="en-US" smtClean="0">
              <a:latin typeface="Arial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4DC6A3-6706-4FDD-95A8-E0415C8A14B0}" type="slidenum">
              <a:rPr lang="en-US" smtClean="0">
                <a:latin typeface="Arial" charset="0"/>
              </a:rPr>
              <a:pPr/>
              <a:t>17</a:t>
            </a:fld>
            <a:endParaRPr lang="en-US" smtClean="0">
              <a:latin typeface="Arial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262F02-EF41-4B8F-A462-0466F0B970FC}" type="slidenum">
              <a:rPr lang="en-US" smtClean="0">
                <a:latin typeface="Arial" charset="0"/>
              </a:rPr>
              <a:pPr/>
              <a:t>19</a:t>
            </a:fld>
            <a:endParaRPr lang="en-US" smtClean="0">
              <a:latin typeface="Arial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9A1DCE-4D59-4D8F-8008-FE900721FCA0}" type="slidenum">
              <a:rPr lang="en-US" smtClean="0">
                <a:latin typeface="Arial" charset="0"/>
              </a:rPr>
              <a:pPr/>
              <a:t>20</a:t>
            </a:fld>
            <a:endParaRPr lang="en-US" smtClean="0">
              <a:latin typeface="Arial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7FA26B-2EA2-4553-98B2-74AC32DBF8BD}" type="slidenum">
              <a:rPr lang="en-US" smtClean="0">
                <a:latin typeface="Arial" charset="0"/>
              </a:rPr>
              <a:pPr/>
              <a:t>21</a:t>
            </a:fld>
            <a:endParaRPr lang="en-US" smtClean="0">
              <a:latin typeface="Arial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562A2A-8DDB-47B1-B984-72BE59E50228}" type="slidenum">
              <a:rPr lang="en-US" smtClean="0">
                <a:latin typeface="Arial" charset="0"/>
              </a:rPr>
              <a:pPr/>
              <a:t>28</a:t>
            </a:fld>
            <a:endParaRPr lang="en-US" smtClean="0">
              <a:latin typeface="Arial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13D897-9C29-44FE-9D6A-5291A14D1778}" type="slidenum">
              <a:rPr lang="en-US" smtClean="0">
                <a:latin typeface="Arial" charset="0"/>
              </a:rPr>
              <a:pPr/>
              <a:t>29</a:t>
            </a:fld>
            <a:endParaRPr lang="en-US" smtClean="0">
              <a:latin typeface="Arial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35C3D-F8CF-48FB-BFB1-E14938E9DB02}" type="slidenum">
              <a:rPr lang="sv-SE" altLang="sv-SE" smtClean="0"/>
              <a:pPr/>
              <a:t>30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346891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35C3D-F8CF-48FB-BFB1-E14938E9DB02}" type="slidenum">
              <a:rPr lang="sv-SE" altLang="sv-SE" smtClean="0"/>
              <a:pPr/>
              <a:t>36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459078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35C3D-F8CF-48FB-BFB1-E14938E9DB02}" type="slidenum">
              <a:rPr lang="sv-SE" altLang="sv-SE" smtClean="0"/>
              <a:pPr/>
              <a:t>39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9641463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B01957-80AA-44F1-A35C-C4D2CD37EBE9}" type="slidenum">
              <a:rPr lang="en-US" smtClean="0">
                <a:latin typeface="Arial" charset="0"/>
              </a:rPr>
              <a:pPr/>
              <a:t>41</a:t>
            </a:fld>
            <a:endParaRPr lang="en-US" smtClean="0">
              <a:latin typeface="Arial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1B0050-0C7E-48C9-8ABE-D1A8800CCFCE}" type="slidenum">
              <a:rPr lang="en-US" smtClean="0">
                <a:latin typeface="Arial" charset="0"/>
              </a:rPr>
              <a:pPr/>
              <a:t>42</a:t>
            </a:fld>
            <a:endParaRPr lang="en-US" smtClean="0">
              <a:latin typeface="Arial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6ECC73-4C43-4794-8A31-9D248C38C45B}" type="slidenum">
              <a:rPr lang="en-US" smtClean="0">
                <a:latin typeface="Arial" charset="0"/>
              </a:rPr>
              <a:pPr/>
              <a:t>44</a:t>
            </a:fld>
            <a:endParaRPr lang="en-US" smtClean="0">
              <a:latin typeface="Arial" charset="0"/>
            </a:endParaRPr>
          </a:p>
        </p:txBody>
      </p:sp>
      <p:sp>
        <p:nvSpPr>
          <p:cNvPr id="24064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3C8EA4-D09C-4651-82BD-FCB71A83CFE4}" type="slidenum">
              <a:rPr lang="en-US" smtClean="0">
                <a:latin typeface="Arial" charset="0"/>
              </a:rPr>
              <a:pPr/>
              <a:t>45</a:t>
            </a:fld>
            <a:endParaRPr lang="en-US" smtClean="0">
              <a:latin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35C3D-F8CF-48FB-BFB1-E14938E9DB02}" type="slidenum">
              <a:rPr lang="sv-SE" altLang="sv-SE" smtClean="0"/>
              <a:pPr/>
              <a:t>53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6930460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F1953B-922E-4B40-BF5C-458F8910B091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386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18872B-F036-44CE-9419-F7C4677DC2B2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387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7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0AAA88-7ADD-4F4D-B6E1-46810E29DC63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388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8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AAEEF2-63CD-4F55-9ACE-5A1C01C86C1D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389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1C5D1C-D0C8-4C8C-A447-6549D26B5956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390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0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DEB387-3A6E-467D-84DF-CE6A3DD3A78D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391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1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45EF7B-9B22-41CB-AF00-BDE39EFDCCAC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393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3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359E66-1BEF-4D14-80DC-8B65299FD594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398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8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76094D-C449-44B7-91B0-4B622078BDEE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403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91E24-CDC4-4FE6-8EFC-5E4994DED076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406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6" name="Picture 14" descr="KI-Logo_rgb_platta.tif                                         001030A5Macintosh HD                   BBA748FD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2222" r="1683" b="2245"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143000"/>
          </a:xfrm>
        </p:spPr>
        <p:txBody>
          <a:bodyPr anchor="ctr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altLang="sv-SE" noProof="0" smtClean="0"/>
              <a:t>Klicka här för att ändra format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743200"/>
            <a:ext cx="6400800" cy="1752600"/>
          </a:xfrm>
        </p:spPr>
        <p:txBody>
          <a:bodyPr/>
          <a:lstStyle>
            <a:lvl1pPr marL="0" indent="0">
              <a:buFont typeface="Wingdings" charset="2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altLang="sv-SE" noProof="0" smtClean="0"/>
              <a:t>Klicka här för att ändra format på underrubrik i bakgrunden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FD5F80-0A56-4A05-85B1-E30AFEEA68F6}" type="datetime4">
              <a:rPr lang="sv-SE" altLang="sv-SE"/>
              <a:pPr/>
              <a:t>18 november 2019</a:t>
            </a:fld>
            <a:endParaRPr lang="sv-SE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Namn Efternamn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16781-C84B-4367-9A6D-B2411A583ADE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20662130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C52FE7-B00F-45F6-8C72-F02B63289374}" type="datetime4">
              <a:rPr lang="sv-SE" altLang="sv-SE"/>
              <a:pPr/>
              <a:t>18 november 2019</a:t>
            </a:fld>
            <a:endParaRPr lang="sv-SE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Namn Efternamn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9B8AF-474D-4DE2-8CDE-1228DCBA26F5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404662151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39750" y="21209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02150" y="21209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98F7D1-75B3-4E34-AB6F-476E01C99A4D}" type="datetime4">
              <a:rPr lang="sv-SE" altLang="sv-SE"/>
              <a:pPr/>
              <a:t>18 november 2019</a:t>
            </a:fld>
            <a:endParaRPr lang="sv-SE" alt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Namn Efternamn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2D8861-44AF-4BF8-84BA-760C8EEFFED5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09007258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E39347-DDFA-4EFC-99B2-7AC5F7BB71C2}" type="datetime4">
              <a:rPr lang="sv-SE" altLang="sv-SE"/>
              <a:pPr/>
              <a:t>18 november 2019</a:t>
            </a:fld>
            <a:endParaRPr lang="sv-SE" alt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Namn Efternamn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C53A5-8648-43E2-8538-BBDF3C29AE66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747347586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A28226-4A26-47AB-87DB-0D1119633339}" type="datetime4">
              <a:rPr lang="sv-SE" altLang="sv-SE"/>
              <a:pPr/>
              <a:t>18 november 2019</a:t>
            </a:fld>
            <a:endParaRPr lang="sv-SE" alt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Namn Efternamn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327B5-809C-4F39-AF94-CC07A9797AB8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360738467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DD5F13-637C-4C9F-9B49-7D1764EE345A}" type="datetime4">
              <a:rPr lang="sv-SE" altLang="sv-SE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Namn Efternamn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30077F-2615-4CC1-AFD1-9519B49BCDD4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04913143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2D5345-0F9B-4648-A0FE-AEAEE67EAB6E}" type="datetime4">
              <a:rPr lang="sv-SE" altLang="sv-SE"/>
              <a:pPr/>
              <a:t>18 november 2019</a:t>
            </a:fld>
            <a:endParaRPr lang="sv-SE" alt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Namn Efternamn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3702EB-2FAC-4FA8-A9B3-16376C2C5C41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568893558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0CEB15-CABC-4D85-845B-6AECCF061E8F}" type="datetime4">
              <a:rPr lang="sv-SE" altLang="sv-SE"/>
              <a:pPr/>
              <a:t>18 november 2019</a:t>
            </a:fld>
            <a:endParaRPr lang="sv-SE" alt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Namn Efternamn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1EBCE-F8C0-43B4-8487-FBAE6F38F34E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79929621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A7CB3C-28CE-4235-9B61-926C2ED61185}" type="datetime4">
              <a:rPr lang="sv-SE" altLang="sv-SE"/>
              <a:pPr/>
              <a:t>18 november 2019</a:t>
            </a:fld>
            <a:endParaRPr lang="sv-SE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Namn Efternamn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21A02F-5912-4FB2-BFAD-8C7D968E66DB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878571652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369050" y="1054100"/>
            <a:ext cx="1943100" cy="5181600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539750" y="1054100"/>
            <a:ext cx="5676900" cy="5181600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DC9980-B6F2-4596-8401-76B8CDE762D2}" type="datetime4">
              <a:rPr lang="sv-SE" altLang="sv-SE"/>
              <a:pPr/>
              <a:t>18 november 2019</a:t>
            </a:fld>
            <a:endParaRPr lang="sv-SE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altLang="sv-SE"/>
              <a:t>Namn Efternamn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48E5A8-4F9A-480D-B720-321380784FDB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276061652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KI-Logo_rgb.tif                                                001030A5Macintosh HD                   BBA748FD: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182563"/>
            <a:ext cx="17272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0541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 på bakgrundsrubriken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21209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smtClean="0"/>
              <a:t>Klicka här för att ändra format på bakgrundstexten</a:t>
            </a:r>
          </a:p>
          <a:p>
            <a:pPr lvl="1"/>
            <a:r>
              <a:rPr lang="sv-SE" altLang="sv-SE" smtClean="0"/>
              <a:t>Nivå två</a:t>
            </a:r>
          </a:p>
          <a:p>
            <a:pPr lvl="2"/>
            <a:r>
              <a:rPr lang="sv-SE" altLang="sv-SE" smtClean="0"/>
              <a:t>Nivå tre</a:t>
            </a:r>
          </a:p>
          <a:p>
            <a:pPr lvl="3"/>
            <a:r>
              <a:rPr lang="sv-SE" altLang="sv-SE" smtClean="0"/>
              <a:t>Nivå fyra</a:t>
            </a:r>
          </a:p>
          <a:p>
            <a:pPr lvl="4"/>
            <a:r>
              <a:rPr lang="sv-SE" altLang="sv-SE" smtClean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4770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2"/>
                </a:solidFill>
                <a:latin typeface="+mn-lt"/>
              </a:defRPr>
            </a:lvl1pPr>
          </a:lstStyle>
          <a:p>
            <a:fld id="{C1F96583-6F7F-457F-850D-E045B99F0708}" type="datetime4">
              <a:rPr lang="sv-SE" altLang="sv-SE"/>
              <a:pPr/>
              <a:t>18 november 2019</a:t>
            </a:fld>
            <a:endParaRPr lang="sv-SE" alt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477000"/>
            <a:ext cx="2895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sv-SE" altLang="sv-SE"/>
              <a:t>Namn Efternamn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77000"/>
            <a:ext cx="685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chemeClr val="bg2"/>
                </a:solidFill>
                <a:latin typeface="+mn-lt"/>
              </a:defRPr>
            </a:lvl1pPr>
          </a:lstStyle>
          <a:p>
            <a:fld id="{D0F7A963-56A3-4D46-A584-40A3011591D7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533400" y="6400800"/>
            <a:ext cx="83058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à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buChar char="§"/>
        <a:defRPr sz="1600">
          <a:solidFill>
            <a:schemeClr val="accent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à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2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se/url?sa=i&amp;rct=j&amp;q=&amp;esrc=s&amp;source=images&amp;cd=&amp;cad=rja&amp;uact=8&amp;ved=0ahUKEwjLktetrKLMAhVFIJoKHYfQA1kQjRwIBw&amp;url=http://slideplayer.biz.tr/slide/5636288/&amp;psig=AFQjCNGAU9BrzG__e1qAOqbA8JK8nbQYhg&amp;ust=1461417853424680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oogle.se/url?sa=i&amp;rct=j&amp;q=&amp;esrc=s&amp;source=images&amp;cd=&amp;ved=0ahUKEwiviODTrKLMAhWLE5oKHcy7DkcQjRwIBw&amp;url=http://www.filomusica.com/filo84/ravel.html&amp;psig=AFQjCNGAU9BrzG__e1qAOqbA8JK8nbQYhg&amp;ust=1461417853424680" TargetMode="Externa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sv-SE" altLang="sv-SE" dirty="0" smtClean="0"/>
              <a:t>Demenssjukdomar, utredning och behandling</a:t>
            </a:r>
            <a:endParaRPr lang="sv-SE" altLang="sv-SE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3573016"/>
            <a:ext cx="6400800" cy="1752600"/>
          </a:xfrm>
        </p:spPr>
        <p:txBody>
          <a:bodyPr/>
          <a:lstStyle/>
          <a:p>
            <a:r>
              <a:rPr lang="sv-SE" altLang="sv-SE" dirty="0" smtClean="0"/>
              <a:t>Lars-Olof Wahlund</a:t>
            </a:r>
          </a:p>
          <a:p>
            <a:r>
              <a:rPr lang="sv-SE" altLang="sv-SE" dirty="0" smtClean="0"/>
              <a:t>Senior Professor</a:t>
            </a:r>
          </a:p>
          <a:p>
            <a:r>
              <a:rPr lang="sv-SE" altLang="sv-SE" dirty="0" smtClean="0"/>
              <a:t>Sektionen för klinisk geriatrik, NVS institutionen </a:t>
            </a:r>
          </a:p>
          <a:p>
            <a:r>
              <a:rPr lang="sv-SE" altLang="sv-SE" dirty="0" smtClean="0"/>
              <a:t>Karolinska Institutet</a:t>
            </a:r>
          </a:p>
          <a:p>
            <a:r>
              <a:rPr lang="sv-SE" altLang="sv-SE" dirty="0" smtClean="0"/>
              <a:t>Stockholm </a:t>
            </a:r>
            <a:endParaRPr lang="sv-SE" altLang="sv-SE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79BF-ECF9-4E67-9828-8E2350647778}" type="datetime4">
              <a:rPr lang="sv-SE" altLang="sv-SE"/>
              <a:pPr/>
              <a:t>18 november 2019</a:t>
            </a:fld>
            <a:endParaRPr lang="sv-SE" alt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dirty="0"/>
              <a:t>Namn Efternamn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4C569-2499-4464-9EF8-EB7F06536D01}" type="slidenum">
              <a:rPr lang="sv-SE" altLang="sv-SE"/>
              <a:pPr/>
              <a:t>2</a:t>
            </a:fld>
            <a:endParaRPr lang="sv-SE" altLang="sv-SE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dirty="0" smtClean="0"/>
              <a:t>Upplägg</a:t>
            </a:r>
            <a:endParaRPr lang="sv-SE" altLang="sv-SE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altLang="sv-SE" dirty="0" smtClean="0"/>
              <a:t>Demens begreppet</a:t>
            </a:r>
          </a:p>
          <a:p>
            <a:r>
              <a:rPr lang="sv-SE" altLang="sv-SE" dirty="0" smtClean="0"/>
              <a:t>Epidemiologi</a:t>
            </a:r>
          </a:p>
          <a:p>
            <a:r>
              <a:rPr lang="sv-SE" altLang="sv-SE" dirty="0" smtClean="0"/>
              <a:t>De olika sjukdomarna</a:t>
            </a:r>
          </a:p>
          <a:p>
            <a:pPr lvl="1"/>
            <a:r>
              <a:rPr lang="sv-SE" altLang="sv-SE" dirty="0" smtClean="0"/>
              <a:t>Symptom</a:t>
            </a:r>
          </a:p>
          <a:p>
            <a:pPr lvl="1"/>
            <a:r>
              <a:rPr lang="sv-SE" altLang="sv-SE" dirty="0"/>
              <a:t>Utredning </a:t>
            </a:r>
            <a:r>
              <a:rPr lang="sv-SE" altLang="sv-SE" dirty="0" smtClean="0"/>
              <a:t>diagnostik</a:t>
            </a:r>
          </a:p>
          <a:p>
            <a:pPr lvl="1"/>
            <a:r>
              <a:rPr lang="sv-SE" altLang="sv-SE" dirty="0" smtClean="0"/>
              <a:t>Behandling</a:t>
            </a:r>
          </a:p>
          <a:p>
            <a:r>
              <a:rPr lang="sv-SE" altLang="sv-SE" dirty="0" smtClean="0"/>
              <a:t>Sammanfattning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Vad är demens?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Kognitiv svikt orsakad av</a:t>
            </a:r>
            <a:endParaRPr lang="sv-SE" dirty="0"/>
          </a:p>
          <a:p>
            <a:pPr lvl="1"/>
            <a:r>
              <a:rPr lang="sv-SE" dirty="0" smtClean="0"/>
              <a:t>Sjukdomar och tillstånd i hjärnan</a:t>
            </a:r>
          </a:p>
          <a:p>
            <a:r>
              <a:rPr lang="sv-SE" dirty="0" smtClean="0"/>
              <a:t>Svikten skall vara uttalad och sänkt från en högre funktionsnivå</a:t>
            </a:r>
          </a:p>
          <a:p>
            <a:r>
              <a:rPr lang="sv-SE" dirty="0" smtClean="0"/>
              <a:t>Vilka delar i hjärnan som drabbas återspeglas i  personens symptom</a:t>
            </a:r>
          </a:p>
          <a:p>
            <a:r>
              <a:rPr lang="sv-SE" dirty="0"/>
              <a:t>K</a:t>
            </a:r>
            <a:r>
              <a:rPr lang="sv-SE" dirty="0" smtClean="0"/>
              <a:t>ognitiva funktioner (intellektet) som påverkas vid demens</a:t>
            </a:r>
          </a:p>
          <a:p>
            <a:pPr lvl="1"/>
            <a:r>
              <a:rPr lang="sv-SE" dirty="0" smtClean="0"/>
              <a:t>Minne, språk, exekutiv förmåga (målinriktade handlingar), processhastighet, uppmärksamhet, social förmåga </a:t>
            </a:r>
          </a:p>
          <a:p>
            <a:pPr lvl="1"/>
            <a:endParaRPr lang="sv-SE" dirty="0" smtClean="0"/>
          </a:p>
          <a:p>
            <a:endParaRPr lang="sv-SE" dirty="0" smtClean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5F80-0A56-4A05-85B1-E30AFEEA68F6}" type="datetime4">
              <a:rPr lang="sv-SE" altLang="sv-SE" smtClean="0"/>
              <a:pPr/>
              <a:t>18 november 2019</a:t>
            </a:fld>
            <a:endParaRPr lang="sv-SE" alt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dirty="0" smtClean="0"/>
              <a:t>Namn Efternamn</a:t>
            </a:r>
            <a:endParaRPr lang="sv-SE" alt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6781-C84B-4367-9A6D-B2411A583ADE}" type="slidenum">
              <a:rPr lang="sv-SE" altLang="sv-SE" smtClean="0"/>
              <a:pPr/>
              <a:t>3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8493475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v-SE" dirty="0"/>
              <a:t>En folksjukdom</a:t>
            </a:r>
          </a:p>
          <a:p>
            <a:pPr>
              <a:lnSpc>
                <a:spcPct val="90000"/>
              </a:lnSpc>
            </a:pPr>
            <a:r>
              <a:rPr lang="sv-SE" dirty="0" smtClean="0"/>
              <a:t>130.000-150.000 </a:t>
            </a:r>
            <a:r>
              <a:rPr lang="sv-SE" dirty="0"/>
              <a:t>demenssjuka </a:t>
            </a:r>
            <a:r>
              <a:rPr lang="sv-SE" dirty="0" smtClean="0"/>
              <a:t> </a:t>
            </a:r>
            <a:r>
              <a:rPr lang="sv-SE" dirty="0"/>
              <a:t>i Sverige</a:t>
            </a:r>
          </a:p>
          <a:p>
            <a:pPr>
              <a:lnSpc>
                <a:spcPct val="90000"/>
              </a:lnSpc>
            </a:pPr>
            <a:r>
              <a:rPr lang="sv-SE" dirty="0" smtClean="0"/>
              <a:t>15.000-20.000 </a:t>
            </a:r>
            <a:r>
              <a:rPr lang="sv-SE" dirty="0"/>
              <a:t>nya fall per år</a:t>
            </a:r>
          </a:p>
          <a:p>
            <a:pPr>
              <a:lnSpc>
                <a:spcPct val="90000"/>
              </a:lnSpc>
            </a:pPr>
            <a:r>
              <a:rPr lang="sv-SE" dirty="0" smtClean="0"/>
              <a:t>Förekomsten är starkt relaterat till </a:t>
            </a:r>
            <a:r>
              <a:rPr lang="sv-SE" dirty="0"/>
              <a:t>åldern</a:t>
            </a:r>
          </a:p>
          <a:p>
            <a:pPr lvl="1">
              <a:lnSpc>
                <a:spcPct val="90000"/>
              </a:lnSpc>
            </a:pPr>
            <a:r>
              <a:rPr lang="sv-SE" dirty="0"/>
              <a:t>&lt;5% under 65 år</a:t>
            </a:r>
          </a:p>
          <a:p>
            <a:pPr lvl="1">
              <a:lnSpc>
                <a:spcPct val="90000"/>
              </a:lnSpc>
            </a:pPr>
            <a:r>
              <a:rPr lang="sv-SE" dirty="0"/>
              <a:t>&gt;40% över 85 år</a:t>
            </a:r>
          </a:p>
          <a:p>
            <a:pPr>
              <a:lnSpc>
                <a:spcPct val="90000"/>
              </a:lnSpc>
            </a:pPr>
            <a:r>
              <a:rPr lang="sv-SE" dirty="0"/>
              <a:t>I majoriteten av alla fall saknas </a:t>
            </a:r>
            <a:r>
              <a:rPr lang="sv-SE" dirty="0" smtClean="0"/>
              <a:t>botande </a:t>
            </a:r>
            <a:r>
              <a:rPr lang="sv-SE" dirty="0"/>
              <a:t>behandling</a:t>
            </a:r>
            <a:endParaRPr lang="en-US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5F80-0A56-4A05-85B1-E30AFEEA68F6}" type="datetime4">
              <a:rPr lang="sv-SE" altLang="sv-SE" smtClean="0"/>
              <a:pPr/>
              <a:t>18 november 2019</a:t>
            </a:fld>
            <a:endParaRPr lang="sv-SE" alt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dirty="0" smtClean="0"/>
              <a:t>Namn Efternamn</a:t>
            </a:r>
            <a:endParaRPr lang="sv-SE" alt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6781-C84B-4367-9A6D-B2411A583ADE}" type="slidenum">
              <a:rPr lang="sv-SE" altLang="sv-SE" smtClean="0"/>
              <a:pPr/>
              <a:t>4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597578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553200" y="6206971"/>
            <a:ext cx="1905000" cy="228600"/>
          </a:xfrm>
        </p:spPr>
        <p:txBody>
          <a:bodyPr/>
          <a:lstStyle/>
          <a:p>
            <a:fld id="{7DFD5F80-0A56-4A05-85B1-E30AFEEA68F6}" type="datetime4">
              <a:rPr lang="sv-SE" altLang="sv-SE" smtClean="0"/>
              <a:pPr/>
              <a:t>18 november 2019</a:t>
            </a:fld>
            <a:endParaRPr lang="sv-SE" alt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457200" y="6206971"/>
            <a:ext cx="2895600" cy="228600"/>
          </a:xfrm>
        </p:spPr>
        <p:txBody>
          <a:bodyPr/>
          <a:lstStyle/>
          <a:p>
            <a:r>
              <a:rPr lang="sv-SE" altLang="sv-SE" dirty="0" smtClean="0"/>
              <a:t>Namn Efternamn</a:t>
            </a:r>
            <a:endParaRPr lang="sv-SE" alt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8229600" y="6206971"/>
            <a:ext cx="685800" cy="228600"/>
          </a:xfrm>
        </p:spPr>
        <p:txBody>
          <a:bodyPr/>
          <a:lstStyle/>
          <a:p>
            <a:fld id="{60516781-C84B-4367-9A6D-B2411A583ADE}" type="slidenum">
              <a:rPr lang="sv-SE" altLang="sv-SE" smtClean="0"/>
              <a:pPr/>
              <a:t>5</a:t>
            </a:fld>
            <a:endParaRPr lang="sv-SE" altLang="sv-SE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79512" y="3302987"/>
            <a:ext cx="1151384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sz="1800" dirty="0" smtClean="0">
                <a:solidFill>
                  <a:srgbClr val="000000"/>
                </a:solidFill>
                <a:latin typeface="+mn-lt"/>
              </a:rPr>
              <a:t>Andel demens</a:t>
            </a:r>
          </a:p>
          <a:p>
            <a:r>
              <a:rPr lang="sv-SE" sz="1800" dirty="0" smtClean="0">
                <a:solidFill>
                  <a:srgbClr val="000000"/>
                </a:solidFill>
                <a:latin typeface="+mn-lt"/>
              </a:rPr>
              <a:t>sjuka</a:t>
            </a:r>
            <a:r>
              <a:rPr lang="sv-SE" sz="1800" dirty="0" smtClean="0">
                <a:solidFill>
                  <a:srgbClr val="000000"/>
                </a:solidFill>
              </a:rPr>
              <a:t> (%)</a:t>
            </a:r>
            <a:endParaRPr lang="sv-SE" sz="1800" dirty="0">
              <a:solidFill>
                <a:srgbClr val="00000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635375" y="5823267"/>
            <a:ext cx="723275" cy="36933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1800" dirty="0">
                <a:solidFill>
                  <a:srgbClr val="000000"/>
                </a:solidFill>
                <a:latin typeface="Arial" charset="0"/>
              </a:rPr>
              <a:t>Ålder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481372" y="620688"/>
            <a:ext cx="537679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3200" dirty="0">
                <a:solidFill>
                  <a:schemeClr val="accent1"/>
                </a:solidFill>
                <a:latin typeface="Arial" charset="0"/>
              </a:rPr>
              <a:t>Relationen mellan ålder och </a:t>
            </a:r>
          </a:p>
          <a:p>
            <a:r>
              <a:rPr lang="sv-SE" sz="3200" dirty="0">
                <a:solidFill>
                  <a:schemeClr val="accent1"/>
                </a:solidFill>
                <a:latin typeface="Arial" charset="0"/>
              </a:rPr>
              <a:t>förekomst av </a:t>
            </a:r>
            <a:r>
              <a:rPr lang="sv-SE" sz="3200" dirty="0" smtClean="0">
                <a:solidFill>
                  <a:schemeClr val="accent1"/>
                </a:solidFill>
                <a:latin typeface="Arial" charset="0"/>
              </a:rPr>
              <a:t>demens</a:t>
            </a:r>
            <a:endParaRPr lang="sv-SE" sz="3200" dirty="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0" name="AutoShape 6"/>
          <p:cNvSpPr>
            <a:spLocks noChangeAspect="1" noChangeArrowheads="1" noTextEdit="1"/>
          </p:cNvSpPr>
          <p:nvPr/>
        </p:nvSpPr>
        <p:spPr bwMode="auto">
          <a:xfrm>
            <a:off x="1258888" y="1968346"/>
            <a:ext cx="6096000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822450" y="2295371"/>
            <a:ext cx="5395913" cy="3070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822450" y="2295371"/>
            <a:ext cx="5395913" cy="3070225"/>
          </a:xfrm>
          <a:prstGeom prst="rect">
            <a:avLst/>
          </a:prstGeom>
          <a:noFill/>
          <a:ln w="793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2076450" y="5216371"/>
            <a:ext cx="358775" cy="136525"/>
          </a:xfrm>
          <a:prstGeom prst="rect">
            <a:avLst/>
          </a:prstGeom>
          <a:solidFill>
            <a:srgbClr val="003399"/>
          </a:solidFill>
          <a:ln w="7938">
            <a:noFill/>
            <a:miter lim="800000"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976563" y="5011584"/>
            <a:ext cx="357187" cy="341312"/>
          </a:xfrm>
          <a:prstGeom prst="rect">
            <a:avLst/>
          </a:prstGeom>
          <a:solidFill>
            <a:srgbClr val="003399"/>
          </a:solidFill>
          <a:ln w="7938">
            <a:noFill/>
            <a:miter lim="800000"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875088" y="4736946"/>
            <a:ext cx="358775" cy="615950"/>
          </a:xfrm>
          <a:prstGeom prst="rect">
            <a:avLst/>
          </a:prstGeom>
          <a:solidFill>
            <a:srgbClr val="003399"/>
          </a:solidFill>
          <a:ln w="7938">
            <a:noFill/>
            <a:miter lim="800000"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4773613" y="4127346"/>
            <a:ext cx="358775" cy="1225550"/>
          </a:xfrm>
          <a:prstGeom prst="rect">
            <a:avLst/>
          </a:prstGeom>
          <a:solidFill>
            <a:srgbClr val="003399"/>
          </a:solidFill>
          <a:ln w="7938">
            <a:noFill/>
            <a:miter lim="800000"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5673725" y="3441546"/>
            <a:ext cx="357188" cy="1911350"/>
          </a:xfrm>
          <a:prstGeom prst="rect">
            <a:avLst/>
          </a:prstGeom>
          <a:solidFill>
            <a:srgbClr val="003399"/>
          </a:solidFill>
          <a:ln w="7938">
            <a:noFill/>
            <a:miter lim="800000"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6575425" y="2489046"/>
            <a:ext cx="358775" cy="2863850"/>
          </a:xfrm>
          <a:prstGeom prst="rect">
            <a:avLst/>
          </a:prstGeom>
          <a:solidFill>
            <a:srgbClr val="003399"/>
          </a:solidFill>
          <a:ln w="7938">
            <a:noFill/>
            <a:miter lim="800000"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1822450" y="2295371"/>
            <a:ext cx="0" cy="3070225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1754188" y="5365596"/>
            <a:ext cx="68262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>
            <a:off x="1754188" y="5024284"/>
            <a:ext cx="68262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1754188" y="4681384"/>
            <a:ext cx="68262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1754188" y="4344834"/>
            <a:ext cx="68262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>
            <a:off x="1754188" y="4001934"/>
            <a:ext cx="68262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>
            <a:off x="1754188" y="3659034"/>
            <a:ext cx="68262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>
            <a:off x="1754188" y="3316134"/>
            <a:ext cx="68262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27" name="Line 24"/>
          <p:cNvSpPr>
            <a:spLocks noChangeShapeType="1"/>
          </p:cNvSpPr>
          <p:nvPr/>
        </p:nvSpPr>
        <p:spPr bwMode="auto">
          <a:xfrm>
            <a:off x="1754188" y="2981171"/>
            <a:ext cx="68262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>
            <a:off x="1754188" y="2638271"/>
            <a:ext cx="68262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>
            <a:off x="1754188" y="2295371"/>
            <a:ext cx="68262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 flipV="1">
            <a:off x="1822450" y="5365596"/>
            <a:ext cx="0" cy="698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 flipV="1">
            <a:off x="2722563" y="5365596"/>
            <a:ext cx="0" cy="698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 flipV="1">
            <a:off x="3621088" y="5365596"/>
            <a:ext cx="0" cy="698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 flipV="1">
            <a:off x="4519613" y="5365596"/>
            <a:ext cx="0" cy="698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 flipV="1">
            <a:off x="5419725" y="5365596"/>
            <a:ext cx="0" cy="698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 flipV="1">
            <a:off x="6318250" y="5365596"/>
            <a:ext cx="0" cy="698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V="1">
            <a:off x="7218363" y="5365596"/>
            <a:ext cx="0" cy="6985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1541463" y="5237009"/>
            <a:ext cx="114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1541463" y="4894109"/>
            <a:ext cx="114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5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1427163" y="4551209"/>
            <a:ext cx="22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10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0" name="Rectangle 38"/>
          <p:cNvSpPr>
            <a:spLocks noChangeArrowheads="1"/>
          </p:cNvSpPr>
          <p:nvPr/>
        </p:nvSpPr>
        <p:spPr bwMode="auto">
          <a:xfrm>
            <a:off x="1427163" y="4216246"/>
            <a:ext cx="228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15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1427163" y="3873346"/>
            <a:ext cx="228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20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2" name="Rectangle 40"/>
          <p:cNvSpPr>
            <a:spLocks noChangeArrowheads="1"/>
          </p:cNvSpPr>
          <p:nvPr/>
        </p:nvSpPr>
        <p:spPr bwMode="auto">
          <a:xfrm>
            <a:off x="1427163" y="3530446"/>
            <a:ext cx="228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25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" name="Rectangle 41"/>
          <p:cNvSpPr>
            <a:spLocks noChangeArrowheads="1"/>
          </p:cNvSpPr>
          <p:nvPr/>
        </p:nvSpPr>
        <p:spPr bwMode="auto">
          <a:xfrm>
            <a:off x="1427163" y="3187546"/>
            <a:ext cx="228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30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4" name="Rectangle 42"/>
          <p:cNvSpPr>
            <a:spLocks noChangeArrowheads="1"/>
          </p:cNvSpPr>
          <p:nvPr/>
        </p:nvSpPr>
        <p:spPr bwMode="auto">
          <a:xfrm>
            <a:off x="1427163" y="2852584"/>
            <a:ext cx="22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35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5" name="Rectangle 43"/>
          <p:cNvSpPr>
            <a:spLocks noChangeArrowheads="1"/>
          </p:cNvSpPr>
          <p:nvPr/>
        </p:nvSpPr>
        <p:spPr bwMode="auto">
          <a:xfrm>
            <a:off x="1427163" y="2509684"/>
            <a:ext cx="22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40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1427163" y="2166784"/>
            <a:ext cx="22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45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auto">
          <a:xfrm>
            <a:off x="2157413" y="5564034"/>
            <a:ext cx="22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70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8" name="Rectangle 46"/>
          <p:cNvSpPr>
            <a:spLocks noChangeArrowheads="1"/>
          </p:cNvSpPr>
          <p:nvPr/>
        </p:nvSpPr>
        <p:spPr bwMode="auto">
          <a:xfrm>
            <a:off x="3057525" y="5564034"/>
            <a:ext cx="22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75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9" name="Rectangle 47"/>
          <p:cNvSpPr>
            <a:spLocks noChangeArrowheads="1"/>
          </p:cNvSpPr>
          <p:nvPr/>
        </p:nvSpPr>
        <p:spPr bwMode="auto">
          <a:xfrm>
            <a:off x="3956050" y="5564034"/>
            <a:ext cx="22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80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0" name="Rectangle 48"/>
          <p:cNvSpPr>
            <a:spLocks noChangeArrowheads="1"/>
          </p:cNvSpPr>
          <p:nvPr/>
        </p:nvSpPr>
        <p:spPr bwMode="auto">
          <a:xfrm>
            <a:off x="4856163" y="5564034"/>
            <a:ext cx="22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85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1" name="Rectangle 49"/>
          <p:cNvSpPr>
            <a:spLocks noChangeArrowheads="1"/>
          </p:cNvSpPr>
          <p:nvPr/>
        </p:nvSpPr>
        <p:spPr bwMode="auto">
          <a:xfrm>
            <a:off x="5754688" y="5564034"/>
            <a:ext cx="22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90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2" name="Rectangle 50"/>
          <p:cNvSpPr>
            <a:spLocks noChangeArrowheads="1"/>
          </p:cNvSpPr>
          <p:nvPr/>
        </p:nvSpPr>
        <p:spPr bwMode="auto">
          <a:xfrm>
            <a:off x="6653213" y="5564034"/>
            <a:ext cx="228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95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>
            <a:off x="1822450" y="5340196"/>
            <a:ext cx="5395913" cy="0"/>
          </a:xfrm>
          <a:prstGeom prst="line">
            <a:avLst/>
          </a:prstGeom>
          <a:noFill/>
          <a:ln w="7938">
            <a:noFill/>
            <a:round/>
            <a:headEnd/>
            <a:tailEnd/>
          </a:ln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847342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Diagnostiska kriterier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Demens diagnosticerad med hjälp av särskilda diagnostiska kriterier</a:t>
            </a:r>
            <a:endParaRPr lang="sv-SE" dirty="0"/>
          </a:p>
          <a:p>
            <a:pPr lvl="1"/>
            <a:r>
              <a:rPr lang="sv-SE" b="1" dirty="0" smtClean="0"/>
              <a:t>ICD-10</a:t>
            </a:r>
            <a:r>
              <a:rPr lang="sv-SE" dirty="0" smtClean="0"/>
              <a:t> och </a:t>
            </a:r>
            <a:r>
              <a:rPr lang="sv-SE" b="1" dirty="0" smtClean="0"/>
              <a:t>DSM-IV</a:t>
            </a:r>
            <a:r>
              <a:rPr lang="sv-SE" dirty="0" smtClean="0"/>
              <a:t>, baseras inte på biomarkörer!</a:t>
            </a:r>
          </a:p>
          <a:p>
            <a:r>
              <a:rPr lang="sv-SE" dirty="0" smtClean="0"/>
              <a:t>Nya kriterier</a:t>
            </a:r>
          </a:p>
          <a:p>
            <a:pPr lvl="1"/>
            <a:r>
              <a:rPr lang="sv-SE" dirty="0" smtClean="0"/>
              <a:t>ICD-11</a:t>
            </a:r>
          </a:p>
          <a:p>
            <a:pPr lvl="1"/>
            <a:r>
              <a:rPr lang="sv-SE" b="1" dirty="0" smtClean="0"/>
              <a:t>DSM-5</a:t>
            </a:r>
            <a:r>
              <a:rPr lang="sv-SE" dirty="0" smtClean="0"/>
              <a:t>,  </a:t>
            </a:r>
          </a:p>
          <a:p>
            <a:pPr lvl="1"/>
            <a:r>
              <a:rPr lang="sv-SE" dirty="0" smtClean="0"/>
              <a:t>International </a:t>
            </a:r>
            <a:r>
              <a:rPr lang="sv-SE" dirty="0" err="1" smtClean="0"/>
              <a:t>Working</a:t>
            </a:r>
            <a:r>
              <a:rPr lang="sv-SE" dirty="0" smtClean="0"/>
              <a:t> Group </a:t>
            </a:r>
            <a:r>
              <a:rPr lang="sv-SE" dirty="0" err="1" smtClean="0"/>
              <a:t>criteria</a:t>
            </a:r>
            <a:r>
              <a:rPr lang="sv-SE" dirty="0" smtClean="0"/>
              <a:t>, ”Dubois kriterier” (Alzheimer)</a:t>
            </a:r>
          </a:p>
          <a:p>
            <a:pPr lvl="2"/>
            <a:r>
              <a:rPr lang="sv-SE" dirty="0" smtClean="0">
                <a:solidFill>
                  <a:schemeClr val="tx1"/>
                </a:solidFill>
              </a:rPr>
              <a:t>Baseras nästan helt på biomarkörer</a:t>
            </a:r>
            <a:r>
              <a:rPr lang="sv-SE" dirty="0" smtClean="0"/>
              <a:t>! </a:t>
            </a:r>
          </a:p>
          <a:p>
            <a:endParaRPr lang="sv-SE" dirty="0" smtClean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5F80-0A56-4A05-85B1-E30AFEEA68F6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6781-C84B-4367-9A6D-B2411A583ADE}" type="slidenum">
              <a:rPr lang="sv-SE" altLang="sv-SE" smtClean="0"/>
              <a:pPr/>
              <a:t>6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5452992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DSM-5 (2014) </a:t>
            </a:r>
            <a:br>
              <a:rPr lang="sv-SE" dirty="0" smtClean="0"/>
            </a:br>
            <a:r>
              <a:rPr lang="sv-SE" sz="2400" dirty="0" smtClean="0"/>
              <a:t>(</a:t>
            </a:r>
            <a:r>
              <a:rPr lang="sv-SE" sz="2400" u="sng" dirty="0" smtClean="0"/>
              <a:t>D</a:t>
            </a:r>
            <a:r>
              <a:rPr lang="sv-SE" sz="2400" dirty="0" smtClean="0"/>
              <a:t>iagnostic and </a:t>
            </a:r>
            <a:r>
              <a:rPr lang="sv-SE" sz="2400" u="sng" dirty="0" smtClean="0"/>
              <a:t>S</a:t>
            </a:r>
            <a:r>
              <a:rPr lang="sv-SE" sz="2400" dirty="0" smtClean="0"/>
              <a:t>tatistical </a:t>
            </a:r>
            <a:r>
              <a:rPr lang="sv-SE" sz="2400" u="sng" dirty="0" smtClean="0"/>
              <a:t>M</a:t>
            </a:r>
            <a:r>
              <a:rPr lang="sv-SE" sz="2400" dirty="0" smtClean="0"/>
              <a:t>anual)</a:t>
            </a:r>
            <a:endParaRPr lang="sv-SE" sz="24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Beskriver tre tillstånd, </a:t>
            </a:r>
            <a:r>
              <a:rPr lang="sv-SE" b="1" dirty="0" smtClean="0"/>
              <a:t>OBS! ordet demens ej med</a:t>
            </a:r>
          </a:p>
          <a:p>
            <a:pPr lvl="1"/>
            <a:r>
              <a:rPr lang="sv-SE" dirty="0" smtClean="0"/>
              <a:t>Kognitiva sjukdom</a:t>
            </a:r>
          </a:p>
          <a:p>
            <a:pPr lvl="1"/>
            <a:r>
              <a:rPr lang="sv-SE" dirty="0" smtClean="0"/>
              <a:t>Lindrig kognitiv funktionsnedsättning</a:t>
            </a:r>
          </a:p>
          <a:p>
            <a:pPr lvl="1"/>
            <a:r>
              <a:rPr lang="sv-SE" dirty="0" smtClean="0"/>
              <a:t>Delirium</a:t>
            </a:r>
          </a:p>
          <a:p>
            <a:r>
              <a:rPr lang="sv-SE" dirty="0" smtClean="0"/>
              <a:t>Noggrann beskrivning av  </a:t>
            </a:r>
            <a:r>
              <a:rPr lang="sv-SE" dirty="0" err="1" smtClean="0"/>
              <a:t>neuro</a:t>
            </a:r>
            <a:r>
              <a:rPr lang="sv-SE" dirty="0" smtClean="0"/>
              <a:t>-kognitiva domäner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57474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Domäner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Komplex uppmärksamhet</a:t>
            </a:r>
          </a:p>
          <a:p>
            <a:r>
              <a:rPr lang="sv-SE" dirty="0" smtClean="0"/>
              <a:t>Exekutiva förmågor</a:t>
            </a:r>
          </a:p>
          <a:p>
            <a:r>
              <a:rPr lang="sv-SE" dirty="0" smtClean="0"/>
              <a:t>Inlärning och minne</a:t>
            </a:r>
          </a:p>
          <a:p>
            <a:r>
              <a:rPr lang="sv-SE" dirty="0" smtClean="0"/>
              <a:t>Språklig förmåga</a:t>
            </a:r>
          </a:p>
          <a:p>
            <a:r>
              <a:rPr lang="sv-SE" dirty="0" smtClean="0"/>
              <a:t>Perceptuell-motorisk förmåga</a:t>
            </a:r>
          </a:p>
          <a:p>
            <a:r>
              <a:rPr lang="sv-SE" dirty="0" smtClean="0"/>
              <a:t>Social kognition</a:t>
            </a:r>
          </a:p>
        </p:txBody>
      </p:sp>
    </p:spTree>
    <p:extLst>
      <p:ext uri="{BB962C8B-B14F-4D97-AF65-F5344CB8AC3E}">
        <p14:creationId xmlns:p14="http://schemas.microsoft.com/office/powerpoint/2010/main" val="19750501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5F80-0A56-4A05-85B1-E30AFEEA68F6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6781-C84B-4367-9A6D-B2411A583ADE}" type="slidenum">
              <a:rPr lang="sv-SE" altLang="sv-SE" smtClean="0"/>
              <a:pPr/>
              <a:t>9</a:t>
            </a:fld>
            <a:endParaRPr lang="sv-SE" altLang="sv-SE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1150938" y="917848"/>
            <a:ext cx="7793037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sv-SE" kern="0" dirty="0" smtClean="0"/>
              <a:t>Ökar antalet demenssjuka…</a:t>
            </a:r>
            <a:endParaRPr lang="sv-SE" kern="0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1182688" y="2017713"/>
            <a:ext cx="77724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à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1600">
                <a:solidFill>
                  <a:schemeClr val="accent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à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sv-SE" kern="0" dirty="0" smtClean="0"/>
              <a:t>Data från stora epidemiologiska studier tyder på att incidensen minskar…</a:t>
            </a:r>
          </a:p>
          <a:p>
            <a:pPr lvl="1"/>
            <a:r>
              <a:rPr lang="sv-SE" sz="1800" kern="0" dirty="0" smtClean="0"/>
              <a:t>Cambridge, Odense</a:t>
            </a:r>
          </a:p>
          <a:p>
            <a:pPr lvl="1"/>
            <a:r>
              <a:rPr lang="sv-SE" sz="1800" kern="0" dirty="0" smtClean="0"/>
              <a:t>H-70 studien i Göteborg och Kungsholmsstudien i Stockholm </a:t>
            </a:r>
            <a:r>
              <a:rPr lang="sv-SE" sz="1800" kern="0" dirty="0" err="1" smtClean="0"/>
              <a:t>bl</a:t>
            </a:r>
            <a:r>
              <a:rPr lang="sv-SE" sz="1800" kern="0" dirty="0" smtClean="0"/>
              <a:t> a</a:t>
            </a:r>
          </a:p>
          <a:p>
            <a:r>
              <a:rPr lang="sv-SE" kern="0" dirty="0" smtClean="0"/>
              <a:t>Orsaken ej helt klar men bättre </a:t>
            </a:r>
            <a:r>
              <a:rPr lang="sv-SE" b="1" kern="0" dirty="0" smtClean="0"/>
              <a:t>utbildning</a:t>
            </a:r>
            <a:r>
              <a:rPr lang="sv-SE" kern="0" dirty="0" smtClean="0"/>
              <a:t> och kontroll av </a:t>
            </a:r>
            <a:r>
              <a:rPr lang="sv-SE" b="1" kern="0" dirty="0" smtClean="0"/>
              <a:t>cerebrovaskulära riskfaktorer </a:t>
            </a:r>
            <a:r>
              <a:rPr lang="sv-SE" kern="0" dirty="0" smtClean="0"/>
              <a:t>(hypertoni) kan vara tänkbara orsaker</a:t>
            </a:r>
            <a:endParaRPr lang="sv-SE" kern="0" dirty="0"/>
          </a:p>
        </p:txBody>
      </p:sp>
    </p:spTree>
    <p:extLst>
      <p:ext uri="{BB962C8B-B14F-4D97-AF65-F5344CB8AC3E}">
        <p14:creationId xmlns:p14="http://schemas.microsoft.com/office/powerpoint/2010/main" val="31492331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39552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v-SE" sz="4000" b="1" dirty="0" smtClean="0">
                <a:solidFill>
                  <a:schemeClr val="accent1"/>
                </a:solidFill>
                <a:latin typeface="+mn-lt"/>
              </a:rPr>
              <a:t>Klassificering </a:t>
            </a:r>
            <a:r>
              <a:rPr lang="sv-SE" sz="4000" b="1" dirty="0">
                <a:solidFill>
                  <a:schemeClr val="accent1"/>
                </a:solidFill>
                <a:latin typeface="+mn-lt"/>
              </a:rPr>
              <a:t>av demenssjukdomar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81000" y="2348880"/>
            <a:ext cx="4495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b="1" dirty="0">
                <a:latin typeface="+mn-lt"/>
              </a:rPr>
              <a:t>Primärdegenerativa 60%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 err="1" smtClean="0">
                <a:latin typeface="+mn-lt"/>
              </a:rPr>
              <a:t>Alzheimer’s</a:t>
            </a:r>
            <a:r>
              <a:rPr lang="sv-SE" sz="2000" dirty="0" smtClean="0">
                <a:latin typeface="+mn-lt"/>
              </a:rPr>
              <a:t> </a:t>
            </a:r>
            <a:r>
              <a:rPr lang="sv-SE" sz="2000" dirty="0">
                <a:latin typeface="+mn-lt"/>
              </a:rPr>
              <a:t>sjukdom	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 err="1">
                <a:latin typeface="+mn-lt"/>
              </a:rPr>
              <a:t>Fronto-temporal</a:t>
            </a:r>
            <a:r>
              <a:rPr lang="sv-SE" sz="2000" dirty="0">
                <a:latin typeface="+mn-lt"/>
              </a:rPr>
              <a:t> demens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 err="1">
                <a:latin typeface="+mn-lt"/>
              </a:rPr>
              <a:t>Lewy-Body</a:t>
            </a:r>
            <a:r>
              <a:rPr lang="sv-SE" sz="2000" dirty="0">
                <a:latin typeface="+mn-lt"/>
              </a:rPr>
              <a:t> demens	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>
                <a:latin typeface="+mn-lt"/>
              </a:rPr>
              <a:t>Parkinson demens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b="1" dirty="0" smtClean="0">
                <a:latin typeface="+mn-lt"/>
              </a:rPr>
              <a:t>Blodkärlsrelaterade, </a:t>
            </a:r>
            <a:r>
              <a:rPr lang="sv-SE" b="1" dirty="0">
                <a:latin typeface="+mn-lt"/>
              </a:rPr>
              <a:t>v</a:t>
            </a:r>
            <a:r>
              <a:rPr lang="sv-SE" b="1" dirty="0" smtClean="0">
                <a:latin typeface="+mn-lt"/>
              </a:rPr>
              <a:t>askulär demens 30</a:t>
            </a:r>
            <a:r>
              <a:rPr lang="sv-SE" b="1" dirty="0">
                <a:latin typeface="+mn-lt"/>
              </a:rPr>
              <a:t>%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None/>
            </a:pPr>
            <a:endParaRPr lang="sv-SE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sv-SE" sz="2800" dirty="0">
              <a:latin typeface="+mn-lt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953000" y="2276872"/>
            <a:ext cx="4191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sz="2800" dirty="0">
                <a:latin typeface="+mn-lt"/>
              </a:rPr>
              <a:t>”</a:t>
            </a:r>
            <a:r>
              <a:rPr lang="sv-SE" b="1" dirty="0">
                <a:latin typeface="+mn-lt"/>
              </a:rPr>
              <a:t>Sekundära </a:t>
            </a:r>
            <a:r>
              <a:rPr lang="sv-SE" b="1" dirty="0" smtClean="0">
                <a:latin typeface="+mn-lt"/>
              </a:rPr>
              <a:t>” 5-10%</a:t>
            </a:r>
            <a:endParaRPr lang="sv-SE" b="1" dirty="0">
              <a:latin typeface="+mn-lt"/>
            </a:endParaRP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>
                <a:latin typeface="+mn-lt"/>
              </a:rPr>
              <a:t>Depression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>
                <a:latin typeface="+mn-lt"/>
              </a:rPr>
              <a:t>Hjärntumör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 smtClean="0">
                <a:latin typeface="+mn-lt"/>
              </a:rPr>
              <a:t>Blödning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 smtClean="0">
                <a:latin typeface="+mn-lt"/>
              </a:rPr>
              <a:t>Infektioner i CNS</a:t>
            </a:r>
            <a:endParaRPr lang="sv-SE" sz="2000" dirty="0">
              <a:latin typeface="+mn-lt"/>
            </a:endParaRP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>
                <a:latin typeface="+mn-lt"/>
              </a:rPr>
              <a:t>Metabola </a:t>
            </a:r>
            <a:r>
              <a:rPr lang="sv-SE" sz="2000" dirty="0" smtClean="0">
                <a:latin typeface="+mn-lt"/>
              </a:rPr>
              <a:t>orsaker</a:t>
            </a:r>
          </a:p>
          <a:p>
            <a:pPr marL="1200150" lvl="2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 smtClean="0">
                <a:latin typeface="+mn-lt"/>
              </a:rPr>
              <a:t>Vitaminbrist</a:t>
            </a:r>
          </a:p>
          <a:p>
            <a:pPr marL="1200150" lvl="2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 smtClean="0">
                <a:latin typeface="+mn-lt"/>
              </a:rPr>
              <a:t>Sköldkörtelrubbning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 smtClean="0">
                <a:latin typeface="+mn-lt"/>
              </a:rPr>
              <a:t>Läkemedel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 smtClean="0">
                <a:latin typeface="+mn-lt"/>
              </a:rPr>
              <a:t>Alkohol</a:t>
            </a:r>
          </a:p>
          <a:p>
            <a:pPr lvl="1">
              <a:spcBef>
                <a:spcPct val="20000"/>
              </a:spcBef>
              <a:buClr>
                <a:schemeClr val="hlink"/>
              </a:buClr>
              <a:buSzPct val="55000"/>
            </a:pPr>
            <a:endParaRPr lang="sv-SE" dirty="0">
              <a:latin typeface="+mn-lt"/>
            </a:endParaRP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None/>
            </a:pPr>
            <a:endParaRPr lang="sv-SE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sv-SE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73117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11</a:t>
            </a:fld>
            <a:endParaRPr lang="sv-SE" altLang="sv-SE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438994"/>
            <a:ext cx="7058025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ruta 4"/>
          <p:cNvSpPr txBox="1"/>
          <p:nvPr/>
        </p:nvSpPr>
        <p:spPr>
          <a:xfrm>
            <a:off x="467544" y="404664"/>
            <a:ext cx="78261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kern="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Diagnosfördelning baserat på data från </a:t>
            </a:r>
            <a:r>
              <a:rPr lang="sv-SE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Svenska </a:t>
            </a:r>
          </a:p>
          <a:p>
            <a:r>
              <a:rPr lang="sv-SE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Demensregistret, </a:t>
            </a:r>
            <a:r>
              <a:rPr lang="sv-SE" b="1" kern="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SveDem</a:t>
            </a:r>
            <a:r>
              <a:rPr lang="sv-SE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(&gt;70.000 diagnoser, 2017)</a:t>
            </a:r>
            <a:endParaRPr lang="sv-SE" dirty="0"/>
          </a:p>
        </p:txBody>
      </p:sp>
      <p:sp>
        <p:nvSpPr>
          <p:cNvPr id="6" name="Rektangel 5"/>
          <p:cNvSpPr/>
          <p:nvPr/>
        </p:nvSpPr>
        <p:spPr bwMode="auto">
          <a:xfrm>
            <a:off x="6012160" y="1412776"/>
            <a:ext cx="2088853" cy="460851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2933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39750" y="2286000"/>
            <a:ext cx="7772400" cy="1143000"/>
          </a:xfrm>
        </p:spPr>
        <p:txBody>
          <a:bodyPr/>
          <a:lstStyle/>
          <a:p>
            <a:r>
              <a:rPr lang="sv-SE" sz="4400" dirty="0" smtClean="0"/>
              <a:t>Alzheimers sjukdom</a:t>
            </a:r>
            <a:endParaRPr lang="sv-SE" sz="4400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12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1612751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323850" y="47625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Alzheimers sjukdom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sv-SE" sz="440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340768"/>
            <a:ext cx="2725738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492500" y="1595438"/>
            <a:ext cx="518318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dirty="0" err="1" smtClean="0">
                <a:latin typeface="Arial" pitchFamily="34" charset="0"/>
                <a:cs typeface="Arial" pitchFamily="34" charset="0"/>
              </a:rPr>
              <a:t>Aloysius</a:t>
            </a:r>
            <a:r>
              <a:rPr lang="sv-S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v-SE" dirty="0">
                <a:latin typeface="Arial" pitchFamily="34" charset="0"/>
                <a:cs typeface="Arial" pitchFamily="34" charset="0"/>
              </a:rPr>
              <a:t>Alzheimer </a:t>
            </a:r>
          </a:p>
          <a:p>
            <a:r>
              <a:rPr lang="sv-SE" dirty="0">
                <a:latin typeface="Arial" pitchFamily="34" charset="0"/>
                <a:cs typeface="Arial" pitchFamily="34" charset="0"/>
              </a:rPr>
              <a:t>Tysk psykiatriker</a:t>
            </a:r>
          </a:p>
          <a:p>
            <a:r>
              <a:rPr lang="sv-SE" dirty="0">
                <a:latin typeface="Arial" pitchFamily="34" charset="0"/>
                <a:cs typeface="Arial" pitchFamily="34" charset="0"/>
              </a:rPr>
              <a:t>och patolog som 1906 för </a:t>
            </a:r>
          </a:p>
          <a:p>
            <a:r>
              <a:rPr lang="sv-SE" dirty="0">
                <a:latin typeface="Arial" pitchFamily="34" charset="0"/>
                <a:cs typeface="Arial" pitchFamily="34" charset="0"/>
              </a:rPr>
              <a:t>första gången beskrev </a:t>
            </a:r>
          </a:p>
          <a:p>
            <a:r>
              <a:rPr lang="sv-SE" dirty="0">
                <a:latin typeface="Arial" pitchFamily="34" charset="0"/>
                <a:cs typeface="Arial" pitchFamily="34" charset="0"/>
              </a:rPr>
              <a:t>”Alzheimers sjukdom”</a:t>
            </a:r>
          </a:p>
          <a:p>
            <a:r>
              <a:rPr lang="sv-SE" dirty="0">
                <a:latin typeface="Arial" pitchFamily="34" charset="0"/>
                <a:cs typeface="Arial" pitchFamily="34" charset="0"/>
              </a:rPr>
              <a:t>En fallbeskrivning </a:t>
            </a:r>
            <a:r>
              <a:rPr lang="sv-SE" sz="2000" dirty="0" smtClean="0">
                <a:latin typeface="Arial" pitchFamily="34" charset="0"/>
                <a:cs typeface="Arial" pitchFamily="34" charset="0"/>
              </a:rPr>
              <a:t>(”</a:t>
            </a:r>
            <a:r>
              <a:rPr lang="sv-SE" sz="2000" i="1" dirty="0" smtClean="0">
                <a:latin typeface="Arial" pitchFamily="34" charset="0"/>
                <a:cs typeface="Arial" pitchFamily="34" charset="0"/>
              </a:rPr>
              <a:t>Eine </a:t>
            </a:r>
            <a:r>
              <a:rPr lang="sv-SE" sz="2000" i="1" dirty="0" err="1" smtClean="0">
                <a:latin typeface="Arial" pitchFamily="34" charset="0"/>
                <a:cs typeface="Arial" pitchFamily="34" charset="0"/>
              </a:rPr>
              <a:t>eigenartige</a:t>
            </a:r>
            <a:r>
              <a:rPr lang="sv-SE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v-SE" sz="2000" i="1" dirty="0" err="1" smtClean="0">
                <a:latin typeface="Arial" pitchFamily="34" charset="0"/>
                <a:cs typeface="Arial" pitchFamily="34" charset="0"/>
              </a:rPr>
              <a:t>Erkrankung</a:t>
            </a:r>
            <a:r>
              <a:rPr lang="sv-SE" sz="2000" i="1" dirty="0" smtClean="0">
                <a:latin typeface="Arial" pitchFamily="34" charset="0"/>
                <a:cs typeface="Arial" pitchFamily="34" charset="0"/>
              </a:rPr>
              <a:t> der </a:t>
            </a:r>
            <a:r>
              <a:rPr lang="sv-SE" sz="2000" i="1" dirty="0" err="1" smtClean="0">
                <a:latin typeface="Arial" pitchFamily="34" charset="0"/>
                <a:cs typeface="Arial" pitchFamily="34" charset="0"/>
              </a:rPr>
              <a:t>Hirnrinde</a:t>
            </a:r>
            <a:r>
              <a:rPr lang="sv-SE" sz="2000" i="1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sv-SE" sz="20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sv-SE" dirty="0" smtClean="0">
                <a:latin typeface="Arial" pitchFamily="34" charset="0"/>
                <a:cs typeface="Arial" pitchFamily="34" charset="0"/>
              </a:rPr>
              <a:t>av </a:t>
            </a:r>
            <a:endParaRPr lang="sv-SE" dirty="0">
              <a:latin typeface="Arial" pitchFamily="34" charset="0"/>
              <a:cs typeface="Arial" pitchFamily="34" charset="0"/>
            </a:endParaRPr>
          </a:p>
          <a:p>
            <a:r>
              <a:rPr lang="sv-SE" dirty="0">
                <a:latin typeface="Arial" pitchFamily="34" charset="0"/>
                <a:cs typeface="Arial" pitchFamily="34" charset="0"/>
              </a:rPr>
              <a:t>en 57 år gammal </a:t>
            </a:r>
            <a:r>
              <a:rPr lang="sv-SE" dirty="0" smtClean="0">
                <a:latin typeface="Arial" pitchFamily="34" charset="0"/>
                <a:cs typeface="Arial" pitchFamily="34" charset="0"/>
              </a:rPr>
              <a:t>kvinna </a:t>
            </a:r>
          </a:p>
          <a:p>
            <a:r>
              <a:rPr lang="sv-SE" dirty="0" smtClean="0">
                <a:latin typeface="Arial" pitchFamily="34" charset="0"/>
                <a:cs typeface="Arial" pitchFamily="34" charset="0"/>
              </a:rPr>
              <a:t>Han </a:t>
            </a:r>
            <a:r>
              <a:rPr lang="sv-SE" dirty="0">
                <a:latin typeface="Arial" pitchFamily="34" charset="0"/>
                <a:cs typeface="Arial" pitchFamily="34" charset="0"/>
              </a:rPr>
              <a:t>beskrev plack och </a:t>
            </a:r>
            <a:r>
              <a:rPr lang="sv-SE" dirty="0" err="1">
                <a:latin typeface="Arial" pitchFamily="34" charset="0"/>
                <a:cs typeface="Arial" pitchFamily="34" charset="0"/>
              </a:rPr>
              <a:t>tangles</a:t>
            </a:r>
            <a:r>
              <a:rPr lang="sv-SE" dirty="0">
                <a:latin typeface="Arial" pitchFamily="34" charset="0"/>
                <a:cs typeface="Arial" pitchFamily="34" charset="0"/>
              </a:rPr>
              <a:t> och relaterade dessa </a:t>
            </a:r>
            <a:r>
              <a:rPr lang="sv-SE" dirty="0" smtClean="0">
                <a:latin typeface="Arial" pitchFamily="34" charset="0"/>
                <a:cs typeface="Arial" pitchFamily="34" charset="0"/>
              </a:rPr>
              <a:t>fynd till </a:t>
            </a:r>
            <a:r>
              <a:rPr lang="sv-SE" dirty="0">
                <a:latin typeface="Arial" pitchFamily="34" charset="0"/>
                <a:cs typeface="Arial" pitchFamily="34" charset="0"/>
              </a:rPr>
              <a:t>symtomen.</a:t>
            </a:r>
          </a:p>
          <a:p>
            <a:endParaRPr lang="en-US" dirty="0"/>
          </a:p>
        </p:txBody>
      </p:sp>
      <p:pic>
        <p:nvPicPr>
          <p:cNvPr id="6" name="Picture 7" descr="http://upload.wikimedia.org/wikipedia/commons/1/1d/Auguste_D_aus_Marktbre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850322"/>
            <a:ext cx="1779551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16528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ages.slideplayer.biz.tr/2/5636288/slides/slide_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116758"/>
            <a:ext cx="5688631" cy="426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/>
          <p:cNvSpPr txBox="1"/>
          <p:nvPr/>
        </p:nvSpPr>
        <p:spPr>
          <a:xfrm>
            <a:off x="107504" y="653787"/>
            <a:ext cx="87959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chemeClr val="accent1"/>
                </a:solidFill>
                <a:latin typeface="+mn-lt"/>
              </a:rPr>
              <a:t>Namnet </a:t>
            </a:r>
            <a:r>
              <a:rPr lang="sv-SE" b="1" dirty="0" smtClean="0">
                <a:solidFill>
                  <a:schemeClr val="accent1"/>
                </a:solidFill>
                <a:latin typeface="+mn-lt"/>
              </a:rPr>
              <a:t>Alzheimers sjukdom </a:t>
            </a:r>
            <a:r>
              <a:rPr lang="sv-SE" dirty="0" smtClean="0">
                <a:solidFill>
                  <a:schemeClr val="accent1"/>
                </a:solidFill>
                <a:latin typeface="+mn-lt"/>
              </a:rPr>
              <a:t>kom först  </a:t>
            </a:r>
          </a:p>
          <a:p>
            <a:r>
              <a:rPr lang="sv-SE" dirty="0" smtClean="0">
                <a:solidFill>
                  <a:schemeClr val="accent1"/>
                </a:solidFill>
                <a:latin typeface="+mn-lt"/>
              </a:rPr>
              <a:t>i </a:t>
            </a:r>
            <a:r>
              <a:rPr lang="sv-SE" dirty="0" err="1" smtClean="0">
                <a:solidFill>
                  <a:schemeClr val="accent1"/>
                </a:solidFill>
                <a:latin typeface="+mn-lt"/>
              </a:rPr>
              <a:t>Kraepelins</a:t>
            </a:r>
            <a:r>
              <a:rPr lang="sv-SE" dirty="0" smtClean="0">
                <a:solidFill>
                  <a:schemeClr val="accent1"/>
                </a:solidFill>
                <a:latin typeface="+mn-lt"/>
              </a:rPr>
              <a:t> lärobok i psykiatri 1910. Beskrevs som en ovanlig</a:t>
            </a:r>
            <a:r>
              <a:rPr lang="sv-SE" dirty="0">
                <a:solidFill>
                  <a:schemeClr val="accent1"/>
                </a:solidFill>
                <a:latin typeface="+mn-lt"/>
              </a:rPr>
              <a:t>, </a:t>
            </a:r>
            <a:endParaRPr lang="sv-SE" dirty="0" smtClean="0">
              <a:solidFill>
                <a:schemeClr val="accent1"/>
              </a:solidFill>
              <a:latin typeface="+mn-lt"/>
            </a:endParaRPr>
          </a:p>
          <a:p>
            <a:r>
              <a:rPr lang="sv-SE" dirty="0" smtClean="0">
                <a:solidFill>
                  <a:schemeClr val="accent1"/>
                </a:solidFill>
                <a:latin typeface="+mn-lt"/>
              </a:rPr>
              <a:t>pre-senil </a:t>
            </a:r>
            <a:r>
              <a:rPr lang="sv-SE" dirty="0">
                <a:solidFill>
                  <a:schemeClr val="accent1"/>
                </a:solidFill>
                <a:latin typeface="+mn-lt"/>
              </a:rPr>
              <a:t>demens </a:t>
            </a:r>
          </a:p>
        </p:txBody>
      </p:sp>
    </p:spTree>
    <p:extLst>
      <p:ext uri="{BB962C8B-B14F-4D97-AF65-F5344CB8AC3E}">
        <p14:creationId xmlns:p14="http://schemas.microsoft.com/office/powerpoint/2010/main" val="29196356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39552" y="980728"/>
            <a:ext cx="5943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90000"/>
              </a:lnSpc>
            </a:pPr>
            <a:r>
              <a:rPr lang="sv-SE" sz="3600" b="1" dirty="0">
                <a:solidFill>
                  <a:schemeClr val="accent1"/>
                </a:solidFill>
                <a:latin typeface="Arial" charset="0"/>
              </a:rPr>
              <a:t>Alzheimers </a:t>
            </a:r>
            <a:r>
              <a:rPr lang="sv-SE" sz="3600" b="1" dirty="0" smtClean="0">
                <a:solidFill>
                  <a:schemeClr val="accent1"/>
                </a:solidFill>
                <a:latin typeface="Arial" charset="0"/>
              </a:rPr>
              <a:t>Sjukdom, Alzheimers Demens (AD)</a:t>
            </a:r>
          </a:p>
          <a:p>
            <a:pPr eaLnBrk="0" hangingPunct="0">
              <a:lnSpc>
                <a:spcPct val="90000"/>
              </a:lnSpc>
            </a:pPr>
            <a:r>
              <a:rPr lang="sv-SE" b="1" dirty="0" smtClean="0">
                <a:solidFill>
                  <a:schemeClr val="accent1"/>
                </a:solidFill>
                <a:latin typeface="Arial" charset="0"/>
              </a:rPr>
              <a:t> </a:t>
            </a:r>
            <a:endParaRPr lang="sv-SE" b="1" dirty="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11560" y="2286000"/>
            <a:ext cx="8229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61963" indent="-461963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l"/>
            </a:pPr>
            <a:r>
              <a:rPr lang="sv-SE" dirty="0">
                <a:latin typeface="Arial" charset="0"/>
              </a:rPr>
              <a:t>Den vanligaste av </a:t>
            </a:r>
            <a:r>
              <a:rPr lang="sv-SE" dirty="0" smtClean="0">
                <a:latin typeface="Arial" charset="0"/>
              </a:rPr>
              <a:t>alla </a:t>
            </a:r>
            <a:r>
              <a:rPr lang="sv-SE" dirty="0">
                <a:latin typeface="Arial" charset="0"/>
              </a:rPr>
              <a:t>demenssjukdomar (60%)</a:t>
            </a:r>
          </a:p>
          <a:p>
            <a:pPr marL="461963" indent="-461963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l"/>
            </a:pPr>
            <a:r>
              <a:rPr lang="sv-SE" dirty="0">
                <a:latin typeface="Arial" charset="0"/>
              </a:rPr>
              <a:t>Ökar med åldern (&gt;40% av alla 80+ har AD)</a:t>
            </a:r>
          </a:p>
          <a:p>
            <a:pPr marL="461963" indent="-461963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l"/>
            </a:pPr>
            <a:r>
              <a:rPr lang="sv-SE" dirty="0">
                <a:latin typeface="Arial" charset="0"/>
              </a:rPr>
              <a:t>Det första som drabbas är ”episodiskt närminne”</a:t>
            </a:r>
          </a:p>
          <a:p>
            <a:pPr marL="461963" indent="-461963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l"/>
            </a:pPr>
            <a:r>
              <a:rPr lang="sv-SE" dirty="0">
                <a:latin typeface="Arial" charset="0"/>
              </a:rPr>
              <a:t>Senare kommer:</a:t>
            </a:r>
          </a:p>
          <a:p>
            <a:pPr marL="1028700" lvl="1" indent="-452438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</a:pPr>
            <a:r>
              <a:rPr lang="sv-SE" dirty="0">
                <a:latin typeface="Arial" charset="0"/>
              </a:rPr>
              <a:t>	</a:t>
            </a:r>
            <a:r>
              <a:rPr lang="sv-SE" sz="2000" dirty="0">
                <a:latin typeface="Arial" charset="0"/>
              </a:rPr>
              <a:t>Försämring av </a:t>
            </a:r>
            <a:r>
              <a:rPr lang="sv-SE" sz="2000" i="1" dirty="0">
                <a:latin typeface="Arial" charset="0"/>
              </a:rPr>
              <a:t>språk, praktisk förmåga, orientering, abstrakt </a:t>
            </a:r>
            <a:r>
              <a:rPr lang="sv-SE" sz="2000" i="1" dirty="0" smtClean="0">
                <a:latin typeface="Arial" charset="0"/>
              </a:rPr>
              <a:t>tänkande, </a:t>
            </a:r>
            <a:r>
              <a:rPr lang="sv-SE" sz="2000" i="1" dirty="0" err="1" smtClean="0">
                <a:latin typeface="Arial" charset="0"/>
              </a:rPr>
              <a:t>visuo</a:t>
            </a:r>
            <a:r>
              <a:rPr lang="sv-SE" sz="2000" i="1" dirty="0" smtClean="0">
                <a:latin typeface="Arial" charset="0"/>
              </a:rPr>
              <a:t>-spatial </a:t>
            </a:r>
            <a:r>
              <a:rPr lang="sv-SE" sz="2000" i="1" dirty="0">
                <a:latin typeface="Arial" charset="0"/>
              </a:rPr>
              <a:t>och exekutiv förmåga </a:t>
            </a:r>
            <a:r>
              <a:rPr lang="sv-SE" sz="2000" dirty="0">
                <a:latin typeface="Arial" charset="0"/>
              </a:rPr>
              <a:t>samt </a:t>
            </a:r>
            <a:r>
              <a:rPr lang="sv-SE" sz="2000" dirty="0" smtClean="0">
                <a:latin typeface="Arial" charset="0"/>
              </a:rPr>
              <a:t>ytterligare </a:t>
            </a:r>
            <a:r>
              <a:rPr lang="sv-SE" sz="2000" dirty="0">
                <a:latin typeface="Arial" charset="0"/>
              </a:rPr>
              <a:t>försämring av minnet</a:t>
            </a:r>
          </a:p>
          <a:p>
            <a:pPr marL="461963" indent="-461963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l"/>
            </a:pPr>
            <a:endParaRPr lang="sv-SE" dirty="0">
              <a:latin typeface="Arial" charset="0"/>
            </a:endParaRPr>
          </a:p>
          <a:p>
            <a:pPr marL="461963" indent="-461963" eaLnBrk="0" hangingPunct="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l"/>
            </a:pPr>
            <a:endParaRPr lang="sv-SE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286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smtClean="0"/>
              <a:t>Forts…</a:t>
            </a:r>
            <a:endParaRPr lang="en-US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Sjukdomen pågår i snitt 8-20 år </a:t>
            </a:r>
          </a:p>
          <a:p>
            <a:pPr eaLnBrk="1" hangingPunct="1"/>
            <a:r>
              <a:rPr lang="sv-SE" dirty="0" smtClean="0"/>
              <a:t>Patienterna blir helt beroende av andras hjälp och omvårdnad under senare delen av sjukdomen</a:t>
            </a:r>
          </a:p>
          <a:p>
            <a:pPr eaLnBrk="1" hangingPunct="1"/>
            <a:r>
              <a:rPr lang="sv-SE" dirty="0" smtClean="0"/>
              <a:t>Avlider oftast av infektioner</a:t>
            </a:r>
          </a:p>
          <a:p>
            <a:pPr eaLnBrk="1" hangingPunct="1"/>
            <a:r>
              <a:rPr lang="sv-SE" dirty="0" smtClean="0"/>
              <a:t>Karaktäristiska hjärnförändringar</a:t>
            </a:r>
          </a:p>
          <a:p>
            <a:pPr eaLnBrk="1" hangingPunct="1">
              <a:buFont typeface="Wingdings" pitchFamily="2" charset="2"/>
              <a:buNone/>
            </a:pPr>
            <a:endParaRPr lang="sv-SE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67306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371600" y="1066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sv-SE" sz="4000" b="1" dirty="0" smtClean="0">
                <a:solidFill>
                  <a:schemeClr val="accent1"/>
                </a:solidFill>
                <a:latin typeface="+mj-lt"/>
              </a:rPr>
              <a:t>Sjukdomsförlopp</a:t>
            </a:r>
            <a:endParaRPr lang="sv-SE" sz="40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973138" y="2060848"/>
            <a:ext cx="77025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sz="2000" dirty="0">
                <a:solidFill>
                  <a:srgbClr val="000000"/>
                </a:solidFill>
                <a:latin typeface="+mn-lt"/>
              </a:rPr>
              <a:t>Tre stadier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>
                <a:solidFill>
                  <a:srgbClr val="000000"/>
                </a:solidFill>
                <a:latin typeface="+mn-lt"/>
              </a:rPr>
              <a:t>”</a:t>
            </a:r>
            <a:r>
              <a:rPr lang="sv-SE" sz="2000" dirty="0">
                <a:solidFill>
                  <a:srgbClr val="870052"/>
                </a:solidFill>
                <a:latin typeface="+mn-lt"/>
              </a:rPr>
              <a:t>Tidigt</a:t>
            </a:r>
            <a:r>
              <a:rPr lang="sv-SE" sz="2000" dirty="0">
                <a:solidFill>
                  <a:srgbClr val="000000"/>
                </a:solidFill>
                <a:latin typeface="+mn-lt"/>
              </a:rPr>
              <a:t>”  isolerad (när)minnesstörning som förvärras och utökas, begränsad påverkan på dagligt liv, minneslappar. Full insikt. Depression.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>
                <a:solidFill>
                  <a:srgbClr val="000000"/>
                </a:solidFill>
                <a:latin typeface="+mn-lt"/>
              </a:rPr>
              <a:t>”</a:t>
            </a:r>
            <a:r>
              <a:rPr lang="sv-SE" sz="2000" dirty="0">
                <a:solidFill>
                  <a:srgbClr val="870052"/>
                </a:solidFill>
                <a:latin typeface="+mn-lt"/>
              </a:rPr>
              <a:t>Mellan</a:t>
            </a:r>
            <a:r>
              <a:rPr lang="sv-SE" sz="2000" dirty="0">
                <a:solidFill>
                  <a:srgbClr val="000000"/>
                </a:solidFill>
                <a:latin typeface="+mn-lt"/>
              </a:rPr>
              <a:t>” klar minnesstörning även bakåt i tiden, nedsatt orientering, </a:t>
            </a:r>
            <a:r>
              <a:rPr lang="sv-SE" sz="2000" dirty="0" err="1">
                <a:solidFill>
                  <a:srgbClr val="000000"/>
                </a:solidFill>
                <a:latin typeface="+mn-lt"/>
              </a:rPr>
              <a:t>dyspraxi</a:t>
            </a:r>
            <a:r>
              <a:rPr lang="sv-SE" sz="2000" dirty="0">
                <a:solidFill>
                  <a:srgbClr val="000000"/>
                </a:solidFill>
                <a:latin typeface="+mn-lt"/>
              </a:rPr>
              <a:t>, (</a:t>
            </a:r>
            <a:r>
              <a:rPr lang="sv-SE" sz="2000" dirty="0" err="1">
                <a:solidFill>
                  <a:srgbClr val="000000"/>
                </a:solidFill>
                <a:latin typeface="+mn-lt"/>
              </a:rPr>
              <a:t>anomisk</a:t>
            </a:r>
            <a:r>
              <a:rPr lang="sv-SE" sz="2000" dirty="0" smtClean="0">
                <a:solidFill>
                  <a:srgbClr val="000000"/>
                </a:solidFill>
                <a:latin typeface="+mn-lt"/>
              </a:rPr>
              <a:t>) </a:t>
            </a:r>
            <a:r>
              <a:rPr lang="sv-SE" sz="2000" dirty="0" err="1" smtClean="0">
                <a:solidFill>
                  <a:srgbClr val="000000"/>
                </a:solidFill>
                <a:latin typeface="+mn-lt"/>
              </a:rPr>
              <a:t>dysfasi</a:t>
            </a:r>
            <a:r>
              <a:rPr lang="sv-SE" sz="2000" dirty="0">
                <a:solidFill>
                  <a:srgbClr val="000000"/>
                </a:solidFill>
                <a:latin typeface="+mn-lt"/>
              </a:rPr>
              <a:t>, psykotiska </a:t>
            </a:r>
            <a:r>
              <a:rPr lang="sv-SE" sz="2000" dirty="0" smtClean="0">
                <a:solidFill>
                  <a:srgbClr val="000000"/>
                </a:solidFill>
                <a:latin typeface="+mn-lt"/>
              </a:rPr>
              <a:t>symptom </a:t>
            </a:r>
            <a:r>
              <a:rPr lang="sv-SE" sz="2000" dirty="0">
                <a:solidFill>
                  <a:srgbClr val="000000"/>
                </a:solidFill>
                <a:latin typeface="+mn-lt"/>
              </a:rPr>
              <a:t>kan förekomma, insikten försvinner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>
                <a:solidFill>
                  <a:srgbClr val="000000"/>
                </a:solidFill>
                <a:latin typeface="+mn-lt"/>
              </a:rPr>
              <a:t>”</a:t>
            </a:r>
            <a:r>
              <a:rPr lang="sv-SE" sz="2000" dirty="0">
                <a:solidFill>
                  <a:srgbClr val="870052"/>
                </a:solidFill>
                <a:latin typeface="+mn-lt"/>
              </a:rPr>
              <a:t>Sent</a:t>
            </a:r>
            <a:r>
              <a:rPr lang="sv-SE" sz="2000" dirty="0">
                <a:solidFill>
                  <a:srgbClr val="000000"/>
                </a:solidFill>
                <a:latin typeface="+mn-lt"/>
              </a:rPr>
              <a:t>” svåra kognitiva brister, språket förlorat, </a:t>
            </a:r>
            <a:r>
              <a:rPr lang="sv-SE" sz="2000" dirty="0" smtClean="0">
                <a:solidFill>
                  <a:srgbClr val="000000"/>
                </a:solidFill>
                <a:latin typeface="+mn-lt"/>
              </a:rPr>
              <a:t>kommunikationen med personen försvinner, inkontinens, </a:t>
            </a:r>
            <a:r>
              <a:rPr lang="sv-SE" sz="2000" dirty="0">
                <a:solidFill>
                  <a:srgbClr val="000000"/>
                </a:solidFill>
                <a:latin typeface="+mn-lt"/>
              </a:rPr>
              <a:t>helt beroende av hjälp. 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sz="2000" dirty="0">
                <a:solidFill>
                  <a:srgbClr val="870052"/>
                </a:solidFill>
                <a:latin typeface="+mn-lt"/>
              </a:rPr>
              <a:t>Medelöverlevnad</a:t>
            </a:r>
            <a:r>
              <a:rPr lang="sv-SE" sz="2000" dirty="0">
                <a:solidFill>
                  <a:srgbClr val="000000"/>
                </a:solidFill>
                <a:latin typeface="+mn-lt"/>
              </a:rPr>
              <a:t> efter diagnos </a:t>
            </a:r>
            <a:r>
              <a:rPr lang="sv-SE" sz="2000" dirty="0" smtClean="0">
                <a:solidFill>
                  <a:srgbClr val="000000"/>
                </a:solidFill>
                <a:latin typeface="+mn-lt"/>
              </a:rPr>
              <a:t>8-20 år, dödsorsak ofta infektioner</a:t>
            </a:r>
            <a:endParaRPr lang="sv-SE" sz="20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2542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18</a:t>
            </a:fld>
            <a:endParaRPr lang="sv-SE" altLang="sv-SE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pPr>
              <a:buClr>
                <a:schemeClr val="bg2"/>
              </a:buClr>
            </a:pPr>
            <a:r>
              <a:rPr lang="sv-SE" sz="3200" kern="0" dirty="0" smtClean="0"/>
              <a:t>Subgruppering</a:t>
            </a:r>
            <a:br>
              <a:rPr lang="sv-SE" sz="3200" kern="0" dirty="0" smtClean="0"/>
            </a:br>
            <a:r>
              <a:rPr lang="sv-SE" sz="3200" kern="0" dirty="0" smtClean="0"/>
              <a:t>Olika sjukdomar?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5800" y="2409825"/>
            <a:ext cx="77724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à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1600">
                <a:solidFill>
                  <a:schemeClr val="accent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à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chemeClr val="bg2"/>
              </a:buClr>
            </a:pPr>
            <a:r>
              <a:rPr lang="sv-SE" kern="0" dirty="0"/>
              <a:t>Tidig debut, före 65 års ålder, presenil form</a:t>
            </a:r>
          </a:p>
          <a:p>
            <a:pPr lvl="1">
              <a:buClr>
                <a:schemeClr val="bg2"/>
              </a:buClr>
              <a:buFontTx/>
              <a:buChar char="-"/>
            </a:pPr>
            <a:r>
              <a:rPr lang="sv-SE" sz="1800" kern="0" dirty="0"/>
              <a:t>Tidigt språklig, </a:t>
            </a:r>
            <a:r>
              <a:rPr lang="sv-SE" sz="1800" kern="0" dirty="0" err="1"/>
              <a:t>visuo</a:t>
            </a:r>
            <a:r>
              <a:rPr lang="sv-SE" sz="1800" kern="0" dirty="0"/>
              <a:t>-spatial och praktisk dysfunktion. Ofta tydlig ärftlighet, ”allt på en gång”. Oftare snabbt förlopp</a:t>
            </a:r>
          </a:p>
          <a:p>
            <a:pPr lvl="1">
              <a:buClr>
                <a:schemeClr val="bg2"/>
              </a:buClr>
              <a:buFontTx/>
              <a:buChar char="-"/>
            </a:pPr>
            <a:endParaRPr lang="sv-SE" sz="1800" kern="0" dirty="0"/>
          </a:p>
          <a:p>
            <a:pPr>
              <a:buClr>
                <a:schemeClr val="bg2"/>
              </a:buClr>
            </a:pPr>
            <a:r>
              <a:rPr lang="sv-SE" kern="0" dirty="0"/>
              <a:t>Sen debut, efter 65 års ålder</a:t>
            </a:r>
          </a:p>
          <a:p>
            <a:pPr lvl="1">
              <a:buClr>
                <a:schemeClr val="bg2"/>
              </a:buClr>
              <a:buFontTx/>
              <a:buChar char="-"/>
            </a:pPr>
            <a:r>
              <a:rPr lang="sv-SE" sz="1800" kern="0" dirty="0"/>
              <a:t>Minnesstörning dominerar, långsamt </a:t>
            </a:r>
            <a:r>
              <a:rPr lang="sv-SE" sz="1800" kern="0" dirty="0" smtClean="0"/>
              <a:t>förlopp</a:t>
            </a:r>
          </a:p>
          <a:p>
            <a:pPr marL="457200" lvl="1" indent="0">
              <a:buClr>
                <a:schemeClr val="bg2"/>
              </a:buClr>
              <a:buNone/>
            </a:pPr>
            <a:endParaRPr lang="sv-SE" kern="0" dirty="0" smtClean="0"/>
          </a:p>
          <a:p>
            <a:pPr>
              <a:buClr>
                <a:schemeClr val="bg2"/>
              </a:buClr>
            </a:pPr>
            <a:r>
              <a:rPr lang="sv-SE" kern="0" dirty="0" smtClean="0"/>
              <a:t>Är det två olika sjukdomar?</a:t>
            </a:r>
          </a:p>
          <a:p>
            <a:pPr>
              <a:buClr>
                <a:schemeClr val="bg2"/>
              </a:buClr>
              <a:buFontTx/>
              <a:buChar char="-"/>
            </a:pPr>
            <a:endParaRPr lang="sv-SE" sz="1000" kern="0" dirty="0" smtClean="0"/>
          </a:p>
          <a:p>
            <a:pPr>
              <a:buClr>
                <a:schemeClr val="bg2"/>
              </a:buClr>
            </a:pPr>
            <a:endParaRPr lang="sv-SE" kern="0" dirty="0" smtClean="0"/>
          </a:p>
        </p:txBody>
      </p:sp>
    </p:spTree>
    <p:extLst>
      <p:ext uri="{BB962C8B-B14F-4D97-AF65-F5344CB8AC3E}">
        <p14:creationId xmlns:p14="http://schemas.microsoft.com/office/powerpoint/2010/main" val="3236852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066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v-SE" sz="4400" b="1" dirty="0" smtClean="0">
                <a:solidFill>
                  <a:schemeClr val="accent1"/>
                </a:solidFill>
                <a:latin typeface="+mn-lt"/>
              </a:rPr>
              <a:t>Förändringar i hjärnan</a:t>
            </a:r>
            <a:endParaRPr lang="sv-SE" sz="4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066800" y="2286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dirty="0">
                <a:latin typeface="+mn-lt"/>
              </a:rPr>
              <a:t>Extracellulära </a:t>
            </a:r>
            <a:r>
              <a:rPr lang="sv-SE" b="1" dirty="0">
                <a:latin typeface="+mn-lt"/>
              </a:rPr>
              <a:t>plack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dirty="0">
                <a:latin typeface="+mn-lt"/>
              </a:rPr>
              <a:t>Anrikning av A</a:t>
            </a:r>
            <a:r>
              <a:rPr lang="sv-SE" dirty="0">
                <a:latin typeface="Symbol" panose="05050102010706020507" pitchFamily="18" charset="2"/>
              </a:rPr>
              <a:t>b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dirty="0" err="1">
                <a:latin typeface="+mn-lt"/>
              </a:rPr>
              <a:t>Amyloid</a:t>
            </a:r>
            <a:r>
              <a:rPr lang="sv-SE" dirty="0">
                <a:latin typeface="+mn-lt"/>
              </a:rPr>
              <a:t> i kärl </a:t>
            </a:r>
            <a:r>
              <a:rPr lang="sv-SE" b="1" dirty="0" err="1">
                <a:latin typeface="+mn-lt"/>
              </a:rPr>
              <a:t>amyloidangiopati</a:t>
            </a:r>
            <a:endParaRPr lang="sv-SE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dirty="0">
                <a:latin typeface="+mn-lt"/>
              </a:rPr>
              <a:t>Intracellulära </a:t>
            </a:r>
            <a:r>
              <a:rPr lang="sv-SE" b="1" dirty="0" err="1" smtClean="0">
                <a:latin typeface="+mn-lt"/>
              </a:rPr>
              <a:t>tangles</a:t>
            </a:r>
            <a:r>
              <a:rPr lang="sv-SE" b="1" dirty="0" smtClean="0">
                <a:latin typeface="+mn-lt"/>
              </a:rPr>
              <a:t> (</a:t>
            </a:r>
            <a:r>
              <a:rPr lang="sv-SE" dirty="0">
                <a:latin typeface="+mn-lt"/>
              </a:rPr>
              <a:t>n</a:t>
            </a:r>
            <a:r>
              <a:rPr lang="sv-SE" dirty="0" smtClean="0">
                <a:latin typeface="+mn-lt"/>
              </a:rPr>
              <a:t>ystan)</a:t>
            </a:r>
            <a:endParaRPr lang="sv-SE" dirty="0">
              <a:latin typeface="+mn-lt"/>
            </a:endParaRP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dirty="0" err="1">
                <a:latin typeface="+mn-lt"/>
              </a:rPr>
              <a:t>Hyperfosforylerat</a:t>
            </a:r>
            <a:r>
              <a:rPr lang="sv-SE" dirty="0">
                <a:latin typeface="+mn-lt"/>
              </a:rPr>
              <a:t> </a:t>
            </a:r>
            <a:r>
              <a:rPr lang="sv-SE" dirty="0" err="1">
                <a:latin typeface="+mn-lt"/>
              </a:rPr>
              <a:t>tau-protein</a:t>
            </a:r>
            <a:endParaRPr lang="sv-SE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dirty="0" err="1" smtClean="0">
                <a:latin typeface="+mn-lt"/>
              </a:rPr>
              <a:t>Acetylcholinbrist</a:t>
            </a:r>
            <a:endParaRPr lang="sv-SE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dirty="0">
                <a:latin typeface="+mn-lt"/>
              </a:rPr>
              <a:t>Nervcellsförlust, hjärnförtvining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752600"/>
            <a:ext cx="1575739" cy="17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645024"/>
            <a:ext cx="1313409" cy="1633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Rak pil 2"/>
          <p:cNvCxnSpPr>
            <a:endCxn id="4" idx="1"/>
          </p:cNvCxnSpPr>
          <p:nvPr/>
        </p:nvCxnSpPr>
        <p:spPr bwMode="auto">
          <a:xfrm>
            <a:off x="4499992" y="2492896"/>
            <a:ext cx="2160240" cy="1471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Rak pil 6"/>
          <p:cNvCxnSpPr/>
          <p:nvPr/>
        </p:nvCxnSpPr>
        <p:spPr bwMode="auto">
          <a:xfrm>
            <a:off x="5580112" y="4005064"/>
            <a:ext cx="1584176" cy="5040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886299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Oval 2"/>
          <p:cNvSpPr>
            <a:spLocks noChangeArrowheads="1"/>
          </p:cNvSpPr>
          <p:nvPr/>
        </p:nvSpPr>
        <p:spPr bwMode="auto">
          <a:xfrm>
            <a:off x="4391025" y="4267200"/>
            <a:ext cx="762000" cy="762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2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sv-SE">
              <a:latin typeface="+mn-lt"/>
            </a:endParaRP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179512" y="404664"/>
            <a:ext cx="78692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sv-SE" sz="3200" b="1" dirty="0">
                <a:solidFill>
                  <a:schemeClr val="accent1"/>
                </a:solidFill>
                <a:latin typeface="+mn-lt"/>
              </a:rPr>
              <a:t>MRT bild av en Alzheimerhjärna. Kraftig atrofi av de mediala temporalloberna</a:t>
            </a:r>
            <a:endParaRPr lang="en-US" sz="32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053" name="Picture 4" descr="ADpa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752600"/>
            <a:ext cx="4953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6918" name="Oval 6"/>
          <p:cNvSpPr>
            <a:spLocks noChangeArrowheads="1"/>
          </p:cNvSpPr>
          <p:nvPr/>
        </p:nvSpPr>
        <p:spPr bwMode="auto">
          <a:xfrm>
            <a:off x="1752600" y="4267200"/>
            <a:ext cx="990600" cy="838200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sv-SE">
              <a:latin typeface="+mn-lt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566330"/>
              </p:ext>
            </p:extLst>
          </p:nvPr>
        </p:nvGraphicFramePr>
        <p:xfrm>
          <a:off x="5292080" y="2708920"/>
          <a:ext cx="38100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1" name="Bitmap Image" r:id="rId5" imgW="1724266" imgH="1724266" progId="PBrush">
                  <p:embed/>
                </p:oleObj>
              </mc:Choice>
              <mc:Fallback>
                <p:oleObj name="Bitmap Image" r:id="rId5" imgW="1724266" imgH="1724266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2708920"/>
                        <a:ext cx="3810000" cy="396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6248400" y="2133600"/>
            <a:ext cx="17940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dirty="0" smtClean="0">
                <a:latin typeface="+mn-lt"/>
              </a:rPr>
              <a:t>Frisk </a:t>
            </a:r>
            <a:r>
              <a:rPr lang="sv-SE" dirty="0">
                <a:latin typeface="+mn-lt"/>
              </a:rPr>
              <a:t>hjärna</a:t>
            </a:r>
            <a:endParaRPr lang="en-US" dirty="0">
              <a:latin typeface="+mn-lt"/>
            </a:endParaRPr>
          </a:p>
        </p:txBody>
      </p:sp>
      <p:sp>
        <p:nvSpPr>
          <p:cNvPr id="166917" name="Oval 5"/>
          <p:cNvSpPr>
            <a:spLocks noChangeArrowheads="1"/>
          </p:cNvSpPr>
          <p:nvPr/>
        </p:nvSpPr>
        <p:spPr bwMode="auto">
          <a:xfrm>
            <a:off x="6101680" y="5229200"/>
            <a:ext cx="990600" cy="838200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sv-SE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59493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8" grpId="0" animBg="1"/>
      <p:bldP spid="1669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0"/>
            <a:ext cx="7793038" cy="1143000"/>
          </a:xfrm>
        </p:spPr>
        <p:txBody>
          <a:bodyPr/>
          <a:lstStyle/>
          <a:p>
            <a:pPr eaLnBrk="1" hangingPunct="1"/>
            <a:r>
              <a:rPr lang="sv-SE" dirty="0" smtClean="0"/>
              <a:t>Vad orsakar Alzheimers sjukdom ?</a:t>
            </a:r>
            <a:br>
              <a:rPr lang="sv-SE" dirty="0" smtClean="0"/>
            </a:br>
            <a:r>
              <a:rPr lang="sv-SE" sz="3200" dirty="0" err="1" smtClean="0"/>
              <a:t>Amyloid</a:t>
            </a:r>
            <a:r>
              <a:rPr lang="sv-SE" sz="3200" dirty="0" smtClean="0"/>
              <a:t>-kaskad-hypotesen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083083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6781-C84B-4367-9A6D-B2411A583ADE}" type="slidenum">
              <a:rPr lang="sv-SE" altLang="sv-SE" smtClean="0"/>
              <a:pPr/>
              <a:t>22</a:t>
            </a:fld>
            <a:endParaRPr lang="sv-SE" altLang="sv-SE"/>
          </a:p>
        </p:txBody>
      </p:sp>
      <p:sp>
        <p:nvSpPr>
          <p:cNvPr id="9" name="Platshållare för bildnummer 3"/>
          <p:cNvSpPr txBox="1">
            <a:spLocks/>
          </p:cNvSpPr>
          <p:nvPr/>
        </p:nvSpPr>
        <p:spPr bwMode="auto">
          <a:xfrm>
            <a:off x="8229600" y="6477000"/>
            <a:ext cx="685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fld id="{E4B570BB-7289-4069-9D4A-2FAE4107D42A}" type="slidenum">
              <a:rPr lang="sv-SE" smtClean="0"/>
              <a:pPr/>
              <a:t>22</a:t>
            </a:fld>
            <a:endParaRPr lang="sv-SE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95536" y="0"/>
            <a:ext cx="87630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r>
              <a:rPr lang="sv-SE" sz="3600" i="0" smtClean="0">
                <a:solidFill>
                  <a:schemeClr val="accent1"/>
                </a:solidFill>
                <a:latin typeface="+mn-lt"/>
              </a:rPr>
              <a:t>Amyloid</a:t>
            </a:r>
            <a:r>
              <a:rPr lang="sv-SE" sz="3600" smtClean="0">
                <a:solidFill>
                  <a:schemeClr val="accent1"/>
                </a:solidFill>
                <a:latin typeface="+mn-lt"/>
              </a:rPr>
              <a:t>k</a:t>
            </a:r>
            <a:r>
              <a:rPr lang="sv-SE" sz="3600" i="0" smtClean="0">
                <a:solidFill>
                  <a:schemeClr val="accent1"/>
                </a:solidFill>
                <a:latin typeface="+mn-lt"/>
              </a:rPr>
              <a:t>askad</a:t>
            </a:r>
            <a:r>
              <a:rPr lang="sv-SE" sz="3600" smtClean="0">
                <a:solidFill>
                  <a:schemeClr val="accent1"/>
                </a:solidFill>
                <a:latin typeface="+mn-lt"/>
              </a:rPr>
              <a:t>h</a:t>
            </a:r>
            <a:r>
              <a:rPr lang="sv-SE" sz="3600" i="0" smtClean="0">
                <a:solidFill>
                  <a:schemeClr val="accent1"/>
                </a:solidFill>
                <a:latin typeface="+mn-lt"/>
              </a:rPr>
              <a:t>ypotesen vid Alzheimer</a:t>
            </a:r>
            <a:endParaRPr lang="sv-SE" sz="3600" i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3363913" y="4561904"/>
            <a:ext cx="20177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578226" y="2834704"/>
            <a:ext cx="2022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 flipV="1">
            <a:off x="7969251" y="3034729"/>
            <a:ext cx="19050" cy="203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 flipH="1" flipV="1">
            <a:off x="3368676" y="3022029"/>
            <a:ext cx="19050" cy="17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107504" y="2787079"/>
            <a:ext cx="2392809" cy="30480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100000">
                <a:srgbClr val="7F7FF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3416301" y="2774379"/>
            <a:ext cx="841375" cy="290513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100000">
                <a:srgbClr val="7F7FF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2640013" y="2780729"/>
            <a:ext cx="650875" cy="292100"/>
          </a:xfrm>
          <a:prstGeom prst="rect">
            <a:avLst/>
          </a:prstGeom>
          <a:solidFill>
            <a:srgbClr val="FC0128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2555776" y="2708920"/>
            <a:ext cx="79669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sv-SE" sz="2000" i="0" dirty="0" smtClean="0">
                <a:latin typeface="Arial" charset="0"/>
              </a:rPr>
              <a:t>Aß42</a:t>
            </a:r>
            <a:endParaRPr lang="sv-SE" sz="2000" i="0" dirty="0">
              <a:latin typeface="Arial" charset="0"/>
            </a:endParaRP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5248276" y="2798192"/>
            <a:ext cx="2493962" cy="290512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100000">
                <a:srgbClr val="7F7FF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7724776" y="2799779"/>
            <a:ext cx="179387" cy="285750"/>
          </a:xfrm>
          <a:prstGeom prst="rect">
            <a:avLst/>
          </a:prstGeom>
          <a:solidFill>
            <a:srgbClr val="92D05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8081963" y="2798192"/>
            <a:ext cx="454025" cy="287337"/>
          </a:xfrm>
          <a:prstGeom prst="rect">
            <a:avLst/>
          </a:prstGeom>
          <a:solidFill>
            <a:srgbClr val="FC0128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8032751" y="2758504"/>
            <a:ext cx="496887" cy="396875"/>
          </a:xfrm>
          <a:prstGeom prst="rect">
            <a:avLst/>
          </a:prstGeom>
          <a:solidFill>
            <a:srgbClr val="92D050"/>
          </a:solidFill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sv-SE" sz="2000" i="0" dirty="0">
                <a:latin typeface="Arial" charset="0"/>
              </a:rPr>
              <a:t>P3</a:t>
            </a:r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>
            <a:off x="1414463" y="3306192"/>
            <a:ext cx="1152561" cy="335989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sv-SE" sz="1600" i="0" smtClean="0">
                <a:latin typeface="Arial" charset="0"/>
              </a:rPr>
              <a:t>ß-secretas</a:t>
            </a:r>
            <a:endParaRPr lang="sv-SE" sz="1600" i="0">
              <a:latin typeface="Arial" charset="0"/>
            </a:endParaRPr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3219451" y="3310954"/>
            <a:ext cx="1112485" cy="335989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sv-SE" sz="1600" i="0">
                <a:latin typeface="Symbol" pitchFamily="18" charset="2"/>
              </a:rPr>
              <a:t></a:t>
            </a:r>
            <a:r>
              <a:rPr lang="sv-SE" sz="1600" i="0">
                <a:latin typeface="Arial" charset="0"/>
              </a:rPr>
              <a:t>-</a:t>
            </a:r>
            <a:r>
              <a:rPr lang="sv-SE" sz="1600" i="0" smtClean="0">
                <a:latin typeface="Arial" charset="0"/>
              </a:rPr>
              <a:t>secretas</a:t>
            </a:r>
            <a:endParaRPr lang="sv-SE" sz="1600" i="0">
              <a:latin typeface="Arial" charset="0"/>
            </a:endParaRPr>
          </a:p>
        </p:txBody>
      </p:sp>
      <p:sp>
        <p:nvSpPr>
          <p:cNvPr id="28" name="Rectangle 17"/>
          <p:cNvSpPr>
            <a:spLocks noChangeArrowheads="1"/>
          </p:cNvSpPr>
          <p:nvPr/>
        </p:nvSpPr>
        <p:spPr bwMode="auto">
          <a:xfrm>
            <a:off x="6878638" y="3344292"/>
            <a:ext cx="1157369" cy="335989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sv-SE" sz="1600" i="0">
                <a:latin typeface="Symbol" pitchFamily="18" charset="2"/>
              </a:rPr>
              <a:t></a:t>
            </a:r>
            <a:r>
              <a:rPr lang="sv-SE" sz="1600" i="0">
                <a:latin typeface="Arial" charset="0"/>
              </a:rPr>
              <a:t>-</a:t>
            </a:r>
            <a:r>
              <a:rPr lang="sv-SE" sz="1600" i="0" smtClean="0">
                <a:latin typeface="Arial" charset="0"/>
              </a:rPr>
              <a:t>secretas</a:t>
            </a:r>
            <a:endParaRPr lang="sv-SE" sz="1600" i="0">
              <a:latin typeface="Arial" charset="0"/>
            </a:endParaRPr>
          </a:p>
        </p:txBody>
      </p:sp>
      <p:sp>
        <p:nvSpPr>
          <p:cNvPr id="29" name="Rectangle 18"/>
          <p:cNvSpPr>
            <a:spLocks noChangeArrowheads="1"/>
          </p:cNvSpPr>
          <p:nvPr/>
        </p:nvSpPr>
        <p:spPr bwMode="auto">
          <a:xfrm>
            <a:off x="1799184" y="4920679"/>
            <a:ext cx="2251323" cy="705321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sv-SE" sz="2000" i="0" dirty="0" smtClean="0">
                <a:latin typeface="Arial" charset="0"/>
              </a:rPr>
              <a:t>Toxiska </a:t>
            </a:r>
            <a:r>
              <a:rPr lang="sv-SE" sz="2000" i="0" dirty="0" err="1" smtClean="0">
                <a:latin typeface="Arial" charset="0"/>
              </a:rPr>
              <a:t>Aß</a:t>
            </a:r>
            <a:r>
              <a:rPr lang="sv-SE" sz="2000" i="0" dirty="0" smtClean="0">
                <a:latin typeface="Arial" charset="0"/>
              </a:rPr>
              <a:t> fibriller</a:t>
            </a:r>
          </a:p>
          <a:p>
            <a:r>
              <a:rPr lang="sv-SE" sz="2000" dirty="0" err="1" smtClean="0">
                <a:latin typeface="Arial" charset="0"/>
              </a:rPr>
              <a:t>Oligomerer</a:t>
            </a:r>
            <a:r>
              <a:rPr lang="sv-SE" sz="2000" i="0" dirty="0" smtClean="0">
                <a:latin typeface="Arial" charset="0"/>
              </a:rPr>
              <a:t> </a:t>
            </a:r>
            <a:endParaRPr lang="sv-SE" sz="2000" i="0" dirty="0">
              <a:latin typeface="Arial" charset="0"/>
            </a:endParaRPr>
          </a:p>
        </p:txBody>
      </p:sp>
      <p:sp>
        <p:nvSpPr>
          <p:cNvPr id="30" name="Rectangle 23"/>
          <p:cNvSpPr>
            <a:spLocks noChangeArrowheads="1"/>
          </p:cNvSpPr>
          <p:nvPr/>
        </p:nvSpPr>
        <p:spPr bwMode="auto">
          <a:xfrm>
            <a:off x="2703513" y="1817117"/>
            <a:ext cx="4259263" cy="296862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100000">
                <a:srgbClr val="7F7FFF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2133601" y="1710754"/>
            <a:ext cx="561975" cy="520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sv-SE" sz="2800" i="0">
                <a:latin typeface="Arial" charset="0"/>
              </a:rPr>
              <a:t>N-</a:t>
            </a:r>
          </a:p>
        </p:txBody>
      </p:sp>
      <p:sp>
        <p:nvSpPr>
          <p:cNvPr id="32" name="Rectangle 25"/>
          <p:cNvSpPr>
            <a:spLocks noChangeArrowheads="1"/>
          </p:cNvSpPr>
          <p:nvPr/>
        </p:nvSpPr>
        <p:spPr bwMode="auto">
          <a:xfrm>
            <a:off x="6965951" y="1712342"/>
            <a:ext cx="561975" cy="520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sv-SE" sz="2800" i="0">
                <a:latin typeface="Arial" charset="0"/>
              </a:rPr>
              <a:t>-C</a:t>
            </a:r>
          </a:p>
        </p:txBody>
      </p:sp>
      <p:sp>
        <p:nvSpPr>
          <p:cNvPr id="33" name="Line 26"/>
          <p:cNvSpPr>
            <a:spLocks noChangeShapeType="1"/>
          </p:cNvSpPr>
          <p:nvPr/>
        </p:nvSpPr>
        <p:spPr bwMode="auto">
          <a:xfrm>
            <a:off x="5068888" y="2256854"/>
            <a:ext cx="1922463" cy="4222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" name="Line 27"/>
          <p:cNvSpPr>
            <a:spLocks noChangeShapeType="1"/>
          </p:cNvSpPr>
          <p:nvPr/>
        </p:nvSpPr>
        <p:spPr bwMode="auto">
          <a:xfrm flipH="1">
            <a:off x="2676526" y="2261617"/>
            <a:ext cx="2035175" cy="3794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" name="Line 28"/>
          <p:cNvSpPr>
            <a:spLocks noChangeShapeType="1"/>
          </p:cNvSpPr>
          <p:nvPr/>
        </p:nvSpPr>
        <p:spPr bwMode="auto">
          <a:xfrm flipH="1" flipV="1">
            <a:off x="2554288" y="3034729"/>
            <a:ext cx="19050" cy="190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" name="Rectangle 29"/>
          <p:cNvSpPr>
            <a:spLocks noChangeArrowheads="1"/>
          </p:cNvSpPr>
          <p:nvPr/>
        </p:nvSpPr>
        <p:spPr bwMode="auto">
          <a:xfrm>
            <a:off x="5281613" y="1809179"/>
            <a:ext cx="771525" cy="292100"/>
          </a:xfrm>
          <a:prstGeom prst="rect">
            <a:avLst/>
          </a:prstGeom>
          <a:gradFill rotWithShape="0">
            <a:gsLst>
              <a:gs pos="0">
                <a:srgbClr val="B0011C"/>
              </a:gs>
              <a:gs pos="100000">
                <a:srgbClr val="FC0128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sv-SE" sz="2000" i="0" dirty="0" smtClean="0">
                <a:latin typeface="Arial" charset="0"/>
              </a:rPr>
              <a:t>Aß42</a:t>
            </a:r>
            <a:endParaRPr lang="sv-SE" sz="2000" i="0" dirty="0">
              <a:latin typeface="Arial" charset="0"/>
            </a:endParaRPr>
          </a:p>
        </p:txBody>
      </p:sp>
      <p:sp>
        <p:nvSpPr>
          <p:cNvPr id="37" name="Line 30"/>
          <p:cNvSpPr>
            <a:spLocks noChangeShapeType="1"/>
          </p:cNvSpPr>
          <p:nvPr/>
        </p:nvSpPr>
        <p:spPr bwMode="auto">
          <a:xfrm>
            <a:off x="2935288" y="3568129"/>
            <a:ext cx="0" cy="571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" name="Rectangle 31"/>
          <p:cNvSpPr>
            <a:spLocks noChangeArrowheads="1"/>
          </p:cNvSpPr>
          <p:nvPr/>
        </p:nvSpPr>
        <p:spPr bwMode="auto">
          <a:xfrm>
            <a:off x="8532440" y="2789560"/>
            <a:ext cx="568325" cy="27940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100000">
                <a:srgbClr val="6666FF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39" name="Rectangle 32"/>
          <p:cNvSpPr>
            <a:spLocks noChangeArrowheads="1"/>
          </p:cNvSpPr>
          <p:nvPr/>
        </p:nvSpPr>
        <p:spPr bwMode="auto">
          <a:xfrm>
            <a:off x="2020888" y="4006279"/>
            <a:ext cx="6096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40" name="Rectangle 33"/>
          <p:cNvSpPr>
            <a:spLocks noChangeArrowheads="1"/>
          </p:cNvSpPr>
          <p:nvPr/>
        </p:nvSpPr>
        <p:spPr bwMode="auto">
          <a:xfrm>
            <a:off x="2401888" y="4158679"/>
            <a:ext cx="6096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41" name="Rectangle 34"/>
          <p:cNvSpPr>
            <a:spLocks noChangeArrowheads="1"/>
          </p:cNvSpPr>
          <p:nvPr/>
        </p:nvSpPr>
        <p:spPr bwMode="auto">
          <a:xfrm>
            <a:off x="2554288" y="4311079"/>
            <a:ext cx="6096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42" name="Rectangle 35"/>
          <p:cNvSpPr>
            <a:spLocks noChangeArrowheads="1"/>
          </p:cNvSpPr>
          <p:nvPr/>
        </p:nvSpPr>
        <p:spPr bwMode="auto">
          <a:xfrm>
            <a:off x="2706688" y="4463479"/>
            <a:ext cx="6096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43" name="Rectangle 36"/>
          <p:cNvSpPr>
            <a:spLocks noChangeArrowheads="1"/>
          </p:cNvSpPr>
          <p:nvPr/>
        </p:nvSpPr>
        <p:spPr bwMode="auto">
          <a:xfrm>
            <a:off x="3240088" y="4615879"/>
            <a:ext cx="6096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sv-SE" i="0"/>
          </a:p>
        </p:txBody>
      </p:sp>
      <p:sp>
        <p:nvSpPr>
          <p:cNvPr id="44" name="Text Box 43"/>
          <p:cNvSpPr txBox="1">
            <a:spLocks noChangeArrowheads="1"/>
          </p:cNvSpPr>
          <p:nvPr/>
        </p:nvSpPr>
        <p:spPr bwMode="auto">
          <a:xfrm>
            <a:off x="2325688" y="6063679"/>
            <a:ext cx="898003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i="0" dirty="0">
                <a:latin typeface="Arial" charset="0"/>
              </a:rPr>
              <a:t> </a:t>
            </a:r>
            <a:r>
              <a:rPr lang="sv-SE" sz="2000" i="0" dirty="0" smtClean="0">
                <a:latin typeface="Arial" charset="0"/>
              </a:rPr>
              <a:t>Plack</a:t>
            </a:r>
            <a:endParaRPr lang="sv-SE" sz="2000" i="0" dirty="0">
              <a:latin typeface="Arial" charset="0"/>
            </a:endParaRPr>
          </a:p>
        </p:txBody>
      </p:sp>
      <p:sp>
        <p:nvSpPr>
          <p:cNvPr id="45" name="textruta 44"/>
          <p:cNvSpPr txBox="1"/>
          <p:nvPr/>
        </p:nvSpPr>
        <p:spPr>
          <a:xfrm>
            <a:off x="3347864" y="1434262"/>
            <a:ext cx="30107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smtClean="0">
                <a:latin typeface="+mn-lt"/>
              </a:rPr>
              <a:t>Amyloidprekursorprotein (APP)</a:t>
            </a:r>
            <a:endParaRPr lang="sv-SE" sz="1600">
              <a:latin typeface="+mn-lt"/>
            </a:endParaRPr>
          </a:p>
        </p:txBody>
      </p:sp>
      <p:sp>
        <p:nvSpPr>
          <p:cNvPr id="46" name="textruta 45"/>
          <p:cNvSpPr txBox="1"/>
          <p:nvPr/>
        </p:nvSpPr>
        <p:spPr>
          <a:xfrm>
            <a:off x="431032" y="2363197"/>
            <a:ext cx="1335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 smtClean="0">
                <a:latin typeface="+mn-lt"/>
              </a:rPr>
              <a:t>Patogen väg</a:t>
            </a:r>
            <a:endParaRPr lang="sv-SE" sz="1600" dirty="0">
              <a:latin typeface="+mn-lt"/>
            </a:endParaRPr>
          </a:p>
        </p:txBody>
      </p:sp>
      <p:sp>
        <p:nvSpPr>
          <p:cNvPr id="47" name="Rektangel 46"/>
          <p:cNvSpPr/>
          <p:nvPr/>
        </p:nvSpPr>
        <p:spPr>
          <a:xfrm>
            <a:off x="7169161" y="2363197"/>
            <a:ext cx="1758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smtClean="0">
                <a:latin typeface="+mn-lt"/>
              </a:rPr>
              <a:t>Icke-patogen väg</a:t>
            </a:r>
            <a:endParaRPr lang="sv-SE" sz="1600">
              <a:latin typeface="+mn-lt"/>
            </a:endParaRPr>
          </a:p>
        </p:txBody>
      </p:sp>
      <p:sp>
        <p:nvSpPr>
          <p:cNvPr id="48" name="textruta 47"/>
          <p:cNvSpPr txBox="1"/>
          <p:nvPr/>
        </p:nvSpPr>
        <p:spPr>
          <a:xfrm>
            <a:off x="3995936" y="4149080"/>
            <a:ext cx="3640740" cy="40011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v-SE" sz="2000" dirty="0" smtClean="0"/>
              <a:t>A</a:t>
            </a:r>
            <a:r>
              <a:rPr lang="sv-SE" sz="2000" dirty="0" smtClean="0">
                <a:latin typeface="Symbol" pitchFamily="18" charset="2"/>
              </a:rPr>
              <a:t>b</a:t>
            </a:r>
            <a:r>
              <a:rPr lang="sv-SE" sz="2000" dirty="0" smtClean="0">
                <a:latin typeface="+mn-lt"/>
              </a:rPr>
              <a:t>42 bildar </a:t>
            </a:r>
            <a:r>
              <a:rPr lang="sv-SE" sz="2000" dirty="0" err="1" smtClean="0">
                <a:latin typeface="Symbol" pitchFamily="18" charset="2"/>
              </a:rPr>
              <a:t>b</a:t>
            </a:r>
            <a:r>
              <a:rPr lang="sv-SE" sz="2000" dirty="0" err="1" smtClean="0">
                <a:latin typeface="+mn-lt"/>
              </a:rPr>
              <a:t>-sheet</a:t>
            </a:r>
            <a:r>
              <a:rPr lang="sv-SE" sz="2000" dirty="0" smtClean="0">
                <a:latin typeface="+mn-lt"/>
              </a:rPr>
              <a:t> strukturer</a:t>
            </a:r>
            <a:endParaRPr lang="sv-SE" sz="2000" dirty="0">
              <a:latin typeface="+mn-lt"/>
            </a:endParaRPr>
          </a:p>
        </p:txBody>
      </p:sp>
      <p:cxnSp>
        <p:nvCxnSpPr>
          <p:cNvPr id="49" name="Vinklad  48"/>
          <p:cNvCxnSpPr>
            <a:stCxn id="29" idx="2"/>
            <a:endCxn id="44" idx="0"/>
          </p:cNvCxnSpPr>
          <p:nvPr/>
        </p:nvCxnSpPr>
        <p:spPr bwMode="auto">
          <a:xfrm rot="5400000">
            <a:off x="2630929" y="5769761"/>
            <a:ext cx="437679" cy="15015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Figur 53"/>
          <p:cNvCxnSpPr>
            <a:stCxn id="48" idx="2"/>
            <a:endCxn id="29" idx="3"/>
          </p:cNvCxnSpPr>
          <p:nvPr/>
        </p:nvCxnSpPr>
        <p:spPr bwMode="auto">
          <a:xfrm rot="5400000">
            <a:off x="4571332" y="4028366"/>
            <a:ext cx="724150" cy="1765799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620826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23</a:t>
            </a:fld>
            <a:endParaRPr lang="sv-SE" altLang="sv-SE"/>
          </a:p>
        </p:txBody>
      </p:sp>
      <p:sp>
        <p:nvSpPr>
          <p:cNvPr id="5" name="Rubrik 1"/>
          <p:cNvSpPr txBox="1">
            <a:spLocks/>
          </p:cNvSpPr>
          <p:nvPr/>
        </p:nvSpPr>
        <p:spPr>
          <a:xfrm>
            <a:off x="899592" y="938361"/>
            <a:ext cx="7793037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sv-SE" sz="4000" kern="0" dirty="0" smtClean="0"/>
              <a:t>Alzheimers sjukdom  finns enda</a:t>
            </a:r>
            <a:r>
              <a:rPr lang="sv-SE" sz="3600" kern="0" dirty="0" smtClean="0"/>
              <a:t>s</a:t>
            </a:r>
            <a:r>
              <a:rPr lang="sv-SE" sz="4000" kern="0" dirty="0" smtClean="0"/>
              <a:t>t hos människor</a:t>
            </a:r>
            <a:endParaRPr lang="sv-SE" sz="4000" kern="0" dirty="0"/>
          </a:p>
        </p:txBody>
      </p:sp>
      <p:sp>
        <p:nvSpPr>
          <p:cNvPr id="6" name="Platshållare för innehåll 2"/>
          <p:cNvSpPr txBox="1">
            <a:spLocks/>
          </p:cNvSpPr>
          <p:nvPr/>
        </p:nvSpPr>
        <p:spPr>
          <a:xfrm>
            <a:off x="931342" y="2338536"/>
            <a:ext cx="77724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à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1600">
                <a:solidFill>
                  <a:schemeClr val="accent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à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sv-SE" kern="0" dirty="0" smtClean="0"/>
              <a:t>De områden som drabbas av </a:t>
            </a:r>
            <a:r>
              <a:rPr lang="sv-SE" kern="0" dirty="0" err="1" smtClean="0"/>
              <a:t>tangles</a:t>
            </a:r>
            <a:r>
              <a:rPr lang="sv-SE" kern="0" dirty="0" smtClean="0"/>
              <a:t> är de som är senast fylogenetiskt utvecklade, associationsområden med neuron med långa och svagt </a:t>
            </a:r>
            <a:r>
              <a:rPr lang="sv-SE" kern="0" dirty="0" err="1" smtClean="0"/>
              <a:t>myeliniserade</a:t>
            </a:r>
            <a:r>
              <a:rPr lang="sv-SE" kern="0" dirty="0" smtClean="0"/>
              <a:t> </a:t>
            </a:r>
            <a:r>
              <a:rPr lang="sv-SE" kern="0" dirty="0" err="1" smtClean="0"/>
              <a:t>axon</a:t>
            </a:r>
            <a:r>
              <a:rPr lang="sv-SE" kern="0" dirty="0" smtClean="0"/>
              <a:t>. Mycket specifika neuron som inte finns hos andra än antropoida apor.</a:t>
            </a:r>
            <a:endParaRPr lang="sv-SE" kern="0" dirty="0"/>
          </a:p>
        </p:txBody>
      </p:sp>
    </p:spTree>
    <p:extLst>
      <p:ext uri="{BB962C8B-B14F-4D97-AF65-F5344CB8AC3E}">
        <p14:creationId xmlns:p14="http://schemas.microsoft.com/office/powerpoint/2010/main" val="25085660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 txBox="1">
            <a:spLocks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Andra</a:t>
            </a:r>
            <a:r>
              <a:rPr kumimoji="0" lang="sv-SE" sz="3600" b="1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förklaringar</a:t>
            </a:r>
            <a:endParaRPr kumimoji="0" lang="sv-SE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Platshållare för innehåll 2"/>
          <p:cNvSpPr txBox="1">
            <a:spLocks/>
          </p:cNvSpPr>
          <p:nvPr/>
        </p:nvSpPr>
        <p:spPr>
          <a:xfrm>
            <a:off x="685800" y="1556792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v-SE" sz="32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v-SE" dirty="0">
                <a:latin typeface="+mn-lt"/>
              </a:rPr>
              <a:t>Alzheimer </a:t>
            </a:r>
            <a:r>
              <a:rPr lang="sv-SE" dirty="0" smtClean="0">
                <a:latin typeface="+mn-lt"/>
              </a:rPr>
              <a:t>är </a:t>
            </a:r>
            <a:r>
              <a:rPr lang="sv-SE" dirty="0">
                <a:latin typeface="+mn-lt"/>
              </a:rPr>
              <a:t>mer multifaktoriell än vad man tidigare </a:t>
            </a:r>
            <a:r>
              <a:rPr lang="sv-SE" dirty="0" smtClean="0">
                <a:latin typeface="+mn-lt"/>
              </a:rPr>
              <a:t>ansett, särskilt hos äldre (&gt;80 år som ofta har co-morbiditet)</a:t>
            </a:r>
            <a:endParaRPr kumimoji="0" lang="sv-SE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sv-SE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Inflammation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sv-SE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</a:rPr>
              <a:t>Oxidativ</a:t>
            </a:r>
            <a:r>
              <a:rPr kumimoji="0" lang="sv-SE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stress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sv-SE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Kärlskador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sv-SE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Infektion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sv-SE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458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39552" y="620688"/>
            <a:ext cx="7772400" cy="1143000"/>
          </a:xfrm>
        </p:spPr>
        <p:txBody>
          <a:bodyPr/>
          <a:lstStyle/>
          <a:p>
            <a:r>
              <a:rPr lang="sv-SE" dirty="0" smtClean="0"/>
              <a:t>LATE: </a:t>
            </a:r>
            <a:r>
              <a:rPr lang="sv-SE" u="sng" dirty="0" err="1" smtClean="0"/>
              <a:t>L</a:t>
            </a:r>
            <a:r>
              <a:rPr lang="sv-SE" dirty="0" err="1" smtClean="0"/>
              <a:t>imbic</a:t>
            </a:r>
            <a:r>
              <a:rPr lang="sv-SE" dirty="0" smtClean="0"/>
              <a:t> pre-dominant </a:t>
            </a:r>
            <a:r>
              <a:rPr lang="sv-SE" u="sng" dirty="0" smtClean="0"/>
              <a:t>a</a:t>
            </a:r>
            <a:r>
              <a:rPr lang="sv-SE" dirty="0" smtClean="0"/>
              <a:t>ge-</a:t>
            </a:r>
            <a:r>
              <a:rPr lang="sv-SE" dirty="0" err="1" smtClean="0"/>
              <a:t>related</a:t>
            </a:r>
            <a:r>
              <a:rPr lang="sv-SE" dirty="0" smtClean="0"/>
              <a:t> </a:t>
            </a:r>
            <a:r>
              <a:rPr lang="sv-SE" u="sng" dirty="0" smtClean="0"/>
              <a:t>T</a:t>
            </a:r>
            <a:r>
              <a:rPr lang="sv-SE" dirty="0" smtClean="0"/>
              <a:t>DP-43 </a:t>
            </a:r>
            <a:r>
              <a:rPr lang="sv-SE" u="sng" dirty="0" err="1" smtClean="0"/>
              <a:t>e</a:t>
            </a:r>
            <a:r>
              <a:rPr lang="sv-SE" dirty="0" err="1" smtClean="0"/>
              <a:t>ncephalopathy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Relativt nyligen beskriven </a:t>
            </a:r>
            <a:r>
              <a:rPr lang="sv-SE" b="1" dirty="0" smtClean="0"/>
              <a:t>neurodegenerativ sjukdom</a:t>
            </a:r>
          </a:p>
          <a:p>
            <a:r>
              <a:rPr lang="sv-SE" b="1" dirty="0" err="1" smtClean="0"/>
              <a:t>Amnestisk</a:t>
            </a:r>
            <a:r>
              <a:rPr lang="sv-SE" b="1" dirty="0" smtClean="0"/>
              <a:t> </a:t>
            </a:r>
            <a:r>
              <a:rPr lang="sv-SE" dirty="0" smtClean="0"/>
              <a:t>AD liknande fenotyp</a:t>
            </a:r>
          </a:p>
          <a:p>
            <a:r>
              <a:rPr lang="sv-SE" dirty="0" smtClean="0"/>
              <a:t>Inlagring av </a:t>
            </a:r>
            <a:r>
              <a:rPr lang="sv-SE" b="1" dirty="0" smtClean="0"/>
              <a:t>proteinet TDP-43 </a:t>
            </a:r>
            <a:r>
              <a:rPr lang="sv-SE" dirty="0" smtClean="0"/>
              <a:t>i </a:t>
            </a:r>
            <a:r>
              <a:rPr lang="sv-SE" dirty="0" err="1" smtClean="0"/>
              <a:t>amygdala</a:t>
            </a:r>
            <a:r>
              <a:rPr lang="sv-SE" dirty="0" smtClean="0"/>
              <a:t>-hippocampus- mellersta frontala </a:t>
            </a:r>
            <a:r>
              <a:rPr lang="sv-SE" dirty="0" err="1" smtClean="0"/>
              <a:t>gyri</a:t>
            </a:r>
            <a:r>
              <a:rPr lang="sv-SE" dirty="0" smtClean="0"/>
              <a:t> </a:t>
            </a:r>
          </a:p>
          <a:p>
            <a:pPr lvl="1"/>
            <a:r>
              <a:rPr lang="sv-SE" dirty="0" smtClean="0"/>
              <a:t>TDP-43 finns också vid </a:t>
            </a:r>
            <a:r>
              <a:rPr lang="sv-SE" dirty="0" err="1" smtClean="0"/>
              <a:t>FrontoTemporal</a:t>
            </a:r>
            <a:r>
              <a:rPr lang="sv-SE" dirty="0" smtClean="0"/>
              <a:t> Demens</a:t>
            </a:r>
          </a:p>
          <a:p>
            <a:r>
              <a:rPr lang="sv-SE" dirty="0" smtClean="0"/>
              <a:t>Förekommer  hos äldre-äldre (&gt;80 år)</a:t>
            </a:r>
          </a:p>
          <a:p>
            <a:r>
              <a:rPr lang="sv-SE" dirty="0" err="1" smtClean="0"/>
              <a:t>Hippocampal</a:t>
            </a:r>
            <a:r>
              <a:rPr lang="sv-SE" dirty="0" smtClean="0"/>
              <a:t> </a:t>
            </a:r>
            <a:r>
              <a:rPr lang="sv-SE" dirty="0" err="1" smtClean="0"/>
              <a:t>scleros</a:t>
            </a:r>
            <a:r>
              <a:rPr lang="sv-SE" dirty="0" smtClean="0"/>
              <a:t> förekommer</a:t>
            </a:r>
          </a:p>
          <a:p>
            <a:r>
              <a:rPr lang="sv-SE" dirty="0" smtClean="0"/>
              <a:t>Typiskt med </a:t>
            </a:r>
            <a:r>
              <a:rPr lang="sv-SE" dirty="0" err="1" smtClean="0"/>
              <a:t>hippocampusatrofi</a:t>
            </a:r>
            <a:endParaRPr lang="sv-SE" dirty="0" smtClean="0"/>
          </a:p>
          <a:p>
            <a:r>
              <a:rPr lang="sv-SE" dirty="0" smtClean="0"/>
              <a:t>Genetiska riskfaktorer, liknar de vid AD</a:t>
            </a:r>
          </a:p>
          <a:p>
            <a:pPr lvl="1"/>
            <a:r>
              <a:rPr lang="sv-SE" dirty="0" smtClean="0"/>
              <a:t>Bl. a APOE 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25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8690712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467544" y="438845"/>
            <a:ext cx="7772400" cy="1143000"/>
          </a:xfrm>
        </p:spPr>
        <p:txBody>
          <a:bodyPr/>
          <a:lstStyle/>
          <a:p>
            <a:r>
              <a:rPr lang="sv-SE" dirty="0" err="1" smtClean="0"/>
              <a:t>Histopatologiskt</a:t>
            </a:r>
            <a:r>
              <a:rPr lang="sv-SE" dirty="0" smtClean="0"/>
              <a:t> verifierade TDP-43 inlagring i relation till ålder samt </a:t>
            </a:r>
            <a:r>
              <a:rPr lang="sv-SE" dirty="0" err="1" smtClean="0"/>
              <a:t>tangles</a:t>
            </a:r>
            <a:r>
              <a:rPr lang="sv-SE" dirty="0" smtClean="0"/>
              <a:t> inlagring enligt </a:t>
            </a:r>
            <a:r>
              <a:rPr lang="sv-SE" dirty="0" err="1" smtClean="0"/>
              <a:t>Braak</a:t>
            </a:r>
            <a:r>
              <a:rPr lang="sv-SE" dirty="0" smtClean="0"/>
              <a:t> 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5F80-0A56-4A05-85B1-E30AFEEA68F6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6781-C84B-4367-9A6D-B2411A583ADE}" type="slidenum">
              <a:rPr lang="sv-SE" altLang="sv-SE" smtClean="0"/>
              <a:pPr/>
              <a:t>26</a:t>
            </a:fld>
            <a:endParaRPr lang="sv-SE" altLang="sv-SE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2466950"/>
            <a:ext cx="700087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ruta 7"/>
          <p:cNvSpPr txBox="1"/>
          <p:nvPr/>
        </p:nvSpPr>
        <p:spPr>
          <a:xfrm>
            <a:off x="2339752" y="548680"/>
            <a:ext cx="144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9" name="textruta 8"/>
          <p:cNvSpPr txBox="1"/>
          <p:nvPr/>
        </p:nvSpPr>
        <p:spPr>
          <a:xfrm>
            <a:off x="5360998" y="5373216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800" dirty="0" smtClean="0">
                <a:latin typeface="+mn-lt"/>
              </a:rPr>
              <a:t>Nelson et al. Brain 2019</a:t>
            </a:r>
            <a:endParaRPr lang="sv-SE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8152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7772400" cy="1143000"/>
          </a:xfrm>
        </p:spPr>
        <p:txBody>
          <a:bodyPr/>
          <a:lstStyle/>
          <a:p>
            <a:r>
              <a:rPr lang="sv-SE" dirty="0" smtClean="0"/>
              <a:t>Infektion som förklaring till Alzheimer?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39552" y="1772816"/>
            <a:ext cx="7772400" cy="4114800"/>
          </a:xfrm>
        </p:spPr>
        <p:txBody>
          <a:bodyPr/>
          <a:lstStyle/>
          <a:p>
            <a:r>
              <a:rPr lang="sv-SE" dirty="0" smtClean="0"/>
              <a:t>Virus, bakterier och svampinfektioner</a:t>
            </a:r>
          </a:p>
          <a:p>
            <a:r>
              <a:rPr lang="sv-SE" dirty="0" smtClean="0"/>
              <a:t>En hel del epidemiologiska data samt </a:t>
            </a:r>
            <a:r>
              <a:rPr lang="sv-SE" dirty="0" err="1" smtClean="0"/>
              <a:t>histopatologi</a:t>
            </a:r>
            <a:r>
              <a:rPr lang="sv-SE" dirty="0" smtClean="0"/>
              <a:t> pekar mot ett samband mellan AD utveckling och infektioner.</a:t>
            </a:r>
          </a:p>
          <a:p>
            <a:r>
              <a:rPr lang="sv-SE" dirty="0" err="1" smtClean="0"/>
              <a:t>Spirocheter</a:t>
            </a:r>
            <a:endParaRPr lang="sv-SE" dirty="0" smtClean="0"/>
          </a:p>
          <a:p>
            <a:r>
              <a:rPr lang="sv-SE" dirty="0" err="1" smtClean="0"/>
              <a:t>Candida</a:t>
            </a:r>
            <a:r>
              <a:rPr lang="sv-SE" dirty="0" smtClean="0"/>
              <a:t> A.</a:t>
            </a:r>
          </a:p>
          <a:p>
            <a:r>
              <a:rPr lang="sv-SE" b="1" dirty="0" smtClean="0"/>
              <a:t>Humant Herpes  </a:t>
            </a:r>
          </a:p>
          <a:p>
            <a:pPr lvl="1"/>
            <a:r>
              <a:rPr lang="sv-SE" dirty="0" smtClean="0"/>
              <a:t>Behandlingsstudie mot HHV-1 pågår</a:t>
            </a:r>
          </a:p>
          <a:p>
            <a:r>
              <a:rPr lang="sv-SE" dirty="0" smtClean="0"/>
              <a:t>CMV</a:t>
            </a:r>
          </a:p>
          <a:p>
            <a:r>
              <a:rPr lang="sv-SE" dirty="0" smtClean="0"/>
              <a:t>Retrovirus</a:t>
            </a:r>
          </a:p>
          <a:p>
            <a:pPr lvl="1"/>
            <a:r>
              <a:rPr lang="sv-SE" dirty="0" smtClean="0"/>
              <a:t>Antiviral behandlingsstudie just avslutad</a:t>
            </a:r>
          </a:p>
          <a:p>
            <a:r>
              <a:rPr lang="sv-SE" b="1" dirty="0" smtClean="0"/>
              <a:t>A</a:t>
            </a:r>
            <a:r>
              <a:rPr lang="sv-SE" b="1" dirty="0" smtClean="0">
                <a:latin typeface="Symbol" panose="05050102010706020507" pitchFamily="18" charset="2"/>
              </a:rPr>
              <a:t>b</a:t>
            </a:r>
            <a:r>
              <a:rPr lang="sv-SE" b="1" dirty="0" smtClean="0"/>
              <a:t> kraftfullt antimikrobiellt protein</a:t>
            </a:r>
          </a:p>
          <a:p>
            <a:pPr lvl="1"/>
            <a:r>
              <a:rPr lang="sv-SE" dirty="0" smtClean="0"/>
              <a:t>”</a:t>
            </a:r>
            <a:r>
              <a:rPr lang="sv-SE" dirty="0" err="1" smtClean="0"/>
              <a:t>Antimicrobial</a:t>
            </a:r>
            <a:r>
              <a:rPr lang="sv-SE" dirty="0" smtClean="0"/>
              <a:t> </a:t>
            </a:r>
            <a:r>
              <a:rPr lang="sv-SE" dirty="0" err="1" smtClean="0"/>
              <a:t>protection</a:t>
            </a:r>
            <a:r>
              <a:rPr lang="sv-SE" dirty="0" smtClean="0"/>
              <a:t> </a:t>
            </a:r>
            <a:r>
              <a:rPr lang="sv-SE" dirty="0" err="1" smtClean="0"/>
              <a:t>hypothesis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Alzheimer”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25524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539552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sv-SE" sz="3600" b="1" dirty="0" smtClean="0">
                <a:solidFill>
                  <a:schemeClr val="accent1"/>
                </a:solidFill>
                <a:latin typeface="+mj-lt"/>
              </a:rPr>
              <a:t>Risk- och skyddsfaktorer vid Alzheimer</a:t>
            </a:r>
            <a:endParaRPr lang="sv-SE" sz="3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b="1" dirty="0">
                <a:latin typeface="+mj-lt"/>
              </a:rPr>
              <a:t>Faktorer som ej går att påverka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dirty="0">
                <a:latin typeface="+mj-lt"/>
              </a:rPr>
              <a:t>Ålder, Kön, </a:t>
            </a:r>
            <a:r>
              <a:rPr lang="sv-SE" dirty="0" smtClean="0">
                <a:latin typeface="+mj-lt"/>
              </a:rPr>
              <a:t>Ärftlighet</a:t>
            </a:r>
            <a:endParaRPr lang="sv-SE" dirty="0">
              <a:latin typeface="+mj-lt"/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b="1" dirty="0">
                <a:latin typeface="+mj-lt"/>
              </a:rPr>
              <a:t>Faktorer som går att modifiera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</a:pPr>
            <a:r>
              <a:rPr lang="sv-SE" dirty="0">
                <a:latin typeface="+mj-lt"/>
              </a:rPr>
              <a:t>Utbildning</a:t>
            </a:r>
            <a:r>
              <a:rPr lang="sv-SE" dirty="0" smtClean="0">
                <a:latin typeface="+mj-lt"/>
              </a:rPr>
              <a:t>, </a:t>
            </a:r>
            <a:r>
              <a:rPr lang="sv-SE" dirty="0">
                <a:latin typeface="+mj-lt"/>
              </a:rPr>
              <a:t>Fysisk </a:t>
            </a:r>
            <a:r>
              <a:rPr lang="sv-SE" dirty="0" smtClean="0">
                <a:latin typeface="+mj-lt"/>
              </a:rPr>
              <a:t>aktivitet, </a:t>
            </a:r>
            <a:r>
              <a:rPr lang="sv-SE" dirty="0">
                <a:latin typeface="+mj-lt"/>
              </a:rPr>
              <a:t>Kost, Fetma, Rökning, Alkohol, Depression, Högt kolesterol, </a:t>
            </a:r>
            <a:r>
              <a:rPr lang="sv-SE" dirty="0" smtClean="0">
                <a:latin typeface="+mj-lt"/>
              </a:rPr>
              <a:t>Hypertoni, Diabetes, traumatiska skallskador</a:t>
            </a:r>
            <a:endParaRPr lang="sv-S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5347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371600" y="75436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v-SE" sz="3600" b="1" dirty="0" smtClean="0">
                <a:solidFill>
                  <a:schemeClr val="accent1"/>
                </a:solidFill>
                <a:latin typeface="+mn-lt"/>
              </a:rPr>
              <a:t>Riskfaktorer, ej påverkbara </a:t>
            </a:r>
            <a:endParaRPr lang="sv-SE" sz="36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683568" y="2050504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dirty="0" smtClean="0">
                <a:latin typeface="+mn-lt"/>
              </a:rPr>
              <a:t>Ålder</a:t>
            </a:r>
            <a:endParaRPr lang="sv-SE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dirty="0" smtClean="0">
                <a:latin typeface="+mn-lt"/>
              </a:rPr>
              <a:t>Ärftlighet</a:t>
            </a:r>
            <a:endParaRPr lang="sv-SE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sv-SE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16725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Ärftlighet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De sjukdomsalstrande mutationerna i kromosom 1, 14 och 21 (</a:t>
            </a:r>
            <a:r>
              <a:rPr lang="sv-SE" dirty="0" err="1" smtClean="0"/>
              <a:t>presenilin</a:t>
            </a:r>
            <a:r>
              <a:rPr lang="sv-SE" dirty="0" smtClean="0"/>
              <a:t>-genen samt APP-genen) är:</a:t>
            </a:r>
          </a:p>
          <a:p>
            <a:pPr lvl="1"/>
            <a:r>
              <a:rPr lang="sv-SE" dirty="0" smtClean="0"/>
              <a:t>Autosomalt dominanta med 100% </a:t>
            </a:r>
            <a:r>
              <a:rPr lang="sv-SE" dirty="0" err="1" smtClean="0"/>
              <a:t>penetrans</a:t>
            </a:r>
            <a:r>
              <a:rPr lang="sv-SE" dirty="0" smtClean="0"/>
              <a:t> (genomslag) hälften av alla barn får sjukdomen</a:t>
            </a:r>
          </a:p>
          <a:p>
            <a:pPr lvl="1"/>
            <a:r>
              <a:rPr lang="sv-SE" dirty="0" smtClean="0"/>
              <a:t>Orsakar &lt;2% av alla med Alzheimer</a:t>
            </a:r>
          </a:p>
          <a:p>
            <a:pPr lvl="1"/>
            <a:r>
              <a:rPr lang="sv-SE" dirty="0" smtClean="0"/>
              <a:t>Debuterar mycket tidigt, </a:t>
            </a:r>
            <a:r>
              <a:rPr lang="sv-SE" b="1" dirty="0" smtClean="0"/>
              <a:t>mellan 35 och drygt 60 år</a:t>
            </a:r>
          </a:p>
          <a:p>
            <a:r>
              <a:rPr lang="sv-SE" dirty="0" smtClean="0"/>
              <a:t>Bärare av riskgenen APOE4 har en ökad risk att insjukna</a:t>
            </a:r>
          </a:p>
          <a:p>
            <a:pPr lvl="1"/>
            <a:r>
              <a:rPr lang="sv-SE" b="1" dirty="0"/>
              <a:t>R</a:t>
            </a:r>
            <a:r>
              <a:rPr lang="sv-SE" b="1" dirty="0" smtClean="0"/>
              <a:t>isk-omgivningsinteraktion</a:t>
            </a:r>
            <a:r>
              <a:rPr lang="sv-SE" dirty="0" smtClean="0"/>
              <a:t> dvs förekomst av gen och annan risk leder till ökad risk att bli sjuk</a:t>
            </a:r>
          </a:p>
          <a:p>
            <a:r>
              <a:rPr lang="sv-SE" dirty="0" smtClean="0"/>
              <a:t>Förstagradssläkting sjuk       din egen risk ökar något</a:t>
            </a:r>
          </a:p>
          <a:p>
            <a:r>
              <a:rPr lang="sv-SE" dirty="0" smtClean="0"/>
              <a:t>Mutationsscreening?</a:t>
            </a:r>
          </a:p>
          <a:p>
            <a:endParaRPr lang="sv-SE" dirty="0" smtClean="0"/>
          </a:p>
          <a:p>
            <a:pPr lvl="1"/>
            <a:endParaRPr lang="sv-SE" dirty="0" smtClean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30</a:t>
            </a:fld>
            <a:endParaRPr lang="sv-SE" altLang="sv-SE"/>
          </a:p>
        </p:txBody>
      </p:sp>
      <p:sp>
        <p:nvSpPr>
          <p:cNvPr id="7" name="Höger 6"/>
          <p:cNvSpPr/>
          <p:nvPr/>
        </p:nvSpPr>
        <p:spPr bwMode="auto">
          <a:xfrm>
            <a:off x="3851920" y="5157192"/>
            <a:ext cx="288032" cy="1440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8073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 txBox="1">
            <a:spLocks/>
          </p:cNvSpPr>
          <p:nvPr/>
        </p:nvSpPr>
        <p:spPr>
          <a:xfrm>
            <a:off x="61156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 som skyddar</a:t>
            </a:r>
            <a:endParaRPr kumimoji="0" lang="sv-SE" sz="3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Platshållare för innehåll 2"/>
          <p:cNvSpPr txBox="1">
            <a:spLocks/>
          </p:cNvSpPr>
          <p:nvPr/>
        </p:nvSpPr>
        <p:spPr>
          <a:xfrm>
            <a:off x="61156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sv-SE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Nyligen beskriven mutation i APP genen som skyddar mot AD (och kognitiv nedsättning i allmänhet)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sv-SE" dirty="0">
                <a:latin typeface="+mn-lt"/>
              </a:rPr>
              <a:t>E</a:t>
            </a:r>
            <a:r>
              <a:rPr kumimoji="0" lang="sv-SE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 mutation som </a:t>
            </a:r>
            <a:r>
              <a:rPr kumimoji="0" lang="sv-SE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hindrar</a:t>
            </a:r>
            <a:r>
              <a:rPr kumimoji="0" lang="sv-SE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sv-SE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amyloid</a:t>
            </a:r>
            <a:r>
              <a:rPr kumimoji="0" lang="sv-SE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nedbrytning av APP molekylen och därmed </a:t>
            </a:r>
            <a:r>
              <a:rPr kumimoji="0" lang="sv-SE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bildning av A</a:t>
            </a:r>
            <a:r>
              <a:rPr kumimoji="0" lang="sv-SE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b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v-SE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ruta 3"/>
          <p:cNvSpPr txBox="1"/>
          <p:nvPr/>
        </p:nvSpPr>
        <p:spPr>
          <a:xfrm>
            <a:off x="5644603" y="5877272"/>
            <a:ext cx="2579552" cy="338554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Jonsson et al Nature 2012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3962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32</a:t>
            </a:fld>
            <a:endParaRPr lang="sv-SE" altLang="sv-SE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43000" y="609600"/>
            <a:ext cx="77930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</a:pPr>
            <a:r>
              <a:rPr lang="sv-SE" sz="32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Apolipoprotein</a:t>
            </a:r>
            <a:r>
              <a:rPr lang="sv-SE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43000" y="22098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Char char=""/>
            </a:pPr>
            <a:r>
              <a:rPr lang="sv-SE" dirty="0" err="1">
                <a:latin typeface="Arial" pitchFamily="34" charset="0"/>
                <a:cs typeface="Arial" panose="020B0604020202020204" pitchFamily="34" charset="0"/>
              </a:rPr>
              <a:t>ApoE</a:t>
            </a:r>
            <a:r>
              <a:rPr lang="sv-SE" dirty="0"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sv-SE" dirty="0">
                <a:latin typeface="Symbol" panose="05050102010706020507" pitchFamily="18" charset="2"/>
                <a:cs typeface="Arial" panose="020B0604020202020204" pitchFamily="34" charset="0"/>
              </a:rPr>
              <a:t>e</a:t>
            </a:r>
            <a:r>
              <a:rPr lang="sv-SE" dirty="0">
                <a:latin typeface="Arial" pitchFamily="34" charset="0"/>
                <a:cs typeface="Arial" panose="020B0604020202020204" pitchFamily="34" charset="0"/>
              </a:rPr>
              <a:t> 4 är en </a:t>
            </a: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sårbarhetsgen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Char char=""/>
            </a:pP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Tre olika former (</a:t>
            </a:r>
            <a:r>
              <a:rPr lang="sv-SE" dirty="0" err="1" smtClean="0">
                <a:latin typeface="Arial" pitchFamily="34" charset="0"/>
                <a:cs typeface="Arial" panose="020B0604020202020204" pitchFamily="34" charset="0"/>
              </a:rPr>
              <a:t>alleler</a:t>
            </a: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) </a:t>
            </a:r>
            <a:r>
              <a:rPr lang="sv-SE" dirty="0">
                <a:latin typeface="Symbol" panose="05050102010706020507" pitchFamily="18" charset="2"/>
                <a:cs typeface="Arial" panose="020B0604020202020204" pitchFamily="34" charset="0"/>
              </a:rPr>
              <a:t>e</a:t>
            </a:r>
            <a:r>
              <a:rPr lang="sv-SE" dirty="0">
                <a:latin typeface="Arial" pitchFamily="34" charset="0"/>
                <a:cs typeface="Arial" panose="020B0604020202020204" pitchFamily="34" charset="0"/>
              </a:rPr>
              <a:t> 2 </a:t>
            </a:r>
            <a:r>
              <a:rPr lang="sv-SE" dirty="0">
                <a:latin typeface="Symbol" panose="05050102010706020507" pitchFamily="18" charset="2"/>
                <a:cs typeface="Arial" panose="020B0604020202020204" pitchFamily="34" charset="0"/>
              </a:rPr>
              <a:t>e</a:t>
            </a: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 3</a:t>
            </a:r>
            <a:r>
              <a:rPr lang="sv-SE" dirty="0">
                <a:latin typeface="Symbol" panose="05050102010706020507" pitchFamily="18" charset="2"/>
                <a:cs typeface="Arial" panose="020B0604020202020204" pitchFamily="34" charset="0"/>
              </a:rPr>
              <a:t> e </a:t>
            </a: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4</a:t>
            </a:r>
            <a:endParaRPr lang="sv-SE" dirty="0">
              <a:latin typeface="Arial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Char char=""/>
            </a:pPr>
            <a:r>
              <a:rPr lang="sv-SE" dirty="0">
                <a:latin typeface="Arial" pitchFamily="34" charset="0"/>
                <a:cs typeface="Arial" panose="020B0604020202020204" pitchFamily="34" charset="0"/>
              </a:rPr>
              <a:t>Hög frekvens av </a:t>
            </a:r>
            <a:r>
              <a:rPr lang="sv-SE" dirty="0" smtClean="0">
                <a:latin typeface="Symbol" panose="05050102010706020507" pitchFamily="18" charset="2"/>
                <a:cs typeface="Arial" panose="020B0604020202020204" pitchFamily="34" charset="0"/>
              </a:rPr>
              <a:t>e</a:t>
            </a: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sv-SE" dirty="0">
                <a:latin typeface="Arial" pitchFamily="34" charset="0"/>
                <a:cs typeface="Arial" panose="020B0604020202020204" pitchFamily="34" charset="0"/>
              </a:rPr>
              <a:t>4 vid Alzheimer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Char char=""/>
            </a:pP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Gen-dos </a:t>
            </a:r>
            <a:r>
              <a:rPr lang="sv-SE" dirty="0">
                <a:latin typeface="Arial" pitchFamily="34" charset="0"/>
                <a:cs typeface="Arial" panose="020B0604020202020204" pitchFamily="34" charset="0"/>
              </a:rPr>
              <a:t>effekt, riskökning </a:t>
            </a: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4 ggr (heterozygot) resp</a:t>
            </a:r>
            <a:r>
              <a:rPr lang="sv-SE" dirty="0">
                <a:latin typeface="Arial" pitchFamily="34" charset="0"/>
                <a:cs typeface="Arial" panose="020B0604020202020204" pitchFamily="34" charset="0"/>
              </a:rPr>
              <a:t>. </a:t>
            </a: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8-15 ggr (homozygot)</a:t>
            </a:r>
            <a:endParaRPr lang="sv-SE" dirty="0">
              <a:latin typeface="Arial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Char char=""/>
            </a:pPr>
            <a:r>
              <a:rPr lang="sv-SE" dirty="0">
                <a:latin typeface="Arial" pitchFamily="34" charset="0"/>
                <a:cs typeface="Arial" panose="020B0604020202020204" pitchFamily="34" charset="0"/>
              </a:rPr>
              <a:t>Bärare av anlaget </a:t>
            </a:r>
            <a:r>
              <a:rPr lang="sv-SE" dirty="0">
                <a:latin typeface="Symbol" panose="05050102010706020507" pitchFamily="18" charset="2"/>
                <a:cs typeface="Arial" panose="020B0604020202020204" pitchFamily="34" charset="0"/>
              </a:rPr>
              <a:t>e</a:t>
            </a: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sv-SE" dirty="0">
                <a:latin typeface="Arial" pitchFamily="34" charset="0"/>
                <a:cs typeface="Arial" panose="020B0604020202020204" pitchFamily="34" charset="0"/>
              </a:rPr>
              <a:t>4 har ett </a:t>
            </a:r>
            <a:r>
              <a:rPr lang="sv-SE" b="1" u="sng" dirty="0">
                <a:latin typeface="Arial" pitchFamily="34" charset="0"/>
                <a:cs typeface="Arial" panose="020B0604020202020204" pitchFamily="34" charset="0"/>
              </a:rPr>
              <a:t>tidigare insjuknande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Char char=""/>
            </a:pPr>
            <a:r>
              <a:rPr lang="sv-SE" dirty="0">
                <a:latin typeface="Symbol" panose="05050102010706020507" pitchFamily="18" charset="2"/>
                <a:cs typeface="Arial" panose="020B0604020202020204" pitchFamily="34" charset="0"/>
              </a:rPr>
              <a:t>e</a:t>
            </a: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sv-SE" dirty="0">
                <a:latin typeface="Arial" pitchFamily="34" charset="0"/>
                <a:cs typeface="Arial" panose="020B0604020202020204" pitchFamily="34" charset="0"/>
              </a:rPr>
              <a:t>2 </a:t>
            </a: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kan vara skyddande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Char char=""/>
            </a:pPr>
            <a:r>
              <a:rPr lang="sv-SE" dirty="0" smtClean="0">
                <a:latin typeface="Arial" pitchFamily="34" charset="0"/>
                <a:cs typeface="Arial" panose="020B0604020202020204" pitchFamily="34" charset="0"/>
              </a:rPr>
              <a:t>Kan analyseras idag, men ej rutinmässigt</a:t>
            </a:r>
            <a:endParaRPr lang="sv-SE" dirty="0">
              <a:latin typeface="Arial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6656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751012"/>
              </p:ext>
            </p:extLst>
          </p:nvPr>
        </p:nvGraphicFramePr>
        <p:xfrm>
          <a:off x="685800" y="2636912"/>
          <a:ext cx="7772400" cy="1737360"/>
        </p:xfrm>
        <a:graphic>
          <a:graphicData uri="http://schemas.openxmlformats.org/drawingml/2006/table">
            <a:tbl>
              <a:tblPr/>
              <a:tblGrid>
                <a:gridCol w="1554480"/>
                <a:gridCol w="1554480"/>
                <a:gridCol w="1554480"/>
                <a:gridCol w="1554480"/>
                <a:gridCol w="1554480"/>
              </a:tblGrid>
              <a:tr h="289962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1" dirty="0" err="1" smtClean="0">
                          <a:solidFill>
                            <a:srgbClr val="000000"/>
                          </a:solidFill>
                          <a:effectLst/>
                        </a:rPr>
                        <a:t>Allel</a:t>
                      </a:r>
                      <a:endParaRPr lang="sv-SE" b="1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289962">
                <a:tc>
                  <a:txBody>
                    <a:bodyPr/>
                    <a:lstStyle/>
                    <a:p>
                      <a:pPr algn="ctr"/>
                      <a:endParaRPr lang="sv-SE" b="1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dirty="0">
                          <a:solidFill>
                            <a:srgbClr val="000000"/>
                          </a:solidFill>
                          <a:effectLst/>
                        </a:rPr>
                        <a:t>ε2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dirty="0">
                          <a:solidFill>
                            <a:srgbClr val="000000"/>
                          </a:solidFill>
                          <a:effectLst/>
                        </a:rPr>
                        <a:t>ε3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dirty="0">
                          <a:solidFill>
                            <a:srgbClr val="000000"/>
                          </a:solidFill>
                          <a:effectLst/>
                        </a:rPr>
                        <a:t>ε4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lnL>
                      <a:noFill/>
                    </a:lnL>
                    <a:lnT>
                      <a:noFill/>
                    </a:lnT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507434">
                <a:tc>
                  <a:txBody>
                    <a:bodyPr/>
                    <a:lstStyle/>
                    <a:p>
                      <a:pPr algn="ctr"/>
                      <a:r>
                        <a:rPr lang="sv-SE" dirty="0" smtClean="0">
                          <a:solidFill>
                            <a:srgbClr val="000000"/>
                          </a:solidFill>
                          <a:effectLst/>
                        </a:rPr>
                        <a:t>Vanlig befolkning</a:t>
                      </a:r>
                      <a:endParaRPr lang="sv-S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 smtClean="0"/>
                        <a:t>8%</a:t>
                      </a:r>
                      <a:endParaRPr lang="sv-S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 smtClean="0"/>
                        <a:t>78%</a:t>
                      </a:r>
                      <a:endParaRPr lang="sv-S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 smtClean="0"/>
                        <a:t>14%</a:t>
                      </a:r>
                      <a:endParaRPr lang="sv-S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lnL>
                      <a:noFill/>
                    </a:lnL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  <a:tr h="289962">
                <a:tc>
                  <a:txBody>
                    <a:bodyPr/>
                    <a:lstStyle/>
                    <a:p>
                      <a:pPr algn="ctr"/>
                      <a:r>
                        <a:rPr lang="sv-SE" dirty="0" smtClean="0">
                          <a:solidFill>
                            <a:srgbClr val="000000"/>
                          </a:solidFill>
                          <a:effectLst/>
                        </a:rPr>
                        <a:t>Alzheimer </a:t>
                      </a:r>
                      <a:endParaRPr lang="sv-S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 smtClean="0"/>
                        <a:t>4%</a:t>
                      </a:r>
                      <a:endParaRPr lang="sv-S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 smtClean="0"/>
                        <a:t>59%</a:t>
                      </a:r>
                      <a:endParaRPr lang="sv-S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 smtClean="0"/>
                        <a:t>37%</a:t>
                      </a:r>
                      <a:endParaRPr lang="sv-S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lnL>
                      <a:noFill/>
                    </a:lnL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ruta 7"/>
          <p:cNvSpPr txBox="1"/>
          <p:nvPr/>
        </p:nvSpPr>
        <p:spPr>
          <a:xfrm>
            <a:off x="251520" y="1015794"/>
            <a:ext cx="882081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Fördelning av APOE </a:t>
            </a:r>
            <a:r>
              <a:rPr lang="sv-SE" sz="32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allelerna</a:t>
            </a:r>
            <a:r>
              <a:rPr lang="sv-SE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 3 och 4 i en </a:t>
            </a:r>
          </a:p>
          <a:p>
            <a:r>
              <a:rPr lang="sv-SE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normalbefolkning</a:t>
            </a:r>
            <a:endParaRPr lang="sv-SE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5724128" y="2996952"/>
            <a:ext cx="864096" cy="1368152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Rektangel 2"/>
          <p:cNvSpPr/>
          <p:nvPr/>
        </p:nvSpPr>
        <p:spPr bwMode="auto">
          <a:xfrm>
            <a:off x="6804248" y="2636912"/>
            <a:ext cx="1872208" cy="20882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5" name="Rak 4"/>
          <p:cNvCxnSpPr/>
          <p:nvPr/>
        </p:nvCxnSpPr>
        <p:spPr bwMode="auto">
          <a:xfrm>
            <a:off x="683568" y="3356992"/>
            <a:ext cx="612068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Rak 9"/>
          <p:cNvCxnSpPr/>
          <p:nvPr/>
        </p:nvCxnSpPr>
        <p:spPr bwMode="auto">
          <a:xfrm>
            <a:off x="683568" y="4365104"/>
            <a:ext cx="612068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338758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8226-4A26-47AB-87DB-0D1119633339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327B5-809C-4F39-AF94-CC07A9797AB8}" type="slidenum">
              <a:rPr lang="sv-SE" altLang="sv-SE" smtClean="0"/>
              <a:pPr/>
              <a:t>34</a:t>
            </a:fld>
            <a:endParaRPr lang="sv-SE" altLang="sv-SE"/>
          </a:p>
        </p:txBody>
      </p:sp>
      <p:sp>
        <p:nvSpPr>
          <p:cNvPr id="6" name="Rubrik 1"/>
          <p:cNvSpPr txBox="1">
            <a:spLocks/>
          </p:cNvSpPr>
          <p:nvPr/>
        </p:nvSpPr>
        <p:spPr>
          <a:xfrm>
            <a:off x="827584" y="1277888"/>
            <a:ext cx="7793037" cy="11430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sv-SE" sz="3200" kern="0" dirty="0" smtClean="0"/>
              <a:t>APOE4 har en märklig egenskap</a:t>
            </a:r>
            <a:endParaRPr lang="sv-SE" sz="3200" kern="0" dirty="0"/>
          </a:p>
        </p:txBody>
      </p:sp>
      <p:sp>
        <p:nvSpPr>
          <p:cNvPr id="7" name="Platshållare för innehåll 2"/>
          <p:cNvSpPr txBox="1">
            <a:spLocks/>
          </p:cNvSpPr>
          <p:nvPr/>
        </p:nvSpPr>
        <p:spPr>
          <a:xfrm>
            <a:off x="859334" y="2266528"/>
            <a:ext cx="77724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à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§"/>
              <a:defRPr sz="1600">
                <a:solidFill>
                  <a:schemeClr val="accent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à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>
              <a:buFont typeface="Wingdings" charset="2"/>
              <a:buNone/>
            </a:pPr>
            <a:r>
              <a:rPr lang="sv-SE" kern="0" dirty="0" smtClean="0"/>
              <a:t>Kan vara </a:t>
            </a:r>
            <a:r>
              <a:rPr lang="sv-SE" i="1" kern="0" dirty="0" smtClean="0"/>
              <a:t>antagonistiskt </a:t>
            </a:r>
            <a:r>
              <a:rPr lang="sv-SE" i="1" kern="0" dirty="0" err="1" smtClean="0"/>
              <a:t>pleiotrop</a:t>
            </a:r>
            <a:r>
              <a:rPr lang="sv-SE" i="1" kern="0" dirty="0" smtClean="0"/>
              <a:t>…</a:t>
            </a:r>
          </a:p>
          <a:p>
            <a:pPr marL="457200" lvl="1" indent="0">
              <a:buFont typeface="Wingdings" charset="2"/>
              <a:buNone/>
            </a:pPr>
            <a:r>
              <a:rPr lang="sv-SE" kern="0" dirty="0" smtClean="0"/>
              <a:t>Hos yngre: Bättre minnesförmåga</a:t>
            </a:r>
          </a:p>
          <a:p>
            <a:pPr marL="457200" lvl="1" indent="0">
              <a:buFont typeface="Wingdings" charset="2"/>
              <a:buNone/>
            </a:pPr>
            <a:r>
              <a:rPr lang="sv-SE" kern="0" dirty="0" smtClean="0"/>
              <a:t>Hos äldre:  Sämre minne</a:t>
            </a:r>
            <a:endParaRPr lang="sv-SE" kern="0" dirty="0"/>
          </a:p>
        </p:txBody>
      </p:sp>
    </p:spTree>
    <p:extLst>
      <p:ext uri="{BB962C8B-B14F-4D97-AF65-F5344CB8AC3E}">
        <p14:creationId xmlns:p14="http://schemas.microsoft.com/office/powerpoint/2010/main" val="39889086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 smtClean="0"/>
              <a:t>Påverkbara riskfaktorer</a:t>
            </a:r>
            <a:endParaRPr lang="sv-SE" sz="3600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>
          <a:xfrm>
            <a:off x="976064" y="2120900"/>
            <a:ext cx="7772400" cy="4114800"/>
          </a:xfrm>
        </p:spPr>
        <p:txBody>
          <a:bodyPr/>
          <a:lstStyle/>
          <a:p>
            <a:r>
              <a:rPr lang="sv-SE" dirty="0" smtClean="0"/>
              <a:t>Högt blodtryck i medelåldern</a:t>
            </a:r>
          </a:p>
          <a:p>
            <a:r>
              <a:rPr lang="sv-SE" dirty="0" smtClean="0"/>
              <a:t>Höga blodfetter </a:t>
            </a:r>
          </a:p>
          <a:p>
            <a:r>
              <a:rPr lang="sv-SE" dirty="0" smtClean="0"/>
              <a:t>Livsstilsfaktorer</a:t>
            </a:r>
          </a:p>
          <a:p>
            <a:pPr lvl="1"/>
            <a:r>
              <a:rPr lang="sv-SE" dirty="0" smtClean="0"/>
              <a:t>Kost, alkohol, rökning, fysisk aktivitet, mental aktivitet, utbildning (”hjärnreservkapacitet”)</a:t>
            </a:r>
          </a:p>
          <a:p>
            <a:r>
              <a:rPr lang="sv-SE" dirty="0"/>
              <a:t>Skallskador</a:t>
            </a:r>
          </a:p>
          <a:p>
            <a:pPr lvl="1"/>
            <a:r>
              <a:rPr lang="sv-SE" dirty="0"/>
              <a:t>Boxning</a:t>
            </a:r>
          </a:p>
          <a:p>
            <a:r>
              <a:rPr lang="sv-SE" dirty="0" smtClean="0"/>
              <a:t>Diabetes</a:t>
            </a:r>
            <a:endParaRPr lang="sv-SE" dirty="0"/>
          </a:p>
          <a:p>
            <a:r>
              <a:rPr lang="sv-SE" dirty="0" smtClean="0"/>
              <a:t>Depressionssjukdom</a:t>
            </a:r>
          </a:p>
          <a:p>
            <a:pPr lvl="1"/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35</a:t>
            </a:fld>
            <a:endParaRPr lang="sv-SE" altLang="sv-SE"/>
          </a:p>
        </p:txBody>
      </p:sp>
      <p:cxnSp>
        <p:nvCxnSpPr>
          <p:cNvPr id="8" name="Rak pil 7"/>
          <p:cNvCxnSpPr/>
          <p:nvPr/>
        </p:nvCxnSpPr>
        <p:spPr bwMode="auto">
          <a:xfrm flipV="1">
            <a:off x="683568" y="2204864"/>
            <a:ext cx="0" cy="324036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ruta 8"/>
          <p:cNvSpPr txBox="1"/>
          <p:nvPr/>
        </p:nvSpPr>
        <p:spPr>
          <a:xfrm rot="16200000">
            <a:off x="-466785" y="3499234"/>
            <a:ext cx="1898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latin typeface="+mn-lt"/>
              </a:rPr>
              <a:t>Evidensgrad</a:t>
            </a:r>
            <a:endParaRPr lang="sv-S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80106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Diagnostik av Alzheimer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Sker efter utredning (basal eller utvidgad) enligt Socialstyrelsens nationella riktlinjer för vård och omsorg vid demenssjukdom</a:t>
            </a:r>
          </a:p>
          <a:p>
            <a:r>
              <a:rPr lang="sv-SE" dirty="0" smtClean="0"/>
              <a:t>Diagnosen sätts enligt kriterierna i ICD-10</a:t>
            </a:r>
          </a:p>
          <a:p>
            <a:pPr lvl="1"/>
            <a:r>
              <a:rPr lang="sv-SE" dirty="0" smtClean="0"/>
              <a:t>Anamnes på kognitiv svikt, </a:t>
            </a:r>
            <a:r>
              <a:rPr lang="sv-SE" dirty="0" err="1" smtClean="0"/>
              <a:t>fr</a:t>
            </a:r>
            <a:r>
              <a:rPr lang="sv-SE" dirty="0" smtClean="0"/>
              <a:t> a episodisk minnesstörning, objektivt verifierad i tester</a:t>
            </a:r>
          </a:p>
          <a:p>
            <a:pPr lvl="1"/>
            <a:r>
              <a:rPr lang="sv-SE" dirty="0" smtClean="0"/>
              <a:t>Tillkomst av andra kognitiva svårigheter</a:t>
            </a:r>
          </a:p>
          <a:p>
            <a:pPr lvl="1"/>
            <a:r>
              <a:rPr lang="sv-SE" dirty="0" smtClean="0"/>
              <a:t>I medicinska undersökningar inga andra bättre förklaringar till svikten</a:t>
            </a:r>
          </a:p>
          <a:p>
            <a:pPr lvl="1"/>
            <a:r>
              <a:rPr lang="sv-SE" dirty="0" smtClean="0"/>
              <a:t>Starkt stöd för diagnosen om det finns radiologiska och /eller </a:t>
            </a:r>
            <a:r>
              <a:rPr lang="sv-SE" dirty="0" err="1" smtClean="0"/>
              <a:t>likvormarkörer</a:t>
            </a:r>
            <a:r>
              <a:rPr lang="sv-SE" dirty="0" smtClean="0"/>
              <a:t> som talar för Alzheimer</a:t>
            </a:r>
            <a:endParaRPr lang="sv-SE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36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861835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136904" cy="1143000"/>
          </a:xfrm>
        </p:spPr>
        <p:txBody>
          <a:bodyPr/>
          <a:lstStyle/>
          <a:p>
            <a:r>
              <a:rPr lang="sv-SE" dirty="0" smtClean="0"/>
              <a:t>Nya diagnostiska metoder</a:t>
            </a:r>
            <a:br>
              <a:rPr lang="sv-SE" dirty="0" smtClean="0"/>
            </a:br>
            <a:r>
              <a:rPr lang="sv-SE" sz="2000" dirty="0" smtClean="0"/>
              <a:t>Kunskapen om hur sjukdomen uppstår och utvecklas har ökat</a:t>
            </a:r>
            <a:endParaRPr lang="sv-SE" sz="20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39750" y="2338536"/>
            <a:ext cx="7772400" cy="4114800"/>
          </a:xfrm>
        </p:spPr>
        <p:txBody>
          <a:bodyPr/>
          <a:lstStyle/>
          <a:p>
            <a:r>
              <a:rPr lang="sv-SE" dirty="0" smtClean="0"/>
              <a:t>MRT/CT med bedömning av regional hjärnatrofi</a:t>
            </a:r>
          </a:p>
          <a:p>
            <a:r>
              <a:rPr lang="sv-SE" dirty="0" smtClean="0"/>
              <a:t>PET undersökning med sockeromsättningsmätning och </a:t>
            </a:r>
            <a:r>
              <a:rPr lang="sv-SE" b="1" dirty="0" err="1" smtClean="0"/>
              <a:t>amyloid</a:t>
            </a:r>
            <a:r>
              <a:rPr lang="sv-SE" dirty="0" smtClean="0"/>
              <a:t> kartläggning och </a:t>
            </a:r>
            <a:r>
              <a:rPr lang="sv-SE" b="1" dirty="0" err="1" smtClean="0"/>
              <a:t>tau</a:t>
            </a:r>
            <a:r>
              <a:rPr lang="sv-SE" dirty="0" smtClean="0"/>
              <a:t> kartläggning</a:t>
            </a:r>
            <a:endParaRPr lang="sv-SE" dirty="0"/>
          </a:p>
          <a:p>
            <a:r>
              <a:rPr lang="sv-SE" dirty="0" smtClean="0"/>
              <a:t>Biomarkörer i </a:t>
            </a:r>
            <a:r>
              <a:rPr lang="sv-SE" dirty="0" err="1" smtClean="0"/>
              <a:t>likvorvätska</a:t>
            </a:r>
            <a:r>
              <a:rPr lang="sv-SE" dirty="0" smtClean="0"/>
              <a:t> (</a:t>
            </a:r>
            <a:r>
              <a:rPr lang="sv-SE" b="1" dirty="0" smtClean="0"/>
              <a:t>CSF</a:t>
            </a:r>
            <a:r>
              <a:rPr lang="sv-SE" dirty="0" smtClean="0"/>
              <a:t>)</a:t>
            </a:r>
          </a:p>
          <a:p>
            <a:pPr lvl="1"/>
            <a:r>
              <a:rPr lang="sv-SE" b="1" dirty="0" smtClean="0"/>
              <a:t>Tau , </a:t>
            </a:r>
            <a:r>
              <a:rPr lang="sv-SE" b="1" dirty="0" err="1" smtClean="0"/>
              <a:t>fosfo</a:t>
            </a:r>
            <a:r>
              <a:rPr lang="sv-SE" b="1" dirty="0" err="1"/>
              <a:t>-</a:t>
            </a:r>
            <a:r>
              <a:rPr lang="sv-SE" b="1" dirty="0" err="1" smtClean="0"/>
              <a:t>tau</a:t>
            </a:r>
            <a:r>
              <a:rPr lang="sv-SE" b="1" dirty="0" smtClean="0"/>
              <a:t> och beta-</a:t>
            </a:r>
            <a:r>
              <a:rPr lang="sv-SE" b="1" dirty="0" err="1" smtClean="0"/>
              <a:t>amyloid</a:t>
            </a:r>
            <a:r>
              <a:rPr lang="sv-SE" b="1" dirty="0" smtClean="0"/>
              <a:t> </a:t>
            </a:r>
            <a:r>
              <a:rPr lang="sv-SE" dirty="0" smtClean="0"/>
              <a:t>(A</a:t>
            </a:r>
            <a:r>
              <a:rPr lang="sv-SE" dirty="0" smtClean="0">
                <a:latin typeface="Symbol" panose="05050102010706020507" pitchFamily="18" charset="2"/>
              </a:rPr>
              <a:t>b</a:t>
            </a:r>
            <a:r>
              <a:rPr lang="sv-SE" dirty="0" smtClean="0"/>
              <a:t>), (</a:t>
            </a:r>
            <a:r>
              <a:rPr lang="sv-SE" dirty="0" err="1" smtClean="0"/>
              <a:t>neurofillament</a:t>
            </a:r>
            <a:r>
              <a:rPr lang="sv-SE" dirty="0" smtClean="0"/>
              <a:t> </a:t>
            </a:r>
            <a:r>
              <a:rPr lang="sv-SE" dirty="0" err="1" smtClean="0"/>
              <a:t>NfL</a:t>
            </a:r>
            <a:r>
              <a:rPr lang="sv-SE" dirty="0" smtClean="0"/>
              <a:t>)</a:t>
            </a:r>
          </a:p>
          <a:p>
            <a:pPr marL="0" indent="0">
              <a:buNone/>
            </a:pPr>
            <a:r>
              <a:rPr lang="sv-SE" i="1" dirty="0" smtClean="0"/>
              <a:t>På gång…</a:t>
            </a:r>
          </a:p>
          <a:p>
            <a:r>
              <a:rPr lang="sv-SE" dirty="0" smtClean="0"/>
              <a:t>Biomarkörer </a:t>
            </a:r>
            <a:r>
              <a:rPr lang="sv-SE" dirty="0"/>
              <a:t>i </a:t>
            </a:r>
            <a:r>
              <a:rPr lang="sv-SE" b="1" dirty="0" smtClean="0"/>
              <a:t>Plasma</a:t>
            </a:r>
          </a:p>
          <a:p>
            <a:pPr lvl="1"/>
            <a:r>
              <a:rPr lang="sv-SE" b="1" dirty="0" smtClean="0"/>
              <a:t> p-</a:t>
            </a:r>
            <a:r>
              <a:rPr lang="sv-SE" b="1" dirty="0" err="1" smtClean="0"/>
              <a:t>tau</a:t>
            </a:r>
            <a:r>
              <a:rPr lang="sv-SE" b="1" dirty="0" smtClean="0"/>
              <a:t> och </a:t>
            </a:r>
            <a:r>
              <a:rPr lang="sv-SE" b="1" dirty="0" err="1" smtClean="0"/>
              <a:t>NfL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960972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53852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ruta 3"/>
          <p:cNvSpPr txBox="1"/>
          <p:nvPr/>
        </p:nvSpPr>
        <p:spPr>
          <a:xfrm>
            <a:off x="583023" y="620688"/>
            <a:ext cx="696306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 smtClean="0">
                <a:latin typeface="+mn-lt"/>
              </a:rPr>
              <a:t>Ung Alzheimerpatient avbildad med MRT, glukos-, </a:t>
            </a:r>
            <a:r>
              <a:rPr lang="sv-SE" sz="2000" dirty="0" err="1" smtClean="0">
                <a:latin typeface="+mn-lt"/>
              </a:rPr>
              <a:t>amyloid</a:t>
            </a:r>
            <a:r>
              <a:rPr lang="sv-SE" sz="2000" dirty="0" smtClean="0">
                <a:latin typeface="+mn-lt"/>
              </a:rPr>
              <a:t>- </a:t>
            </a:r>
          </a:p>
          <a:p>
            <a:r>
              <a:rPr lang="sv-SE" sz="2000" dirty="0" smtClean="0">
                <a:latin typeface="+mn-lt"/>
              </a:rPr>
              <a:t>och </a:t>
            </a:r>
            <a:r>
              <a:rPr lang="sv-SE" sz="2000" dirty="0" err="1" smtClean="0">
                <a:latin typeface="+mn-lt"/>
              </a:rPr>
              <a:t>tau</a:t>
            </a:r>
            <a:r>
              <a:rPr lang="sv-SE" sz="2000" dirty="0" smtClean="0">
                <a:latin typeface="+mn-lt"/>
              </a:rPr>
              <a:t> PET. Nedsättning i glukosmetabolism motsvaras </a:t>
            </a:r>
          </a:p>
          <a:p>
            <a:r>
              <a:rPr lang="sv-SE" sz="2000" dirty="0" smtClean="0">
                <a:latin typeface="+mn-lt"/>
              </a:rPr>
              <a:t>av inlagring </a:t>
            </a:r>
            <a:r>
              <a:rPr lang="sv-SE" sz="2400" dirty="0" smtClean="0">
                <a:latin typeface="+mn-lt"/>
              </a:rPr>
              <a:t>av </a:t>
            </a:r>
            <a:r>
              <a:rPr lang="sv-SE" sz="2400" dirty="0" err="1" smtClean="0">
                <a:latin typeface="+mn-lt"/>
              </a:rPr>
              <a:t>tau</a:t>
            </a:r>
            <a:r>
              <a:rPr lang="sv-SE" sz="2400" dirty="0" smtClean="0">
                <a:latin typeface="+mn-lt"/>
              </a:rPr>
              <a:t>…</a:t>
            </a:r>
            <a:endParaRPr lang="sv-SE" sz="2400" dirty="0">
              <a:latin typeface="+mn-lt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5728213" y="6444044"/>
            <a:ext cx="2808782" cy="338554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sv-SE" sz="1600" dirty="0" smtClean="0">
                <a:latin typeface="+mn-lt"/>
              </a:rPr>
              <a:t>Från Oskar Hansson, Malmö</a:t>
            </a:r>
            <a:endParaRPr lang="sv-SE" sz="1600" dirty="0">
              <a:latin typeface="+mn-lt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547664" y="5867980"/>
            <a:ext cx="681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latin typeface="+mn-lt"/>
              </a:rPr>
              <a:t>Tau</a:t>
            </a:r>
            <a:endParaRPr lang="sv-SE" dirty="0">
              <a:latin typeface="+mn-lt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2915816" y="5877272"/>
            <a:ext cx="114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latin typeface="+mn-lt"/>
              </a:rPr>
              <a:t>Glukos</a:t>
            </a:r>
            <a:endParaRPr lang="sv-SE" dirty="0">
              <a:latin typeface="+mn-lt"/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4355976" y="5877272"/>
            <a:ext cx="1281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>
                <a:latin typeface="+mn-lt"/>
              </a:rPr>
              <a:t>Amyloid</a:t>
            </a:r>
            <a:endParaRPr lang="sv-SE" dirty="0">
              <a:latin typeface="+mn-lt"/>
            </a:endParaRPr>
          </a:p>
        </p:txBody>
      </p:sp>
      <p:sp>
        <p:nvSpPr>
          <p:cNvPr id="9" name="Rektangel med rundade hörn 8"/>
          <p:cNvSpPr/>
          <p:nvPr/>
        </p:nvSpPr>
        <p:spPr>
          <a:xfrm rot="2232862">
            <a:off x="1745319" y="3095038"/>
            <a:ext cx="776191" cy="438702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med rundade hörn 9"/>
          <p:cNvSpPr/>
          <p:nvPr/>
        </p:nvSpPr>
        <p:spPr>
          <a:xfrm rot="2232862">
            <a:off x="3282262" y="3073783"/>
            <a:ext cx="776191" cy="450489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83292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39</a:t>
            </a:fld>
            <a:endParaRPr lang="sv-SE" altLang="sv-SE"/>
          </a:p>
        </p:txBody>
      </p:sp>
      <p:sp>
        <p:nvSpPr>
          <p:cNvPr id="7" name="Platshållare för bildnummer 3"/>
          <p:cNvSpPr txBox="1">
            <a:spLocks/>
          </p:cNvSpPr>
          <p:nvPr/>
        </p:nvSpPr>
        <p:spPr bwMode="auto">
          <a:xfrm>
            <a:off x="8229600" y="6477000"/>
            <a:ext cx="685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+mn-ea"/>
                <a:cs typeface="+mn-cs"/>
              </a:defRPr>
            </a:lvl9pPr>
          </a:lstStyle>
          <a:p>
            <a:fld id="{E4B570BB-7289-4069-9D4A-2FAE4107D42A}" type="slidenum">
              <a:rPr lang="sv-SE" smtClean="0"/>
              <a:pPr/>
              <a:t>39</a:t>
            </a:fld>
            <a:endParaRPr lang="sv-SE"/>
          </a:p>
        </p:txBody>
      </p:sp>
      <p:cxnSp>
        <p:nvCxnSpPr>
          <p:cNvPr id="8" name="Rak pil 7"/>
          <p:cNvCxnSpPr/>
          <p:nvPr/>
        </p:nvCxnSpPr>
        <p:spPr bwMode="auto">
          <a:xfrm>
            <a:off x="971600" y="5733256"/>
            <a:ext cx="7848872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Rak 9"/>
          <p:cNvCxnSpPr/>
          <p:nvPr/>
        </p:nvCxnSpPr>
        <p:spPr bwMode="auto">
          <a:xfrm flipV="1">
            <a:off x="5148064" y="4365104"/>
            <a:ext cx="0" cy="136815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ruta 10"/>
          <p:cNvSpPr txBox="1"/>
          <p:nvPr/>
        </p:nvSpPr>
        <p:spPr>
          <a:xfrm>
            <a:off x="6661095" y="4881354"/>
            <a:ext cx="2393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 smtClean="0">
                <a:latin typeface="+mn-lt"/>
              </a:rPr>
              <a:t>Kliniskt </a:t>
            </a:r>
            <a:r>
              <a:rPr lang="sv-SE" sz="2000" i="1" dirty="0" smtClean="0">
                <a:latin typeface="+mn-lt"/>
              </a:rPr>
              <a:t>manifest </a:t>
            </a:r>
          </a:p>
          <a:p>
            <a:r>
              <a:rPr lang="sv-SE" sz="2000" i="1" dirty="0">
                <a:latin typeface="+mn-lt"/>
              </a:rPr>
              <a:t>s</a:t>
            </a:r>
            <a:r>
              <a:rPr lang="sv-SE" sz="2000" i="1" dirty="0" smtClean="0">
                <a:latin typeface="+mn-lt"/>
              </a:rPr>
              <a:t>jukdom </a:t>
            </a:r>
            <a:r>
              <a:rPr lang="sv-SE" sz="2000" dirty="0" smtClean="0">
                <a:latin typeface="+mn-lt"/>
              </a:rPr>
              <a:t>Hjärnatrofi</a:t>
            </a:r>
            <a:endParaRPr lang="sv-SE" sz="2000" dirty="0">
              <a:latin typeface="+mn-lt"/>
            </a:endParaRPr>
          </a:p>
        </p:txBody>
      </p:sp>
      <p:sp>
        <p:nvSpPr>
          <p:cNvPr id="12" name="textruta 11"/>
          <p:cNvSpPr txBox="1"/>
          <p:nvPr/>
        </p:nvSpPr>
        <p:spPr>
          <a:xfrm>
            <a:off x="7179693" y="5805264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latin typeface="+mn-lt"/>
              </a:rPr>
              <a:t>0-10 år</a:t>
            </a:r>
            <a:endParaRPr lang="sv-SE" dirty="0">
              <a:latin typeface="+mn-lt"/>
            </a:endParaRPr>
          </a:p>
        </p:txBody>
      </p:sp>
      <p:sp>
        <p:nvSpPr>
          <p:cNvPr id="13" name="textruta 12"/>
          <p:cNvSpPr txBox="1"/>
          <p:nvPr/>
        </p:nvSpPr>
        <p:spPr>
          <a:xfrm>
            <a:off x="1835696" y="4830251"/>
            <a:ext cx="24801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i="1" dirty="0" err="1" smtClean="0">
                <a:latin typeface="+mn-lt"/>
              </a:rPr>
              <a:t>Asymptomatisk</a:t>
            </a:r>
            <a:r>
              <a:rPr lang="sv-SE" sz="2000" dirty="0" smtClean="0">
                <a:latin typeface="+mn-lt"/>
              </a:rPr>
              <a:t> fas</a:t>
            </a:r>
          </a:p>
          <a:p>
            <a:r>
              <a:rPr lang="sv-SE" sz="2000" dirty="0" smtClean="0">
                <a:latin typeface="+mn-lt"/>
              </a:rPr>
              <a:t>med </a:t>
            </a:r>
            <a:r>
              <a:rPr lang="sv-SE" sz="2000" dirty="0" err="1" smtClean="0">
                <a:latin typeface="+mn-lt"/>
              </a:rPr>
              <a:t>hjärnamyloidos</a:t>
            </a:r>
            <a:endParaRPr lang="sv-SE" sz="2000" dirty="0">
              <a:latin typeface="+mn-lt"/>
            </a:endParaRPr>
          </a:p>
        </p:txBody>
      </p:sp>
      <p:sp>
        <p:nvSpPr>
          <p:cNvPr id="14" name="textruta 13"/>
          <p:cNvSpPr txBox="1"/>
          <p:nvPr/>
        </p:nvSpPr>
        <p:spPr>
          <a:xfrm>
            <a:off x="2483768" y="5805264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latin typeface="+mn-lt"/>
              </a:rPr>
              <a:t>-20-0 år</a:t>
            </a:r>
            <a:endParaRPr lang="sv-SE" dirty="0">
              <a:latin typeface="+mn-lt"/>
            </a:endParaRPr>
          </a:p>
        </p:txBody>
      </p:sp>
      <p:sp>
        <p:nvSpPr>
          <p:cNvPr id="15" name="textruta 14"/>
          <p:cNvSpPr txBox="1"/>
          <p:nvPr/>
        </p:nvSpPr>
        <p:spPr>
          <a:xfrm>
            <a:off x="5436096" y="5805264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latin typeface="+mn-lt"/>
              </a:rPr>
              <a:t>-5-0 år</a:t>
            </a:r>
            <a:endParaRPr lang="sv-SE" dirty="0">
              <a:latin typeface="+mn-lt"/>
            </a:endParaRPr>
          </a:p>
        </p:txBody>
      </p:sp>
      <p:sp>
        <p:nvSpPr>
          <p:cNvPr id="16" name="textruta 15"/>
          <p:cNvSpPr txBox="1"/>
          <p:nvPr/>
        </p:nvSpPr>
        <p:spPr>
          <a:xfrm>
            <a:off x="4499992" y="2989401"/>
            <a:ext cx="31373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i="1" dirty="0" err="1" smtClean="0">
                <a:latin typeface="+mn-lt"/>
              </a:rPr>
              <a:t>Prodromalfas</a:t>
            </a:r>
            <a:r>
              <a:rPr lang="sv-SE" sz="2000" dirty="0" smtClean="0">
                <a:latin typeface="+mn-lt"/>
              </a:rPr>
              <a:t>, lätta </a:t>
            </a:r>
          </a:p>
          <a:p>
            <a:r>
              <a:rPr lang="sv-SE" sz="2000" dirty="0" smtClean="0">
                <a:latin typeface="+mn-lt"/>
              </a:rPr>
              <a:t>kognitiva symptom</a:t>
            </a:r>
          </a:p>
          <a:p>
            <a:r>
              <a:rPr lang="sv-SE" sz="2000" dirty="0" smtClean="0">
                <a:latin typeface="+mn-lt"/>
              </a:rPr>
              <a:t>Begynnande nervcellsdöd</a:t>
            </a:r>
            <a:endParaRPr lang="sv-SE" sz="2000" dirty="0">
              <a:latin typeface="+mn-lt"/>
            </a:endParaRPr>
          </a:p>
        </p:txBody>
      </p:sp>
      <p:sp>
        <p:nvSpPr>
          <p:cNvPr id="17" name="textruta 16"/>
          <p:cNvSpPr txBox="1"/>
          <p:nvPr/>
        </p:nvSpPr>
        <p:spPr>
          <a:xfrm>
            <a:off x="251520" y="404664"/>
            <a:ext cx="87895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smtClean="0">
                <a:solidFill>
                  <a:schemeClr val="accent1"/>
                </a:solidFill>
                <a:latin typeface="+mn-lt"/>
              </a:rPr>
              <a:t>Symptomatisk Alzheimer föregås av en mycket lång</a:t>
            </a:r>
          </a:p>
          <a:p>
            <a:r>
              <a:rPr lang="sv-SE" b="1" dirty="0" smtClean="0">
                <a:solidFill>
                  <a:schemeClr val="accent1"/>
                </a:solidFill>
                <a:latin typeface="+mn-lt"/>
              </a:rPr>
              <a:t>period av </a:t>
            </a:r>
            <a:r>
              <a:rPr lang="sv-SE" b="1" dirty="0" err="1" smtClean="0">
                <a:solidFill>
                  <a:schemeClr val="accent1"/>
                </a:solidFill>
                <a:latin typeface="+mn-lt"/>
              </a:rPr>
              <a:t>hjärnamyloidos</a:t>
            </a:r>
            <a:r>
              <a:rPr lang="sv-SE" b="1" dirty="0" smtClean="0">
                <a:solidFill>
                  <a:schemeClr val="accent1"/>
                </a:solidFill>
                <a:latin typeface="+mn-lt"/>
              </a:rPr>
              <a:t> som följs av tilltagande </a:t>
            </a:r>
          </a:p>
          <a:p>
            <a:r>
              <a:rPr lang="sv-SE" b="1" dirty="0" smtClean="0">
                <a:solidFill>
                  <a:schemeClr val="accent1"/>
                </a:solidFill>
                <a:latin typeface="+mn-lt"/>
              </a:rPr>
              <a:t>nervcellsdöd. Dessa processer kan numera diagnosticeras</a:t>
            </a:r>
            <a:endParaRPr lang="sv-SE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8" name="textruta 17"/>
          <p:cNvSpPr txBox="1"/>
          <p:nvPr/>
        </p:nvSpPr>
        <p:spPr>
          <a:xfrm>
            <a:off x="1750825" y="2001034"/>
            <a:ext cx="1818126" cy="70788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v-SE" sz="2000" dirty="0" err="1" smtClean="0">
                <a:latin typeface="+mn-lt"/>
              </a:rPr>
              <a:t>Amyloid</a:t>
            </a:r>
            <a:r>
              <a:rPr lang="sv-SE" sz="2000" dirty="0" smtClean="0">
                <a:latin typeface="+mn-lt"/>
              </a:rPr>
              <a:t> PET+</a:t>
            </a:r>
          </a:p>
          <a:p>
            <a:r>
              <a:rPr lang="sv-SE" sz="2000" dirty="0" smtClean="0">
                <a:latin typeface="+mn-lt"/>
              </a:rPr>
              <a:t>CSF A</a:t>
            </a:r>
            <a:r>
              <a:rPr lang="sv-SE" sz="2000" dirty="0" smtClean="0">
                <a:latin typeface="Symbol" panose="05050102010706020507" pitchFamily="18" charset="2"/>
              </a:rPr>
              <a:t>b</a:t>
            </a:r>
            <a:r>
              <a:rPr lang="sv-SE" sz="2000" dirty="0" smtClean="0">
                <a:latin typeface="+mn-lt"/>
              </a:rPr>
              <a:t>42</a:t>
            </a:r>
            <a:endParaRPr lang="sv-SE" sz="2000" dirty="0">
              <a:latin typeface="+mn-lt"/>
            </a:endParaRPr>
          </a:p>
        </p:txBody>
      </p:sp>
      <p:sp>
        <p:nvSpPr>
          <p:cNvPr id="19" name="textruta 18"/>
          <p:cNvSpPr txBox="1"/>
          <p:nvPr/>
        </p:nvSpPr>
        <p:spPr>
          <a:xfrm>
            <a:off x="4798360" y="1988840"/>
            <a:ext cx="1707519" cy="70788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v-SE" sz="2000" dirty="0" smtClean="0">
                <a:latin typeface="+mn-lt"/>
              </a:rPr>
              <a:t>Atrofi av MTL</a:t>
            </a:r>
          </a:p>
          <a:p>
            <a:r>
              <a:rPr lang="sv-SE" sz="2000" dirty="0" smtClean="0">
                <a:latin typeface="+mn-lt"/>
              </a:rPr>
              <a:t>CSF-</a:t>
            </a:r>
            <a:r>
              <a:rPr lang="sv-SE" sz="2000" dirty="0" err="1" smtClean="0">
                <a:latin typeface="+mn-lt"/>
              </a:rPr>
              <a:t>tau</a:t>
            </a:r>
            <a:r>
              <a:rPr lang="sv-SE" sz="2000" dirty="0" smtClean="0">
                <a:latin typeface="+mn-lt"/>
              </a:rPr>
              <a:t> </a:t>
            </a:r>
          </a:p>
        </p:txBody>
      </p:sp>
      <p:sp>
        <p:nvSpPr>
          <p:cNvPr id="20" name="textruta 19"/>
          <p:cNvSpPr txBox="1"/>
          <p:nvPr/>
        </p:nvSpPr>
        <p:spPr>
          <a:xfrm>
            <a:off x="6903121" y="1693257"/>
            <a:ext cx="2061367" cy="101566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2000" dirty="0" smtClean="0">
                <a:latin typeface="+mn-lt"/>
              </a:rPr>
              <a:t>Patologiska </a:t>
            </a:r>
          </a:p>
          <a:p>
            <a:r>
              <a:rPr lang="sv-SE" sz="2000" dirty="0" smtClean="0">
                <a:latin typeface="+mn-lt"/>
              </a:rPr>
              <a:t>markörer spridd hjärnatrofi</a:t>
            </a:r>
          </a:p>
        </p:txBody>
      </p:sp>
      <p:cxnSp>
        <p:nvCxnSpPr>
          <p:cNvPr id="24" name="Rak 23"/>
          <p:cNvCxnSpPr/>
          <p:nvPr/>
        </p:nvCxnSpPr>
        <p:spPr bwMode="auto">
          <a:xfrm flipV="1">
            <a:off x="6372200" y="4365104"/>
            <a:ext cx="0" cy="136815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314042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8" grpId="0" animBg="1"/>
      <p:bldP spid="19" grpId="0" animBg="1"/>
      <p:bldP spid="2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 txBox="1">
            <a:spLocks/>
          </p:cNvSpPr>
          <p:nvPr/>
        </p:nvSpPr>
        <p:spPr>
          <a:xfrm>
            <a:off x="692150" y="989856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Nya föreslagna diagnoskriterier för AD</a:t>
            </a:r>
            <a:endParaRPr lang="sv-SE" sz="2800" b="1" kern="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sv-SE" sz="1800" b="1" i="1" kern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IWG, </a:t>
            </a:r>
            <a:r>
              <a:rPr kumimoji="0" lang="sv-SE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Dubois et al. bland andra</a:t>
            </a:r>
            <a:r>
              <a:rPr kumimoji="0" lang="sv-SE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sv-SE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sv-SE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Mest med</a:t>
            </a:r>
            <a:r>
              <a:rPr kumimoji="0" lang="sv-SE" sz="2000" b="1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sv-SE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fokus på forskning</a:t>
            </a:r>
            <a:r>
              <a:rPr kumimoji="0" lang="sv-SE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sv-SE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sv-SE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latshållare för innehåll 2"/>
          <p:cNvSpPr txBox="1">
            <a:spLocks/>
          </p:cNvSpPr>
          <p:nvPr/>
        </p:nvSpPr>
        <p:spPr>
          <a:xfrm>
            <a:off x="692150" y="2329408"/>
            <a:ext cx="7772400" cy="41148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charset="2"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Ett paradigmskifte, diagnostik baserat på biomarkörer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charset="2"/>
              <a:buNone/>
              <a:tabLst/>
              <a:defRPr/>
            </a:pPr>
            <a:r>
              <a:rPr kumimoji="0" lang="sv-S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sv-S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Episodminnesstörning (grundkriterium)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sv-SE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Stödkriterier, minst ett av följande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charset="2"/>
              <a:buChar char="à"/>
              <a:tabLst/>
              <a:defRPr/>
            </a:pPr>
            <a:r>
              <a:rPr kumimoji="0" lang="sv-S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(Medial temporallobsatrofi)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charset="2"/>
              <a:buChar char="à"/>
              <a:tabLst/>
              <a:defRPr/>
            </a:pPr>
            <a:r>
              <a:rPr kumimoji="0" lang="sv-SE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Patologiska </a:t>
            </a:r>
            <a:r>
              <a:rPr kumimoji="0" lang="sv-SE" sz="18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likvor</a:t>
            </a:r>
            <a:r>
              <a:rPr kumimoji="0" lang="sv-SE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markörer A</a:t>
            </a:r>
            <a:r>
              <a:rPr kumimoji="0" lang="sv-SE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anose="05050102010706020507" pitchFamily="18" charset="2"/>
              </a:rPr>
              <a:t>b42</a:t>
            </a:r>
            <a:r>
              <a:rPr kumimoji="0" lang="sv-SE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, </a:t>
            </a:r>
            <a:r>
              <a:rPr kumimoji="0" lang="sv-SE" sz="18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tau</a:t>
            </a:r>
            <a:r>
              <a:rPr kumimoji="0" lang="sv-SE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och </a:t>
            </a:r>
            <a:r>
              <a:rPr kumimoji="0" lang="sv-SE" sz="18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p-tau</a:t>
            </a:r>
            <a:endParaRPr kumimoji="0" lang="sv-SE" sz="18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charset="2"/>
              <a:buChar char="à"/>
              <a:tabLst/>
              <a:defRPr/>
            </a:pPr>
            <a:r>
              <a:rPr kumimoji="0" lang="sv-S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Patologisk PET bild avseende sockeromsättning och/eller </a:t>
            </a:r>
            <a:r>
              <a:rPr kumimoji="0" lang="sv-SE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amyloidinlagring</a:t>
            </a:r>
            <a:endParaRPr kumimoji="0" lang="sv-SE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charset="2"/>
              <a:buChar char="à"/>
              <a:tabLst/>
              <a:defRPr/>
            </a:pPr>
            <a:r>
              <a:rPr kumimoji="0" lang="sv-S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Bärare av AD mutation </a:t>
            </a: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0" name="Platshållare för bildnummer 5"/>
          <p:cNvSpPr txBox="1">
            <a:spLocks/>
          </p:cNvSpPr>
          <p:nvPr/>
        </p:nvSpPr>
        <p:spPr bwMode="auto">
          <a:xfrm>
            <a:off x="8382000" y="6179840"/>
            <a:ext cx="685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516781-C84B-4367-9A6D-B2411A583ADE}" type="slidenum">
              <a:rPr kumimoji="0" lang="sv-SE" altLang="sv-SE" sz="800" b="1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sv-SE" altLang="sv-SE" sz="800" b="1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1787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67000"/>
            <a:ext cx="7793038" cy="1143000"/>
          </a:xfrm>
        </p:spPr>
        <p:txBody>
          <a:bodyPr/>
          <a:lstStyle/>
          <a:p>
            <a:pPr eaLnBrk="1" hangingPunct="1"/>
            <a:r>
              <a:rPr lang="sv-SE" sz="3200" dirty="0" smtClean="0"/>
              <a:t>Farmakologisk behandling vid Alzheimer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4416949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683568" y="1306016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v-SE" sz="3600" b="1" dirty="0">
                <a:solidFill>
                  <a:schemeClr val="accent1"/>
                </a:solidFill>
                <a:latin typeface="+mn-lt"/>
              </a:rPr>
              <a:t>Nuvarande läkemedelsbehandling vid Alzheimers sjukdom</a:t>
            </a: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838200" y="3058616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dirty="0">
                <a:latin typeface="+mn-lt"/>
              </a:rPr>
              <a:t>Förbättring av nervöverföring i hjärnan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dirty="0">
                <a:latin typeface="+mn-lt"/>
              </a:rPr>
              <a:t>Hämning av nedbrytning av transmittorer i den synaptiska klyftan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sv-SE" dirty="0">
                <a:latin typeface="+mn-lt"/>
              </a:rPr>
              <a:t>Ökar koncentrationen av </a:t>
            </a:r>
            <a:r>
              <a:rPr lang="sv-SE" i="1" dirty="0">
                <a:latin typeface="+mn-lt"/>
              </a:rPr>
              <a:t>acetylkolin </a:t>
            </a:r>
            <a:r>
              <a:rPr lang="sv-SE" dirty="0">
                <a:latin typeface="+mn-lt"/>
              </a:rPr>
              <a:t>genom acetylkolinesterashämning (</a:t>
            </a:r>
            <a:r>
              <a:rPr lang="sv-SE" dirty="0" err="1">
                <a:latin typeface="+mn-lt"/>
              </a:rPr>
              <a:t>AchEH</a:t>
            </a:r>
            <a:r>
              <a:rPr lang="sv-SE" dirty="0">
                <a:latin typeface="+mn-lt"/>
              </a:rPr>
              <a:t>)</a:t>
            </a:r>
          </a:p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sv-SE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37178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title"/>
          </p:nvPr>
        </p:nvSpPr>
        <p:spPr>
          <a:xfrm>
            <a:off x="539750" y="980728"/>
            <a:ext cx="7772400" cy="1143000"/>
          </a:xfrm>
        </p:spPr>
        <p:txBody>
          <a:bodyPr/>
          <a:lstStyle/>
          <a:p>
            <a:r>
              <a:rPr lang="sv-SE" dirty="0"/>
              <a:t>Läkemedelsbehandling mot kognitiv svikt vid Alzheimers sjukdom </a:t>
            </a:r>
            <a:r>
              <a:rPr lang="sv-SE" sz="2400" dirty="0"/>
              <a:t>Socialstyrelsens </a:t>
            </a:r>
            <a:r>
              <a:rPr lang="sv-SE" sz="2400" dirty="0" smtClean="0"/>
              <a:t>riktlinjer 2017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5F80-0A56-4A05-85B1-E30AFEEA68F6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6781-C84B-4367-9A6D-B2411A583ADE}" type="slidenum">
              <a:rPr lang="sv-SE" altLang="sv-SE" smtClean="0"/>
              <a:pPr/>
              <a:t>43</a:t>
            </a:fld>
            <a:endParaRPr lang="sv-SE" altLang="sv-SE"/>
          </a:p>
        </p:txBody>
      </p:sp>
      <p:sp>
        <p:nvSpPr>
          <p:cNvPr id="7" name="Textruta 8"/>
          <p:cNvSpPr txBox="1">
            <a:spLocks/>
          </p:cNvSpPr>
          <p:nvPr/>
        </p:nvSpPr>
        <p:spPr>
          <a:xfrm>
            <a:off x="792369" y="2474005"/>
            <a:ext cx="7756207" cy="3691299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80000" tIns="108000" rIns="180000" bIns="144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sv-SE" sz="2000" b="1" dirty="0">
                <a:solidFill>
                  <a:srgbClr val="000000"/>
                </a:solidFill>
                <a:effectLst/>
                <a:ea typeface="Times New Roman"/>
                <a:cs typeface="Times New Roman"/>
              </a:rPr>
              <a:t>Rekommendationer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sv-SE" sz="2000" i="1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Hälso- och sjukvården bör</a:t>
            </a:r>
            <a:endParaRPr lang="sv-SE" sz="2000" dirty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Arial"/>
              <a:buChar char="•"/>
            </a:pPr>
            <a:r>
              <a:rPr lang="sv-SE" sz="2000" dirty="0">
                <a:effectLst/>
                <a:latin typeface="Times New Roman"/>
                <a:ea typeface="Times New Roman"/>
                <a:cs typeface="Helvetica Neue Light"/>
              </a:rPr>
              <a:t>erbjuda läkemedelsbehandling med kolinesterashämmare till personer med mild till måttlig Alzheimers sjukdom (</a:t>
            </a:r>
            <a:r>
              <a:rPr lang="sv-SE" sz="2000" i="1" dirty="0">
                <a:effectLst/>
                <a:latin typeface="Times New Roman"/>
                <a:ea typeface="Times New Roman"/>
                <a:cs typeface="Helvetica Neue Light"/>
              </a:rPr>
              <a:t>prioritet 1</a:t>
            </a:r>
            <a:r>
              <a:rPr lang="sv-SE" sz="2000" dirty="0" smtClean="0">
                <a:effectLst/>
                <a:latin typeface="Times New Roman"/>
                <a:ea typeface="Times New Roman"/>
                <a:cs typeface="Helvetica Neue Light"/>
              </a:rPr>
              <a:t>)</a:t>
            </a:r>
          </a:p>
          <a:p>
            <a:pPr marL="342900" lvl="0" indent="-34290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Arial"/>
              <a:buChar char="•"/>
            </a:pPr>
            <a:endParaRPr lang="sv-SE" sz="2000" dirty="0">
              <a:effectLst/>
              <a:latin typeface="Times New Roman"/>
              <a:ea typeface="Times New Roman"/>
              <a:cs typeface="Helvetica Neue Light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SzPts val="1200"/>
              <a:buFont typeface="Arial"/>
              <a:buChar char="•"/>
            </a:pPr>
            <a:r>
              <a:rPr lang="sv-SE" sz="2000" dirty="0">
                <a:effectLst/>
                <a:latin typeface="Times New Roman"/>
                <a:ea typeface="Times New Roman"/>
                <a:cs typeface="Helvetica Neue Light"/>
              </a:rPr>
              <a:t>erbjuda läkemedelsbehandling med </a:t>
            </a:r>
            <a:r>
              <a:rPr lang="sv-SE" sz="2000" dirty="0" err="1">
                <a:effectLst/>
                <a:latin typeface="Times New Roman"/>
                <a:ea typeface="Times New Roman"/>
                <a:cs typeface="Helvetica Neue Light"/>
              </a:rPr>
              <a:t>memantin</a:t>
            </a:r>
            <a:r>
              <a:rPr lang="sv-SE" sz="2000" dirty="0">
                <a:effectLst/>
                <a:latin typeface="Times New Roman"/>
                <a:ea typeface="Times New Roman"/>
                <a:cs typeface="Helvetica Neue Light"/>
              </a:rPr>
              <a:t> till personer med måttlig till svår Alzheimers sjukdom (</a:t>
            </a:r>
            <a:r>
              <a:rPr lang="sv-SE" sz="2000" i="1" dirty="0">
                <a:effectLst/>
                <a:latin typeface="Times New Roman"/>
                <a:ea typeface="Times New Roman"/>
                <a:cs typeface="Helvetica Neue Light"/>
              </a:rPr>
              <a:t>prioritet 2</a:t>
            </a:r>
            <a:r>
              <a:rPr lang="sv-SE" sz="2000" dirty="0">
                <a:effectLst/>
                <a:latin typeface="Times New Roman"/>
                <a:ea typeface="Times New Roman"/>
                <a:cs typeface="Helvetica Neue Light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4466353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971600" y="2890838"/>
            <a:ext cx="7776681" cy="17543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3600" b="1" dirty="0">
                <a:solidFill>
                  <a:schemeClr val="accent1"/>
                </a:solidFill>
                <a:latin typeface="+mn-lt"/>
              </a:rPr>
              <a:t>Immunologisk behandling,</a:t>
            </a:r>
          </a:p>
          <a:p>
            <a:r>
              <a:rPr lang="sv-SE" sz="3600" b="1" dirty="0" smtClean="0">
                <a:solidFill>
                  <a:schemeClr val="accent1"/>
                </a:solidFill>
                <a:latin typeface="+mn-lt"/>
              </a:rPr>
              <a:t>Vaccination-antikroppar mot beta-</a:t>
            </a:r>
          </a:p>
          <a:p>
            <a:r>
              <a:rPr lang="sv-SE" sz="3600" b="1" dirty="0" err="1">
                <a:solidFill>
                  <a:schemeClr val="accent1"/>
                </a:solidFill>
                <a:latin typeface="+mn-lt"/>
              </a:rPr>
              <a:t>a</a:t>
            </a:r>
            <a:r>
              <a:rPr lang="sv-SE" sz="3600" b="1" dirty="0" err="1" smtClean="0">
                <a:solidFill>
                  <a:schemeClr val="accent1"/>
                </a:solidFill>
                <a:latin typeface="+mn-lt"/>
              </a:rPr>
              <a:t>myloid</a:t>
            </a:r>
            <a:endParaRPr lang="en-US" sz="4400" b="1" dirty="0">
              <a:solidFill>
                <a:schemeClr val="accent1"/>
              </a:solidFill>
              <a:latin typeface="Symbol" pitchFamily="18" charset="2"/>
            </a:endParaRPr>
          </a:p>
        </p:txBody>
      </p:sp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03730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755576" y="838200"/>
            <a:ext cx="8305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sv-SE" sz="3600" b="1" dirty="0">
                <a:solidFill>
                  <a:schemeClr val="accent1"/>
                </a:solidFill>
                <a:latin typeface="+mn-lt"/>
              </a:rPr>
              <a:t>Vaccination, immunisering mot </a:t>
            </a:r>
            <a:r>
              <a:rPr lang="sv-SE" sz="3600" b="1" dirty="0">
                <a:solidFill>
                  <a:schemeClr val="accent1"/>
                </a:solidFill>
              </a:rPr>
              <a:t>A</a:t>
            </a:r>
            <a:r>
              <a:rPr lang="sv-SE" sz="3600" b="1" dirty="0">
                <a:solidFill>
                  <a:schemeClr val="accent1"/>
                </a:solidFill>
                <a:latin typeface="Symbol" pitchFamily="18" charset="2"/>
              </a:rPr>
              <a:t>b</a:t>
            </a:r>
            <a:endParaRPr lang="en-US" sz="3600" b="1" dirty="0">
              <a:solidFill>
                <a:schemeClr val="accent1"/>
              </a:solidFill>
              <a:latin typeface="Symbol" pitchFamily="18" charset="2"/>
            </a:endParaRP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467544" y="2362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n"/>
            </a:pPr>
            <a:r>
              <a:rPr lang="sv-SE" dirty="0">
                <a:latin typeface="+mn-lt"/>
              </a:rPr>
              <a:t>Djurförsök visar att antikroppar mot A</a:t>
            </a:r>
            <a:r>
              <a:rPr lang="sv-SE" dirty="0">
                <a:latin typeface="Symbol" panose="05050102010706020507" pitchFamily="18" charset="2"/>
              </a:rPr>
              <a:t>b</a:t>
            </a:r>
            <a:r>
              <a:rPr lang="sv-SE" dirty="0">
                <a:latin typeface="+mn-lt"/>
              </a:rPr>
              <a:t> </a:t>
            </a:r>
            <a:r>
              <a:rPr lang="sv-SE" dirty="0" smtClean="0">
                <a:latin typeface="+mn-lt"/>
              </a:rPr>
              <a:t>(vaccinering) kan </a:t>
            </a:r>
            <a:r>
              <a:rPr lang="sv-SE" dirty="0">
                <a:latin typeface="+mn-lt"/>
              </a:rPr>
              <a:t>minska plackmängden i hjärnan både på nyfödda och gamla djur</a:t>
            </a:r>
          </a:p>
          <a:p>
            <a:pPr marL="742950" lvl="1" indent="-285750">
              <a:spcBef>
                <a:spcPct val="20000"/>
              </a:spcBef>
              <a:buClr>
                <a:schemeClr val="accent1"/>
              </a:buClr>
              <a:buSzPct val="55000"/>
              <a:buFont typeface="Wingdings" pitchFamily="2" charset="2"/>
              <a:buChar char="n"/>
            </a:pPr>
            <a:r>
              <a:rPr lang="sv-SE" dirty="0">
                <a:latin typeface="+mn-lt"/>
              </a:rPr>
              <a:t>Behandlade djur fick bättre minne 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0000"/>
              <a:buFont typeface="Wingdings" pitchFamily="2" charset="2"/>
              <a:buChar char="n"/>
            </a:pPr>
            <a:r>
              <a:rPr lang="sv-SE" dirty="0">
                <a:latin typeface="+mn-lt"/>
              </a:rPr>
              <a:t>Passiv </a:t>
            </a:r>
            <a:r>
              <a:rPr lang="sv-SE" dirty="0" smtClean="0">
                <a:latin typeface="+mn-lt"/>
              </a:rPr>
              <a:t>immunisering, tillförsel av antikroppar mot </a:t>
            </a:r>
            <a:r>
              <a:rPr lang="sv-SE" dirty="0"/>
              <a:t>A</a:t>
            </a:r>
            <a:r>
              <a:rPr lang="sv-SE" dirty="0">
                <a:latin typeface="Symbol" panose="05050102010706020507" pitchFamily="18" charset="2"/>
              </a:rPr>
              <a:t>b</a:t>
            </a:r>
            <a:endParaRPr lang="sv-S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1826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PRIME study (</a:t>
            </a:r>
            <a:r>
              <a:rPr lang="en-US" dirty="0" err="1"/>
              <a:t>e</a:t>
            </a:r>
            <a:r>
              <a:rPr lang="en-US" dirty="0" err="1" smtClean="0"/>
              <a:t>n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&gt;100 studier)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 smtClean="0"/>
              <a:t> Nature 2016</a:t>
            </a:r>
            <a:endParaRPr lang="en-US" sz="2000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double-blind, randomized, placebo controlled safety and dosing study of intravenous infusion (monthly) of placebo or </a:t>
            </a:r>
            <a:r>
              <a:rPr lang="en-US" i="1" dirty="0" err="1" smtClean="0"/>
              <a:t>adecanumab</a:t>
            </a:r>
            <a:r>
              <a:rPr lang="en-US" dirty="0" smtClean="0"/>
              <a:t> (antibody against A</a:t>
            </a:r>
            <a:r>
              <a:rPr lang="en-US" dirty="0" smtClean="0">
                <a:latin typeface="Symbol" panose="05050102010706020507" pitchFamily="18" charset="2"/>
              </a:rPr>
              <a:t>b</a:t>
            </a:r>
            <a:r>
              <a:rPr lang="en-US" dirty="0" smtClean="0"/>
              <a:t>) for 52 weeks</a:t>
            </a:r>
          </a:p>
          <a:p>
            <a:r>
              <a:rPr lang="en-US" dirty="0" smtClean="0"/>
              <a:t>165 subjects prodromal or mild AD, MMSE mean 23-24</a:t>
            </a:r>
          </a:p>
          <a:p>
            <a:pPr lvl="1"/>
            <a:r>
              <a:rPr lang="en-US" dirty="0" smtClean="0"/>
              <a:t>All had positive amyloid PET</a:t>
            </a:r>
          </a:p>
          <a:p>
            <a:r>
              <a:rPr lang="en-US" dirty="0" smtClean="0"/>
              <a:t>25% dropout</a:t>
            </a:r>
          </a:p>
          <a:p>
            <a:r>
              <a:rPr lang="en-US" dirty="0" smtClean="0"/>
              <a:t>Side effect: ARIA, amyloid related imaging abnormalities</a:t>
            </a:r>
          </a:p>
          <a:p>
            <a:pPr marL="0" indent="0" algn="ctr">
              <a:buNone/>
            </a:pPr>
            <a:r>
              <a:rPr lang="sv-SE" b="1" dirty="0" err="1" smtClean="0"/>
              <a:t>Results</a:t>
            </a:r>
            <a:endParaRPr lang="sv-SE" b="1" dirty="0" smtClean="0"/>
          </a:p>
          <a:p>
            <a:r>
              <a:rPr lang="en-US" dirty="0" smtClean="0"/>
              <a:t>Significant reduction of amyloid retention in the brain</a:t>
            </a:r>
          </a:p>
          <a:p>
            <a:r>
              <a:rPr lang="en-US" dirty="0" smtClean="0"/>
              <a:t>Significant improvement in CDR-SB and MMSE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en-US" altLang="sv-SE" smtClean="0"/>
              <a:pPr/>
              <a:t>November 18, 2019</a:t>
            </a:fld>
            <a:endParaRPr lang="en-US" alt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sv-SE" dirty="0" err="1" smtClean="0"/>
              <a:t>Namn</a:t>
            </a:r>
            <a:r>
              <a:rPr lang="en-US" altLang="sv-SE" dirty="0" smtClean="0"/>
              <a:t> </a:t>
            </a:r>
            <a:r>
              <a:rPr lang="en-US" altLang="sv-SE" dirty="0" err="1" smtClean="0"/>
              <a:t>Efternamn</a:t>
            </a:r>
            <a:endParaRPr lang="en-US" alt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en-US" altLang="sv-SE" smtClean="0"/>
              <a:pPr/>
              <a:t>46</a:t>
            </a:fld>
            <a:endParaRPr lang="en-US" altLang="sv-SE" dirty="0"/>
          </a:p>
        </p:txBody>
      </p:sp>
    </p:spTree>
    <p:extLst>
      <p:ext uri="{BB962C8B-B14F-4D97-AF65-F5344CB8AC3E}">
        <p14:creationId xmlns:p14="http://schemas.microsoft.com/office/powerpoint/2010/main" val="25327942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9750" y="548680"/>
            <a:ext cx="7772400" cy="1143000"/>
          </a:xfrm>
        </p:spPr>
        <p:txBody>
          <a:bodyPr/>
          <a:lstStyle/>
          <a:p>
            <a:r>
              <a:rPr lang="sv-SE" dirty="0" smtClean="0"/>
              <a:t>PRIME studien</a:t>
            </a:r>
            <a:br>
              <a:rPr lang="sv-SE" dirty="0" smtClean="0"/>
            </a:br>
            <a:r>
              <a:rPr lang="sv-SE" dirty="0" smtClean="0"/>
              <a:t>EMERGE och ENGAGE studierna  </a:t>
            </a:r>
            <a:r>
              <a:rPr lang="sv-SE" dirty="0" err="1" smtClean="0"/>
              <a:t>Adecanumab</a:t>
            </a:r>
            <a:r>
              <a:rPr lang="sv-SE" dirty="0" smtClean="0"/>
              <a:t> vid tidig AD (Biogen)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18 månaders behandling RCT (dubbel blind) med human antikropp (infusion) mot A</a:t>
            </a:r>
            <a:r>
              <a:rPr lang="sv-SE" dirty="0" smtClean="0">
                <a:latin typeface="Symbol" panose="05050102010706020507" pitchFamily="18" charset="2"/>
              </a:rPr>
              <a:t>b</a:t>
            </a:r>
            <a:r>
              <a:rPr lang="sv-SE" baseline="-25000" dirty="0" smtClean="0"/>
              <a:t>42</a:t>
            </a:r>
            <a:r>
              <a:rPr lang="sv-SE" dirty="0" smtClean="0"/>
              <a:t> </a:t>
            </a:r>
            <a:r>
              <a:rPr lang="sv-SE" dirty="0" err="1" smtClean="0"/>
              <a:t>oligomerer</a:t>
            </a:r>
            <a:r>
              <a:rPr lang="sv-SE" dirty="0" smtClean="0"/>
              <a:t>, </a:t>
            </a:r>
            <a:r>
              <a:rPr lang="sv-SE" b="1" dirty="0" smtClean="0"/>
              <a:t>3285 patienter</a:t>
            </a:r>
          </a:p>
          <a:p>
            <a:r>
              <a:rPr lang="sv-SE" dirty="0" smtClean="0"/>
              <a:t>Signifikant reduktion av </a:t>
            </a:r>
            <a:r>
              <a:rPr lang="sv-SE" dirty="0" err="1" smtClean="0"/>
              <a:t>amyloid</a:t>
            </a:r>
            <a:r>
              <a:rPr lang="sv-SE" dirty="0" smtClean="0"/>
              <a:t> i hjärnan, </a:t>
            </a:r>
            <a:r>
              <a:rPr lang="sv-SE" dirty="0" err="1" smtClean="0"/>
              <a:t>säkning</a:t>
            </a:r>
            <a:r>
              <a:rPr lang="sv-SE" dirty="0" smtClean="0"/>
              <a:t> av </a:t>
            </a:r>
            <a:r>
              <a:rPr lang="sv-SE" dirty="0" err="1" smtClean="0"/>
              <a:t>tau</a:t>
            </a:r>
            <a:r>
              <a:rPr lang="sv-SE" dirty="0" smtClean="0"/>
              <a:t> i CSF</a:t>
            </a:r>
          </a:p>
          <a:p>
            <a:r>
              <a:rPr lang="sv-SE" dirty="0" smtClean="0"/>
              <a:t>Signifikant bättre (uppbromsning) global kognition i högsta dosen</a:t>
            </a:r>
          </a:p>
          <a:p>
            <a:pPr lvl="1"/>
            <a:r>
              <a:rPr lang="sv-SE" dirty="0" err="1" smtClean="0"/>
              <a:t>Sum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boxes</a:t>
            </a:r>
            <a:r>
              <a:rPr lang="sv-SE" dirty="0" smtClean="0"/>
              <a:t> CDR, </a:t>
            </a:r>
            <a:r>
              <a:rPr lang="sv-SE" dirty="0" err="1" smtClean="0"/>
              <a:t>ADAScog</a:t>
            </a:r>
            <a:r>
              <a:rPr lang="sv-SE" dirty="0" smtClean="0"/>
              <a:t> och MMSE</a:t>
            </a:r>
          </a:p>
          <a:p>
            <a:r>
              <a:rPr lang="sv-SE" dirty="0" smtClean="0"/>
              <a:t>Signifikant ökad mängd ARIA-E biverkan (ödem kring kärlen) </a:t>
            </a:r>
            <a:r>
              <a:rPr lang="sv-SE" dirty="0" err="1" smtClean="0"/>
              <a:t>fr</a:t>
            </a:r>
            <a:r>
              <a:rPr lang="sv-SE" dirty="0" smtClean="0"/>
              <a:t> a. hos APOE</a:t>
            </a:r>
            <a:r>
              <a:rPr lang="sv-SE" dirty="0" smtClean="0">
                <a:latin typeface="Symbol" panose="05050102010706020507" pitchFamily="18" charset="2"/>
              </a:rPr>
              <a:t>e</a:t>
            </a:r>
            <a:r>
              <a:rPr lang="sv-SE" dirty="0" smtClean="0"/>
              <a:t>4 positiva</a:t>
            </a:r>
          </a:p>
          <a:p>
            <a:r>
              <a:rPr lang="sv-SE" dirty="0" smtClean="0"/>
              <a:t>Skall lämnas in för </a:t>
            </a:r>
            <a:r>
              <a:rPr lang="sv-SE" b="1" dirty="0" smtClean="0"/>
              <a:t>registrering till (FDA</a:t>
            </a:r>
            <a:r>
              <a:rPr lang="sv-SE" dirty="0" smtClean="0"/>
              <a:t>, USA) i början av 2020</a:t>
            </a:r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5F80-0A56-4A05-85B1-E30AFEEA68F6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6781-C84B-4367-9A6D-B2411A583ADE}" type="slidenum">
              <a:rPr lang="sv-SE" altLang="sv-SE" smtClean="0"/>
              <a:pPr/>
              <a:t>47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140573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6781-C84B-4367-9A6D-B2411A583ADE}" type="slidenum">
              <a:rPr lang="sv-SE" altLang="sv-SE" smtClean="0"/>
              <a:pPr/>
              <a:t>48</a:t>
            </a:fld>
            <a:endParaRPr lang="sv-SE" altLang="sv-SE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332656"/>
            <a:ext cx="8229600" cy="72008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en-US" altLang="sv-SE" sz="1800" kern="0" dirty="0" smtClean="0">
                <a:latin typeface="Arial" charset="0"/>
              </a:rPr>
              <a:t>Amyloid plaque reduction with </a:t>
            </a:r>
            <a:r>
              <a:rPr lang="en-US" altLang="sv-SE" sz="1800" kern="0" dirty="0" err="1" smtClean="0">
                <a:latin typeface="Arial" charset="0"/>
              </a:rPr>
              <a:t>aducanumab</a:t>
            </a:r>
            <a:r>
              <a:rPr lang="en-US" altLang="sv-SE" sz="1800" kern="0" dirty="0" smtClean="0">
                <a:latin typeface="Arial" charset="0"/>
              </a:rPr>
              <a:t>: example amyloid PET</a:t>
            </a:r>
          </a:p>
          <a:p>
            <a:r>
              <a:rPr lang="en-US" altLang="sv-SE" sz="1800" kern="0" dirty="0" smtClean="0">
                <a:latin typeface="Arial" charset="0"/>
              </a:rPr>
              <a:t>PRIME study </a:t>
            </a:r>
          </a:p>
        </p:txBody>
      </p:sp>
      <p:pic>
        <p:nvPicPr>
          <p:cNvPr id="9" name="Content Placeholder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1052736"/>
            <a:ext cx="5162128" cy="5400600"/>
          </a:xfrm>
          <a:prstGeom prst="rect">
            <a:avLst/>
          </a:prstGeom>
        </p:spPr>
      </p:pic>
      <p:sp>
        <p:nvSpPr>
          <p:cNvPr id="12" name="textruta 11"/>
          <p:cNvSpPr txBox="1"/>
          <p:nvPr/>
        </p:nvSpPr>
        <p:spPr>
          <a:xfrm>
            <a:off x="6170768" y="6237312"/>
            <a:ext cx="24336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sv-SE" sz="1400" dirty="0">
                <a:latin typeface="Arial" charset="0"/>
              </a:rPr>
              <a:t>J Sevigny </a:t>
            </a:r>
            <a:r>
              <a:rPr lang="en-US" altLang="sv-SE" sz="1400" i="1" dirty="0">
                <a:latin typeface="Arial" charset="0"/>
              </a:rPr>
              <a:t>et al. Nature</a:t>
            </a:r>
            <a:r>
              <a:rPr lang="en-US" altLang="sv-SE" sz="1400" dirty="0">
                <a:latin typeface="Arial" charset="0"/>
              </a:rPr>
              <a:t> </a:t>
            </a:r>
            <a:r>
              <a:rPr lang="en-US" altLang="sv-SE" sz="1400" dirty="0" smtClean="0">
                <a:latin typeface="Arial" charset="0"/>
              </a:rPr>
              <a:t>2016</a:t>
            </a:r>
            <a:endParaRPr lang="sv-SE" sz="1400" dirty="0"/>
          </a:p>
        </p:txBody>
      </p:sp>
      <p:sp>
        <p:nvSpPr>
          <p:cNvPr id="2" name="Rektangel 1"/>
          <p:cNvSpPr/>
          <p:nvPr/>
        </p:nvSpPr>
        <p:spPr bwMode="auto">
          <a:xfrm>
            <a:off x="611560" y="5157192"/>
            <a:ext cx="5472608" cy="136815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7931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49</a:t>
            </a:fld>
            <a:endParaRPr lang="sv-SE" altLang="sv-SE"/>
          </a:p>
        </p:txBody>
      </p:sp>
      <p:pic>
        <p:nvPicPr>
          <p:cNvPr id="5" name="Content Placeholder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980728"/>
            <a:ext cx="5882680" cy="5420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67544" y="6495147"/>
            <a:ext cx="2376264" cy="246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v-SE" sz="1000" dirty="0">
                <a:latin typeface="Arial" charset="0"/>
              </a:rPr>
              <a:t>J Sevigny </a:t>
            </a:r>
            <a:r>
              <a:rPr lang="en-US" altLang="sv-SE" sz="1000" i="1" dirty="0">
                <a:latin typeface="Arial" charset="0"/>
              </a:rPr>
              <a:t>et al. Nature </a:t>
            </a:r>
            <a:r>
              <a:rPr lang="en-US" altLang="sv-SE" sz="1000" b="1" dirty="0">
                <a:latin typeface="Arial" charset="0"/>
              </a:rPr>
              <a:t>2016</a:t>
            </a:r>
            <a:endParaRPr lang="en-US" altLang="sv-SE" sz="1000" dirty="0">
              <a:latin typeface="Arial" charset="0"/>
            </a:endParaRPr>
          </a:p>
        </p:txBody>
      </p:sp>
      <p:sp>
        <p:nvSpPr>
          <p:cNvPr id="7" name="textruta 2"/>
          <p:cNvSpPr txBox="1">
            <a:spLocks noChangeArrowheads="1"/>
          </p:cNvSpPr>
          <p:nvPr/>
        </p:nvSpPr>
        <p:spPr bwMode="auto">
          <a:xfrm>
            <a:off x="251520" y="980728"/>
            <a:ext cx="28083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v-SE" sz="2400" b="1" dirty="0" err="1">
                <a:solidFill>
                  <a:schemeClr val="accent1"/>
                </a:solidFill>
                <a:latin typeface="Arial" charset="0"/>
              </a:rPr>
              <a:t>Aducanumab</a:t>
            </a:r>
            <a:r>
              <a:rPr lang="en-US" altLang="sv-SE" sz="2400" b="1" dirty="0">
                <a:solidFill>
                  <a:schemeClr val="accent1"/>
                </a:solidFill>
                <a:latin typeface="Arial" charset="0"/>
              </a:rPr>
              <a:t> </a:t>
            </a:r>
            <a:endParaRPr lang="en-US" altLang="sv-SE" sz="2400" b="1" dirty="0" smtClean="0">
              <a:solidFill>
                <a:schemeClr val="accent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v-SE" sz="2400" b="1" dirty="0">
                <a:solidFill>
                  <a:schemeClr val="accent1"/>
                </a:solidFill>
                <a:latin typeface="Arial" charset="0"/>
              </a:rPr>
              <a:t>e</a:t>
            </a:r>
            <a:r>
              <a:rPr lang="en-US" altLang="sv-SE" sz="2400" b="1" dirty="0" smtClean="0">
                <a:solidFill>
                  <a:schemeClr val="accent1"/>
                </a:solidFill>
                <a:latin typeface="Arial" charset="0"/>
              </a:rPr>
              <a:t>ffect on </a:t>
            </a:r>
            <a:r>
              <a:rPr lang="en-US" altLang="sv-SE" sz="2400" b="1" dirty="0">
                <a:solidFill>
                  <a:schemeClr val="accent1"/>
                </a:solidFill>
                <a:latin typeface="Arial" charset="0"/>
              </a:rPr>
              <a:t>MMSE and </a:t>
            </a:r>
            <a:r>
              <a:rPr lang="en-US" altLang="sv-SE" sz="2400" b="1" dirty="0" smtClean="0">
                <a:solidFill>
                  <a:schemeClr val="accent1"/>
                </a:solidFill>
                <a:latin typeface="Arial" charset="0"/>
              </a:rPr>
              <a:t>CDR</a:t>
            </a:r>
            <a:endParaRPr lang="sv-SE" altLang="sv-SE" sz="2400" b="1" dirty="0">
              <a:solidFill>
                <a:schemeClr val="accent1"/>
              </a:solidFill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1807820" y="505556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sv-SE" dirty="0">
                <a:latin typeface="Arial" charset="0"/>
              </a:rPr>
              <a:t>MMSE</a:t>
            </a:r>
            <a:endParaRPr lang="sv-SE" dirty="0"/>
          </a:p>
        </p:txBody>
      </p:sp>
      <p:sp>
        <p:nvSpPr>
          <p:cNvPr id="9" name="textruta 8"/>
          <p:cNvSpPr txBox="1"/>
          <p:nvPr/>
        </p:nvSpPr>
        <p:spPr>
          <a:xfrm>
            <a:off x="2062697" y="2348880"/>
            <a:ext cx="8531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sv-SE" dirty="0">
                <a:latin typeface="Arial" charset="0"/>
              </a:rPr>
              <a:t>CDR</a:t>
            </a:r>
            <a:endParaRPr lang="sv-SE" altLang="sv-SE" dirty="0"/>
          </a:p>
          <a:p>
            <a:endParaRPr lang="sv-SE" dirty="0"/>
          </a:p>
        </p:txBody>
      </p:sp>
      <p:sp>
        <p:nvSpPr>
          <p:cNvPr id="3" name="Rektangel 2"/>
          <p:cNvSpPr/>
          <p:nvPr/>
        </p:nvSpPr>
        <p:spPr bwMode="auto">
          <a:xfrm>
            <a:off x="6372200" y="980728"/>
            <a:ext cx="2592288" cy="252028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Rektangel 9"/>
          <p:cNvSpPr/>
          <p:nvPr/>
        </p:nvSpPr>
        <p:spPr bwMode="auto">
          <a:xfrm>
            <a:off x="6372200" y="3789040"/>
            <a:ext cx="2592288" cy="252028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6978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5F80-0A56-4A05-85B1-E30AFEEA68F6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6781-C84B-4367-9A6D-B2411A583ADE}" type="slidenum">
              <a:rPr lang="sv-SE" altLang="sv-SE" smtClean="0"/>
              <a:pPr/>
              <a:t>50</a:t>
            </a:fld>
            <a:endParaRPr lang="sv-SE" altLang="sv-SE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260350"/>
            <a:ext cx="9282113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10000"/>
              </a:spcBef>
              <a:spcAft>
                <a:spcPct val="10000"/>
              </a:spcAft>
            </a:pPr>
            <a:r>
              <a:rPr lang="sv-SE" sz="3600" b="1" dirty="0">
                <a:solidFill>
                  <a:schemeClr val="accent1"/>
                </a:solidFill>
                <a:latin typeface="Arial" charset="0"/>
              </a:rPr>
              <a:t>Är prevention av Alzheimer möjlig?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395288" y="1341438"/>
            <a:ext cx="4464050" cy="29448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sv-SE" sz="3200" b="1" dirty="0">
                <a:solidFill>
                  <a:schemeClr val="folHlink"/>
                </a:solidFill>
                <a:latin typeface="Arial" charset="0"/>
              </a:rPr>
              <a:t>God kontroll av </a:t>
            </a:r>
          </a:p>
          <a:p>
            <a:pPr algn="ctr" eaLnBrk="0" hangingPunct="0"/>
            <a:r>
              <a:rPr lang="sv-SE" sz="3200" b="1" dirty="0">
                <a:solidFill>
                  <a:schemeClr val="folHlink"/>
                </a:solidFill>
                <a:latin typeface="Arial" charset="0"/>
              </a:rPr>
              <a:t>blodtryck </a:t>
            </a:r>
          </a:p>
          <a:p>
            <a:pPr algn="ctr" eaLnBrk="0" hangingPunct="0"/>
            <a:r>
              <a:rPr lang="sv-SE" sz="3200" b="1" dirty="0">
                <a:solidFill>
                  <a:schemeClr val="folHlink"/>
                </a:solidFill>
                <a:latin typeface="Arial" charset="0"/>
              </a:rPr>
              <a:t>och andra vaskulära </a:t>
            </a:r>
          </a:p>
          <a:p>
            <a:pPr algn="ctr" eaLnBrk="0" hangingPunct="0"/>
            <a:r>
              <a:rPr lang="sv-SE" sz="3200" b="1" dirty="0">
                <a:solidFill>
                  <a:schemeClr val="folHlink"/>
                </a:solidFill>
                <a:latin typeface="Arial" charset="0"/>
              </a:rPr>
              <a:t>riskfaktorer 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28625" y="4495800"/>
            <a:ext cx="3943350" cy="2239963"/>
          </a:xfrm>
          <a:prstGeom prst="rect">
            <a:avLst/>
          </a:prstGeom>
          <a:solidFill>
            <a:srgbClr val="FFFFCC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 eaLnBrk="0" hangingPunct="0">
              <a:buFontTx/>
              <a:buChar char="•"/>
            </a:pPr>
            <a:r>
              <a:rPr lang="sv-SE" sz="2800" b="1" dirty="0">
                <a:solidFill>
                  <a:schemeClr val="bg2"/>
                </a:solidFill>
                <a:latin typeface="Arial" charset="0"/>
              </a:rPr>
              <a:t>Redan under medelåldern</a:t>
            </a:r>
          </a:p>
          <a:p>
            <a:pPr marL="231775" indent="-231775" eaLnBrk="0" hangingPunct="0">
              <a:buFontTx/>
              <a:buChar char="•"/>
            </a:pPr>
            <a:r>
              <a:rPr lang="sv-SE" sz="2800" b="1" dirty="0">
                <a:solidFill>
                  <a:schemeClr val="bg2"/>
                </a:solidFill>
                <a:latin typeface="Arial" charset="0"/>
              </a:rPr>
              <a:t>Kanske speciellt hos de som är  </a:t>
            </a:r>
            <a:r>
              <a:rPr lang="sv-SE" sz="2800" b="1" dirty="0" smtClean="0">
                <a:solidFill>
                  <a:schemeClr val="bg2"/>
                </a:solidFill>
                <a:latin typeface="Arial" charset="0"/>
              </a:rPr>
              <a:t>APOE </a:t>
            </a:r>
            <a:r>
              <a:rPr lang="sv-SE" sz="2800" b="1" dirty="0">
                <a:solidFill>
                  <a:schemeClr val="bg2"/>
                </a:solidFill>
                <a:latin typeface="Arial" charset="0"/>
                <a:sym typeface="Symbol" pitchFamily="18" charset="2"/>
              </a:rPr>
              <a:t></a:t>
            </a:r>
            <a:r>
              <a:rPr lang="sv-SE" sz="2800" b="1" dirty="0">
                <a:solidFill>
                  <a:schemeClr val="bg2"/>
                </a:solidFill>
                <a:latin typeface="Arial" charset="0"/>
              </a:rPr>
              <a:t>4 bärare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220022" y="4509120"/>
            <a:ext cx="3600450" cy="1385888"/>
          </a:xfrm>
          <a:prstGeom prst="rect">
            <a:avLst/>
          </a:prstGeom>
          <a:solidFill>
            <a:srgbClr val="FFFFCC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sv-SE" sz="2800" b="1">
                <a:solidFill>
                  <a:schemeClr val="bg2"/>
                </a:solidFill>
                <a:latin typeface="Arial" charset="0"/>
              </a:rPr>
              <a:t>Social interaktion</a:t>
            </a:r>
          </a:p>
          <a:p>
            <a:pPr eaLnBrk="0" hangingPunct="0">
              <a:buFontTx/>
              <a:buChar char="•"/>
            </a:pPr>
            <a:r>
              <a:rPr lang="sv-SE" sz="2800" b="1">
                <a:solidFill>
                  <a:schemeClr val="bg2"/>
                </a:solidFill>
                <a:latin typeface="Arial" charset="0"/>
              </a:rPr>
              <a:t>Fysisk aktivitet</a:t>
            </a:r>
          </a:p>
          <a:p>
            <a:pPr eaLnBrk="0" hangingPunct="0">
              <a:buFontTx/>
              <a:buChar char="•"/>
            </a:pPr>
            <a:r>
              <a:rPr lang="sv-SE" sz="2800" b="1">
                <a:solidFill>
                  <a:schemeClr val="bg2"/>
                </a:solidFill>
                <a:latin typeface="Arial" charset="0"/>
              </a:rPr>
              <a:t>Mental aktivitet</a:t>
            </a: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5076825" y="1557338"/>
            <a:ext cx="3651250" cy="28590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sv-SE" sz="3200" b="1">
                <a:solidFill>
                  <a:schemeClr val="folHlink"/>
                </a:solidFill>
                <a:latin typeface="Arial" charset="0"/>
              </a:rPr>
              <a:t>Upprätthålla </a:t>
            </a:r>
          </a:p>
          <a:p>
            <a:pPr algn="ctr" eaLnBrk="0" hangingPunct="0"/>
            <a:r>
              <a:rPr lang="sv-SE" sz="3200" b="1">
                <a:solidFill>
                  <a:schemeClr val="folHlink"/>
                </a:solidFill>
                <a:latin typeface="Arial" charset="0"/>
              </a:rPr>
              <a:t>en aktiv livsstil</a:t>
            </a:r>
          </a:p>
        </p:txBody>
      </p:sp>
    </p:spTree>
    <p:extLst>
      <p:ext uri="{BB962C8B-B14F-4D97-AF65-F5344CB8AC3E}">
        <p14:creationId xmlns:p14="http://schemas.microsoft.com/office/powerpoint/2010/main" val="10769855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39750" y="1054100"/>
            <a:ext cx="7772400" cy="1222772"/>
          </a:xfrm>
        </p:spPr>
        <p:txBody>
          <a:bodyPr/>
          <a:lstStyle/>
          <a:p>
            <a:r>
              <a:rPr lang="sv-SE" dirty="0" smtClean="0"/>
              <a:t>FINGER studien </a:t>
            </a:r>
            <a:r>
              <a:rPr lang="sv-SE" sz="2400" dirty="0" smtClean="0"/>
              <a:t>tog fasta på livsstilsfaktorer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2400" dirty="0" smtClean="0"/>
              <a:t>Effekt av träning och rådgivning på kognition hos äldre med </a:t>
            </a:r>
            <a:r>
              <a:rPr lang="sv-SE" sz="2400" u="sng" dirty="0" smtClean="0"/>
              <a:t>risk för demens</a:t>
            </a:r>
            <a:endParaRPr lang="sv-SE" sz="2400" u="sng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>
          <a:xfrm>
            <a:off x="539552" y="2778315"/>
            <a:ext cx="7772400" cy="4114800"/>
          </a:xfrm>
        </p:spPr>
        <p:txBody>
          <a:bodyPr/>
          <a:lstStyle/>
          <a:p>
            <a:pPr marL="216000" indent="-216000">
              <a:spcBef>
                <a:spcPts val="600"/>
              </a:spcBef>
              <a:buClr>
                <a:srgbClr val="336699"/>
              </a:buClr>
              <a:buFontTx/>
              <a:buChar char="-"/>
              <a:defRPr/>
            </a:pPr>
            <a:r>
              <a:rPr lang="sv-SE" b="1" dirty="0">
                <a:solidFill>
                  <a:srgbClr val="000000"/>
                </a:solidFill>
              </a:rPr>
              <a:t>Antal: 1260 personer</a:t>
            </a:r>
          </a:p>
          <a:p>
            <a:pPr marL="216000" indent="-216000">
              <a:spcBef>
                <a:spcPts val="600"/>
              </a:spcBef>
              <a:buClr>
                <a:srgbClr val="336699"/>
              </a:buClr>
              <a:buFontTx/>
              <a:buChar char="-"/>
              <a:defRPr/>
            </a:pPr>
            <a:r>
              <a:rPr lang="sv-SE" b="1" dirty="0">
                <a:solidFill>
                  <a:srgbClr val="000000"/>
                </a:solidFill>
              </a:rPr>
              <a:t>Ålder 60-77 år</a:t>
            </a:r>
          </a:p>
          <a:p>
            <a:pPr marL="216000" indent="-216000">
              <a:spcBef>
                <a:spcPts val="600"/>
              </a:spcBef>
              <a:buClr>
                <a:srgbClr val="336699"/>
              </a:buClr>
              <a:buFontTx/>
              <a:buChar char="-"/>
              <a:defRPr/>
            </a:pPr>
            <a:r>
              <a:rPr lang="sv-SE" b="1" dirty="0">
                <a:solidFill>
                  <a:srgbClr val="000000"/>
                </a:solidFill>
              </a:rPr>
              <a:t>Randomiserade i två grupper(1:1)</a:t>
            </a:r>
          </a:p>
          <a:p>
            <a:pPr marL="216000" indent="-216000">
              <a:spcBef>
                <a:spcPts val="600"/>
              </a:spcBef>
              <a:buClr>
                <a:srgbClr val="336699"/>
              </a:buClr>
              <a:buFontTx/>
              <a:buChar char="-"/>
              <a:defRPr/>
            </a:pPr>
            <a:r>
              <a:rPr lang="sv-SE" b="1" dirty="0">
                <a:solidFill>
                  <a:srgbClr val="000000"/>
                </a:solidFill>
              </a:rPr>
              <a:t>Rekryterade från tidigare </a:t>
            </a:r>
            <a:r>
              <a:rPr lang="sv-SE" b="1" dirty="0" smtClean="0">
                <a:solidFill>
                  <a:srgbClr val="000000"/>
                </a:solidFill>
              </a:rPr>
              <a:t>befolkningsstudier</a:t>
            </a:r>
          </a:p>
          <a:p>
            <a:pPr marL="216000" indent="-216000">
              <a:spcBef>
                <a:spcPts val="600"/>
              </a:spcBef>
              <a:buClr>
                <a:srgbClr val="336699"/>
              </a:buClr>
              <a:buFontTx/>
              <a:buChar char="-"/>
              <a:defRPr/>
            </a:pPr>
            <a:r>
              <a:rPr lang="sv-SE" b="1" dirty="0" smtClean="0">
                <a:solidFill>
                  <a:srgbClr val="000000"/>
                </a:solidFill>
              </a:rPr>
              <a:t>Risk för demensutveckling bedömdes</a:t>
            </a:r>
          </a:p>
          <a:p>
            <a:pPr marL="216000" indent="-216000">
              <a:spcBef>
                <a:spcPts val="600"/>
              </a:spcBef>
              <a:buClr>
                <a:srgbClr val="336699"/>
              </a:buClr>
              <a:buFontTx/>
              <a:buChar char="-"/>
              <a:defRPr/>
            </a:pPr>
            <a:r>
              <a:rPr lang="sv-SE" b="1" dirty="0" smtClean="0">
                <a:solidFill>
                  <a:srgbClr val="000000"/>
                </a:solidFill>
              </a:rPr>
              <a:t>2-årig studie</a:t>
            </a:r>
            <a:endParaRPr lang="sv-SE" b="1" dirty="0">
              <a:solidFill>
                <a:srgbClr val="000000"/>
              </a:solidFill>
            </a:endParaRPr>
          </a:p>
          <a:p>
            <a:endParaRPr lang="sv-SE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27702-117A-47A4-8C53-0E5DE2CB15BA}" type="datetime4">
              <a:rPr lang="sv-SE" altLang="sv-SE" smtClean="0"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Lars-Olof Wahlund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51</a:t>
            </a:fld>
            <a:endParaRPr lang="sv-SE" altLang="sv-SE"/>
          </a:p>
        </p:txBody>
      </p:sp>
      <p:pic>
        <p:nvPicPr>
          <p:cNvPr id="7" name="Picture 2" descr="FINGER_po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301208"/>
            <a:ext cx="1987550" cy="6191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192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B4AA2-79ED-4B0D-991B-B02A8E62FC9C}" type="datetime4">
              <a:rPr lang="sv-SE" altLang="sv-SE" smtClean="0"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Lars-Olof Wahlund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52</a:t>
            </a:fld>
            <a:endParaRPr lang="sv-SE" altLang="sv-SE"/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327025" y="5403850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V="1">
            <a:off x="327025" y="497205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-5400000">
            <a:off x="-201612" y="4165600"/>
            <a:ext cx="1041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i-FI" sz="1400" b="1" smtClean="0">
                <a:cs typeface="+mn-cs"/>
              </a:rPr>
              <a:t>Screening</a:t>
            </a:r>
            <a:endParaRPr lang="fi-FI" sz="1400" smtClean="0">
              <a:cs typeface="+mn-cs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V="1">
            <a:off x="614363" y="497205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 rot="-5400000">
            <a:off x="-186531" y="3915569"/>
            <a:ext cx="16208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i-FI" sz="1400" b="1" smtClean="0">
                <a:cs typeface="+mn-cs"/>
              </a:rPr>
              <a:t>1st </a:t>
            </a:r>
            <a:r>
              <a:rPr lang="en-GB" sz="1400" b="1" smtClean="0">
                <a:cs typeface="+mn-cs"/>
              </a:rPr>
              <a:t>Baseline visít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903288" y="497205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 rot="-5400000">
            <a:off x="0" y="3875088"/>
            <a:ext cx="1679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GB" sz="1400" b="1" smtClean="0">
                <a:cs typeface="+mn-cs"/>
              </a:rPr>
              <a:t>2nd Baseline visit</a:t>
            </a:r>
            <a:endParaRPr lang="en-GB" sz="1400" smtClean="0">
              <a:cs typeface="+mn-cs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903288" y="4754563"/>
            <a:ext cx="287337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 rot="-5400000">
            <a:off x="316706" y="3842544"/>
            <a:ext cx="17319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i-FI" sz="1400" b="1" smtClean="0">
                <a:cs typeface="+mn-cs"/>
              </a:rPr>
              <a:t>RANDOMISERING</a:t>
            </a: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1763713" y="1263650"/>
            <a:ext cx="6696075" cy="3533775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FF">
                    <a:alpha val="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fi-FI" sz="1600" b="1">
                <a:latin typeface="Arial" charset="0"/>
                <a:cs typeface="+mn-cs"/>
              </a:rPr>
              <a:t>INTENSIV  INTERVENTION</a:t>
            </a: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endParaRPr lang="fi-FI" sz="1600" b="1">
              <a:latin typeface="Arial" charset="0"/>
              <a:cs typeface="+mn-cs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1763713" y="5962650"/>
            <a:ext cx="6696075" cy="339725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fi-FI" sz="1600" b="1">
                <a:latin typeface="Arial" charset="0"/>
                <a:cs typeface="+mn-cs"/>
              </a:rPr>
              <a:t>REGELBUNDEN HÄLSORÅDGIVNING</a:t>
            </a: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V="1">
            <a:off x="1263650" y="4972050"/>
            <a:ext cx="57626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1263650" y="5403850"/>
            <a:ext cx="576263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1839913" y="5764213"/>
            <a:ext cx="6551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1839913" y="4967288"/>
            <a:ext cx="6480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V="1">
            <a:off x="5006975" y="497046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V="1">
            <a:off x="8175625" y="497046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 flipV="1">
            <a:off x="3422650" y="497046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 flipV="1">
            <a:off x="6591300" y="497046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 rot="-5400000">
            <a:off x="842963" y="3614738"/>
            <a:ext cx="20907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GB" sz="1200" b="1" smtClean="0">
                <a:solidFill>
                  <a:srgbClr val="E20077"/>
                </a:solidFill>
                <a:cs typeface="+mn-cs"/>
              </a:rPr>
              <a:t>INTERVENTION KICK-OFF</a:t>
            </a: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107950" y="5741988"/>
            <a:ext cx="1533525" cy="542925"/>
          </a:xfrm>
          <a:prstGeom prst="rect">
            <a:avLst/>
          </a:prstGeom>
          <a:solidFill>
            <a:srgbClr val="CCFF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GB" sz="1400" b="1" smtClean="0">
                <a:cs typeface="+mn-cs"/>
              </a:rPr>
              <a:t>MINI-</a:t>
            </a:r>
          </a:p>
          <a:p>
            <a:pPr algn="ctr" eaLnBrk="1" hangingPunct="1">
              <a:defRPr/>
            </a:pPr>
            <a:r>
              <a:rPr lang="en-GB" sz="1400" b="1" smtClean="0">
                <a:cs typeface="+mn-cs"/>
              </a:rPr>
              <a:t>INTERVENTION</a:t>
            </a: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V="1">
            <a:off x="4214813" y="554831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 flipV="1">
            <a:off x="5799138" y="554831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V="1">
            <a:off x="6591300" y="554831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 flipV="1">
            <a:off x="8175625" y="554831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 flipV="1">
            <a:off x="2630488" y="497046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 flipV="1">
            <a:off x="4214813" y="497046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 flipV="1">
            <a:off x="5799138" y="497046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 flipV="1">
            <a:off x="7383463" y="497046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 flipV="1">
            <a:off x="2630488" y="554831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V="1">
            <a:off x="3422650" y="554831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37" name="Line 35"/>
          <p:cNvSpPr>
            <a:spLocks noChangeShapeType="1"/>
          </p:cNvSpPr>
          <p:nvPr/>
        </p:nvSpPr>
        <p:spPr bwMode="auto">
          <a:xfrm flipV="1">
            <a:off x="5006975" y="554831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 flipV="1">
            <a:off x="7383463" y="554831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39" name="Text Box 37"/>
          <p:cNvSpPr txBox="1">
            <a:spLocks noChangeArrowheads="1"/>
          </p:cNvSpPr>
          <p:nvPr/>
        </p:nvSpPr>
        <p:spPr bwMode="auto">
          <a:xfrm>
            <a:off x="2506663" y="5251450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i-FI" sz="1400" b="1" smtClean="0">
                <a:cs typeface="+mn-cs"/>
              </a:rPr>
              <a:t>3</a:t>
            </a: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3298825" y="5251450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i-FI" sz="1400" b="1" smtClean="0">
                <a:cs typeface="+mn-cs"/>
              </a:rPr>
              <a:t>6</a:t>
            </a: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4064000" y="5251450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i-FI" sz="1400" b="1" smtClean="0">
                <a:cs typeface="+mn-cs"/>
              </a:rPr>
              <a:t>9</a:t>
            </a:r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4791075" y="525145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i-FI" sz="1400" b="1" smtClean="0">
                <a:cs typeface="+mn-cs"/>
              </a:rPr>
              <a:t>12</a:t>
            </a:r>
          </a:p>
        </p:txBody>
      </p:sp>
      <p:sp>
        <p:nvSpPr>
          <p:cNvPr id="43" name="Text Box 41"/>
          <p:cNvSpPr txBox="1">
            <a:spLocks noChangeArrowheads="1"/>
          </p:cNvSpPr>
          <p:nvPr/>
        </p:nvSpPr>
        <p:spPr bwMode="auto">
          <a:xfrm>
            <a:off x="5591175" y="525145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i-FI" sz="1400" b="1" smtClean="0">
                <a:cs typeface="+mn-cs"/>
              </a:rPr>
              <a:t>15</a:t>
            </a:r>
          </a:p>
        </p:txBody>
      </p:sp>
      <p:sp>
        <p:nvSpPr>
          <p:cNvPr id="44" name="Text Box 42"/>
          <p:cNvSpPr txBox="1">
            <a:spLocks noChangeArrowheads="1"/>
          </p:cNvSpPr>
          <p:nvPr/>
        </p:nvSpPr>
        <p:spPr bwMode="auto">
          <a:xfrm>
            <a:off x="6375400" y="525145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i-FI" sz="1400" b="1" smtClean="0">
                <a:cs typeface="+mn-cs"/>
              </a:rPr>
              <a:t>18</a:t>
            </a:r>
          </a:p>
        </p:txBody>
      </p:sp>
      <p:sp>
        <p:nvSpPr>
          <p:cNvPr id="45" name="Text Box 43"/>
          <p:cNvSpPr txBox="1">
            <a:spLocks noChangeArrowheads="1"/>
          </p:cNvSpPr>
          <p:nvPr/>
        </p:nvSpPr>
        <p:spPr bwMode="auto">
          <a:xfrm>
            <a:off x="7167563" y="525145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i-FI" sz="1400" b="1" smtClean="0">
                <a:cs typeface="+mn-cs"/>
              </a:rPr>
              <a:t>21</a:t>
            </a:r>
          </a:p>
        </p:txBody>
      </p:sp>
      <p:sp>
        <p:nvSpPr>
          <p:cNvPr id="46" name="Text Box 44"/>
          <p:cNvSpPr txBox="1">
            <a:spLocks noChangeArrowheads="1"/>
          </p:cNvSpPr>
          <p:nvPr/>
        </p:nvSpPr>
        <p:spPr bwMode="auto">
          <a:xfrm>
            <a:off x="7967663" y="525145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i-FI" sz="1400" b="1" smtClean="0">
                <a:cs typeface="+mn-cs"/>
              </a:rPr>
              <a:t>24</a:t>
            </a:r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auto">
          <a:xfrm>
            <a:off x="1911350" y="1574800"/>
            <a:ext cx="3095625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26000" rIns="126000" anchor="ctr"/>
          <a:lstStyle/>
          <a:p>
            <a:pPr algn="ctr" eaLnBrk="1" hangingPunct="1">
              <a:defRPr/>
            </a:pPr>
            <a:r>
              <a:rPr lang="fi-FI" sz="1400" b="1" dirty="0">
                <a:latin typeface="Arial" charset="0"/>
                <a:cs typeface="+mn-cs"/>
              </a:rPr>
              <a:t>KOSTRÅDGIVNING:</a:t>
            </a:r>
          </a:p>
          <a:p>
            <a:pPr algn="ctr" eaLnBrk="1" hangingPunct="1">
              <a:defRPr/>
            </a:pPr>
            <a:r>
              <a:rPr lang="fi-FI" sz="1400" b="1" dirty="0">
                <a:latin typeface="Arial" charset="0"/>
                <a:cs typeface="+mn-cs"/>
              </a:rPr>
              <a:t> </a:t>
            </a:r>
            <a:r>
              <a:rPr lang="fi-FI" sz="1200" b="1" dirty="0">
                <a:latin typeface="Arial" charset="0"/>
                <a:cs typeface="+mn-cs"/>
              </a:rPr>
              <a:t>7 </a:t>
            </a:r>
            <a:r>
              <a:rPr lang="fi-FI" sz="1200" b="1" dirty="0" err="1">
                <a:latin typeface="Arial" charset="0"/>
                <a:cs typeface="+mn-cs"/>
              </a:rPr>
              <a:t>gruppsessioner</a:t>
            </a:r>
            <a:r>
              <a:rPr lang="fi-FI" sz="1200" b="1" dirty="0">
                <a:latin typeface="Arial" charset="0"/>
                <a:cs typeface="+mn-cs"/>
              </a:rPr>
              <a:t>, </a:t>
            </a:r>
          </a:p>
          <a:p>
            <a:pPr algn="ctr" eaLnBrk="1" hangingPunct="1">
              <a:defRPr/>
            </a:pPr>
            <a:r>
              <a:rPr lang="fi-FI" sz="1200" b="1" dirty="0">
                <a:latin typeface="Arial" charset="0"/>
                <a:cs typeface="+mn-cs"/>
              </a:rPr>
              <a:t>3 </a:t>
            </a:r>
            <a:r>
              <a:rPr lang="fi-FI" sz="1200" b="1" dirty="0" err="1">
                <a:latin typeface="Arial" charset="0"/>
                <a:cs typeface="+mn-cs"/>
              </a:rPr>
              <a:t>individuella</a:t>
            </a:r>
            <a:r>
              <a:rPr lang="fi-FI" sz="1200" b="1" dirty="0">
                <a:latin typeface="Arial" charset="0"/>
                <a:cs typeface="+mn-cs"/>
              </a:rPr>
              <a:t> </a:t>
            </a:r>
            <a:r>
              <a:rPr lang="fi-FI" sz="1200" b="1" dirty="0" err="1">
                <a:latin typeface="Arial" charset="0"/>
                <a:cs typeface="+mn-cs"/>
              </a:rPr>
              <a:t>sessioner</a:t>
            </a:r>
            <a:endParaRPr lang="fi-FI" sz="1200" b="1" dirty="0">
              <a:latin typeface="Arial" charset="0"/>
              <a:cs typeface="+mn-cs"/>
            </a:endParaRPr>
          </a:p>
        </p:txBody>
      </p:sp>
      <p:sp>
        <p:nvSpPr>
          <p:cNvPr id="48" name="Rectangle 46"/>
          <p:cNvSpPr>
            <a:spLocks noChangeArrowheads="1"/>
          </p:cNvSpPr>
          <p:nvPr/>
        </p:nvSpPr>
        <p:spPr bwMode="auto">
          <a:xfrm>
            <a:off x="3190875" y="3163888"/>
            <a:ext cx="2160588" cy="67945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fi-FI" sz="1400" b="1" dirty="0">
                <a:latin typeface="Arial" charset="0"/>
                <a:cs typeface="+mn-cs"/>
              </a:rPr>
              <a:t>KOGNITIV TRÄNING:</a:t>
            </a:r>
          </a:p>
          <a:p>
            <a:pPr algn="ctr" eaLnBrk="1" hangingPunct="1">
              <a:defRPr/>
            </a:pPr>
            <a:r>
              <a:rPr lang="fi-FI" sz="1200" b="1" dirty="0">
                <a:latin typeface="Arial" charset="0"/>
                <a:cs typeface="+mn-cs"/>
              </a:rPr>
              <a:t>9 </a:t>
            </a:r>
            <a:r>
              <a:rPr lang="fi-FI" sz="1200" b="1" dirty="0" err="1">
                <a:latin typeface="Arial" charset="0"/>
                <a:cs typeface="+mn-cs"/>
              </a:rPr>
              <a:t>gruppsessioner</a:t>
            </a:r>
            <a:endParaRPr lang="fi-FI" sz="1200" b="1" dirty="0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r>
              <a:rPr lang="fi-FI" sz="1200" b="1" dirty="0" err="1">
                <a:latin typeface="Arial" charset="0"/>
                <a:cs typeface="+mn-cs"/>
              </a:rPr>
              <a:t>Självständig</a:t>
            </a:r>
            <a:r>
              <a:rPr lang="fi-FI" sz="1200" b="1" dirty="0">
                <a:latin typeface="Arial" charset="0"/>
                <a:cs typeface="+mn-cs"/>
              </a:rPr>
              <a:t> </a:t>
            </a:r>
            <a:r>
              <a:rPr lang="fi-FI" sz="1200" b="1" dirty="0" err="1">
                <a:latin typeface="Arial" charset="0"/>
                <a:cs typeface="+mn-cs"/>
              </a:rPr>
              <a:t>träning</a:t>
            </a:r>
            <a:endParaRPr lang="fi-FI" sz="1200" b="1" dirty="0">
              <a:latin typeface="Arial" charset="0"/>
              <a:cs typeface="+mn-cs"/>
            </a:endParaRPr>
          </a:p>
        </p:txBody>
      </p:sp>
      <p:sp>
        <p:nvSpPr>
          <p:cNvPr id="49" name="Rectangle 47"/>
          <p:cNvSpPr>
            <a:spLocks noChangeArrowheads="1"/>
          </p:cNvSpPr>
          <p:nvPr/>
        </p:nvSpPr>
        <p:spPr bwMode="auto">
          <a:xfrm>
            <a:off x="2520950" y="2332038"/>
            <a:ext cx="1477963" cy="6794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fi-FI" sz="1400" b="1">
                <a:latin typeface="Arial" charset="0"/>
                <a:cs typeface="+mn-cs"/>
              </a:rPr>
              <a:t>TRÄNING:</a:t>
            </a:r>
          </a:p>
          <a:p>
            <a:pPr algn="ctr" eaLnBrk="1" hangingPunct="1">
              <a:defRPr/>
            </a:pPr>
            <a:r>
              <a:rPr lang="fi-FI" sz="1200" b="1">
                <a:latin typeface="Arial" charset="0"/>
                <a:cs typeface="+mn-cs"/>
              </a:rPr>
              <a:t>1-2x/v muskel</a:t>
            </a:r>
            <a:endParaRPr lang="fi-FI" sz="1200">
              <a:latin typeface="Arial" charset="0"/>
              <a:cs typeface="+mn-cs"/>
            </a:endParaRPr>
          </a:p>
          <a:p>
            <a:pPr algn="ctr" eaLnBrk="1" hangingPunct="1">
              <a:defRPr/>
            </a:pPr>
            <a:r>
              <a:rPr lang="fi-FI" sz="1200" b="1">
                <a:latin typeface="Arial" charset="0"/>
                <a:cs typeface="+mn-cs"/>
              </a:rPr>
              <a:t>2-4x/v aerobisk</a:t>
            </a:r>
          </a:p>
        </p:txBody>
      </p:sp>
      <p:sp>
        <p:nvSpPr>
          <p:cNvPr id="50" name="Text Box 48"/>
          <p:cNvSpPr txBox="1">
            <a:spLocks noChangeArrowheads="1"/>
          </p:cNvSpPr>
          <p:nvPr/>
        </p:nvSpPr>
        <p:spPr bwMode="auto">
          <a:xfrm>
            <a:off x="4102100" y="2333625"/>
            <a:ext cx="1481138" cy="6794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fi-FI" sz="1400" b="1" smtClean="0">
                <a:cs typeface="+mn-cs"/>
              </a:rPr>
              <a:t>TRÄNING:</a:t>
            </a:r>
          </a:p>
          <a:p>
            <a:pPr algn="ctr" eaLnBrk="1" hangingPunct="1">
              <a:defRPr/>
            </a:pPr>
            <a:r>
              <a:rPr lang="fi-FI" sz="1200" b="1" smtClean="0">
                <a:cs typeface="+mn-cs"/>
              </a:rPr>
              <a:t>2x/v muskel</a:t>
            </a:r>
          </a:p>
          <a:p>
            <a:pPr algn="ctr" eaLnBrk="1" hangingPunct="1">
              <a:defRPr/>
            </a:pPr>
            <a:r>
              <a:rPr lang="fi-FI" sz="1200" b="1" smtClean="0">
                <a:cs typeface="+mn-cs"/>
              </a:rPr>
              <a:t>4-5x/v aerobisk</a:t>
            </a:r>
            <a:endParaRPr lang="fi-FI" sz="1000" b="1" smtClean="0">
              <a:cs typeface="+mn-cs"/>
            </a:endParaRPr>
          </a:p>
        </p:txBody>
      </p:sp>
      <p:sp>
        <p:nvSpPr>
          <p:cNvPr id="51" name="Text Box 49"/>
          <p:cNvSpPr txBox="1">
            <a:spLocks noChangeArrowheads="1"/>
          </p:cNvSpPr>
          <p:nvPr/>
        </p:nvSpPr>
        <p:spPr bwMode="auto">
          <a:xfrm>
            <a:off x="5656263" y="2333625"/>
            <a:ext cx="2574925" cy="6794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400" b="1" smtClean="0">
                <a:cs typeface="+mn-cs"/>
              </a:rPr>
              <a:t>TRÄNING:</a:t>
            </a:r>
          </a:p>
          <a:p>
            <a:pPr algn="ctr" eaLnBrk="1" hangingPunct="1">
              <a:defRPr/>
            </a:pPr>
            <a:r>
              <a:rPr lang="en-US" sz="1200" b="1" smtClean="0">
                <a:cs typeface="+mn-cs"/>
              </a:rPr>
              <a:t>2x/v träning av muskelstyrka</a:t>
            </a:r>
          </a:p>
          <a:p>
            <a:pPr algn="ctr" eaLnBrk="1" hangingPunct="1">
              <a:defRPr/>
            </a:pPr>
            <a:r>
              <a:rPr lang="en-US" sz="1200" b="1" smtClean="0">
                <a:cs typeface="+mn-cs"/>
              </a:rPr>
              <a:t>5x/v aerobic training</a:t>
            </a:r>
          </a:p>
        </p:txBody>
      </p:sp>
      <p:sp>
        <p:nvSpPr>
          <p:cNvPr id="52" name="Line 50"/>
          <p:cNvSpPr>
            <a:spLocks noChangeShapeType="1"/>
          </p:cNvSpPr>
          <p:nvPr/>
        </p:nvSpPr>
        <p:spPr bwMode="auto">
          <a:xfrm>
            <a:off x="903288" y="5405438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53" name="Line 51"/>
          <p:cNvSpPr>
            <a:spLocks noChangeShapeType="1"/>
          </p:cNvSpPr>
          <p:nvPr/>
        </p:nvSpPr>
        <p:spPr bwMode="auto">
          <a:xfrm flipV="1">
            <a:off x="2198688" y="497205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sv-SE">
              <a:cs typeface="+mn-cs"/>
            </a:endParaRPr>
          </a:p>
        </p:txBody>
      </p:sp>
      <p:sp>
        <p:nvSpPr>
          <p:cNvPr id="54" name="Text Box 52"/>
          <p:cNvSpPr txBox="1">
            <a:spLocks noChangeArrowheads="1"/>
          </p:cNvSpPr>
          <p:nvPr/>
        </p:nvSpPr>
        <p:spPr bwMode="auto">
          <a:xfrm>
            <a:off x="1982788" y="3951288"/>
            <a:ext cx="6248400" cy="708025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fi-FI" sz="1400" b="1" smtClean="0">
                <a:cs typeface="+mn-cs"/>
              </a:rPr>
              <a:t>KONTROLL OCH PÅVERKAN AV METABOLA OCH VASKULÄRA RISKFAKTORER</a:t>
            </a:r>
          </a:p>
          <a:p>
            <a:pPr algn="ctr" eaLnBrk="1" hangingPunct="1">
              <a:defRPr/>
            </a:pPr>
            <a:r>
              <a:rPr lang="fi-FI" sz="1200" b="1" smtClean="0">
                <a:cs typeface="+mn-cs"/>
              </a:rPr>
              <a:t>Sjuksköterska: Besök var tredje månad, Läkare: 3 ytterligare besök</a:t>
            </a:r>
            <a:endParaRPr lang="fi-FI" sz="1400" b="1" smtClean="0">
              <a:cs typeface="+mn-cs"/>
            </a:endParaRPr>
          </a:p>
        </p:txBody>
      </p:sp>
      <p:sp>
        <p:nvSpPr>
          <p:cNvPr id="55" name="Text Box 53"/>
          <p:cNvSpPr txBox="1">
            <a:spLocks noChangeArrowheads="1"/>
          </p:cNvSpPr>
          <p:nvPr/>
        </p:nvSpPr>
        <p:spPr bwMode="auto">
          <a:xfrm>
            <a:off x="1603428" y="5237163"/>
            <a:ext cx="94128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>
                <a:solidFill>
                  <a:schemeClr val="accent1"/>
                </a:solidFill>
                <a:latin typeface="Arial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Font typeface="Wingdings" charset="0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fi-FI" sz="1400" b="1" dirty="0" err="1" smtClean="0">
                <a:cs typeface="+mn-cs"/>
              </a:rPr>
              <a:t>månader</a:t>
            </a:r>
            <a:endParaRPr lang="fi-FI" sz="1400" b="1" dirty="0" smtClean="0">
              <a:cs typeface="+mn-cs"/>
            </a:endParaRPr>
          </a:p>
        </p:txBody>
      </p:sp>
      <p:sp>
        <p:nvSpPr>
          <p:cNvPr id="56" name="Rectangle 56"/>
          <p:cNvSpPr txBox="1">
            <a:spLocks noChangeArrowheads="1"/>
          </p:cNvSpPr>
          <p:nvPr/>
        </p:nvSpPr>
        <p:spPr>
          <a:xfrm>
            <a:off x="2339975" y="390525"/>
            <a:ext cx="4748213" cy="5048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INTERVENTIONSSCHEMA</a:t>
            </a:r>
            <a:endParaRPr kumimoji="0" lang="fi-FI" sz="2400" b="1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73773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dirty="0" smtClean="0"/>
              <a:t>Lars-Olof Wahlund</a:t>
            </a:r>
            <a:endParaRPr lang="sv-SE" altLang="sv-SE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91798" y="309434"/>
            <a:ext cx="8698431" cy="671294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GB" altLang="sv-SE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Multidomän-interventionens</a:t>
            </a:r>
            <a:r>
              <a:rPr kumimoji="0" lang="en-GB" altLang="sv-S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sv-SE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effekt</a:t>
            </a:r>
            <a:r>
              <a:rPr kumimoji="0" lang="en-GB" altLang="sv-S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sv-SE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på</a:t>
            </a:r>
            <a:r>
              <a:rPr kumimoji="0" lang="en-GB" altLang="sv-S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sv-SE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olika</a:t>
            </a:r>
            <a:r>
              <a:rPr kumimoji="0" lang="en-GB" altLang="sv-S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sv-SE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kognitiva</a:t>
            </a:r>
            <a:r>
              <a:rPr kumimoji="0" lang="en-GB" altLang="sv-S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sv-SE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förmågor</a:t>
            </a:r>
            <a:r>
              <a:rPr kumimoji="0" lang="en-GB" altLang="sv-S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sv-SE" sz="2400" b="1" i="0" u="none" strike="noStrike" kern="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sv-SE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endParaRPr kumimoji="0" lang="en-GB" altLang="sv-SE" sz="2400" b="1" i="0" u="none" strike="noStrike" kern="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4918331"/>
              </p:ext>
            </p:extLst>
          </p:nvPr>
        </p:nvGraphicFramePr>
        <p:xfrm>
          <a:off x="179512" y="1516679"/>
          <a:ext cx="2924354" cy="2631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8689487"/>
              </p:ext>
            </p:extLst>
          </p:nvPr>
        </p:nvGraphicFramePr>
        <p:xfrm>
          <a:off x="3100204" y="1588687"/>
          <a:ext cx="3037696" cy="2704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6797050"/>
              </p:ext>
            </p:extLst>
          </p:nvPr>
        </p:nvGraphicFramePr>
        <p:xfrm>
          <a:off x="6125556" y="1588687"/>
          <a:ext cx="3061336" cy="269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Rektangel 19"/>
          <p:cNvSpPr>
            <a:spLocks noChangeArrowheads="1"/>
          </p:cNvSpPr>
          <p:nvPr/>
        </p:nvSpPr>
        <p:spPr bwMode="auto">
          <a:xfrm>
            <a:off x="737299" y="4221163"/>
            <a:ext cx="8352929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8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8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8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8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8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4" charset="0"/>
              </a:defRPr>
            </a:lvl9pPr>
          </a:lstStyle>
          <a:p>
            <a:pPr algn="ctr">
              <a:spcBef>
                <a:spcPts val="300"/>
              </a:spcBef>
            </a:pPr>
            <a:r>
              <a:rPr lang="en-GB" altLang="sv-SE" sz="2000" b="1" dirty="0" err="1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rPr>
              <a:t>Skillnad</a:t>
            </a:r>
            <a:r>
              <a:rPr lang="en-GB" altLang="sv-SE" sz="2000" b="1" dirty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en-GB" altLang="sv-SE" sz="2000" b="1" dirty="0" err="1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rPr>
              <a:t>mellan</a:t>
            </a:r>
            <a:r>
              <a:rPr lang="en-GB" altLang="sv-SE" sz="2000" b="1" dirty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en-GB" altLang="sv-SE" sz="2000" b="1" dirty="0" err="1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rPr>
              <a:t>interventionsgruppen</a:t>
            </a:r>
            <a:r>
              <a:rPr lang="en-GB" altLang="sv-SE" sz="2000" b="1" dirty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en-GB" altLang="sv-SE" sz="2000" b="1" dirty="0" err="1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rPr>
              <a:t>och</a:t>
            </a:r>
            <a:r>
              <a:rPr lang="en-GB" altLang="sv-SE" sz="2000" b="1" dirty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en-GB" altLang="sv-SE" sz="2000" b="1" dirty="0" err="1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rPr>
              <a:t>kontrollgruppen</a:t>
            </a:r>
            <a:r>
              <a:rPr lang="en-GB" altLang="sv-SE" sz="2000" b="1" dirty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rPr>
              <a:t> per </a:t>
            </a:r>
            <a:r>
              <a:rPr lang="en-GB" altLang="sv-SE" sz="2000" b="1" dirty="0" err="1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rPr>
              <a:t>år</a:t>
            </a:r>
            <a:r>
              <a:rPr lang="en-GB" altLang="sv-SE" sz="2000" b="1" dirty="0" smtClean="0">
                <a:solidFill>
                  <a:prstClr val="black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:</a:t>
            </a:r>
          </a:p>
          <a:p>
            <a:pPr algn="ctr">
              <a:spcBef>
                <a:spcPts val="300"/>
              </a:spcBef>
            </a:pPr>
            <a:r>
              <a:rPr lang="en-GB" altLang="sv-SE" sz="1600" dirty="0" smtClean="0">
                <a:solidFill>
                  <a:prstClr val="black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Estimate (95% CI), p-value</a:t>
            </a:r>
          </a:p>
          <a:p>
            <a:pPr algn="ctr">
              <a:spcBef>
                <a:spcPts val="300"/>
              </a:spcBef>
            </a:pPr>
            <a:endParaRPr lang="en-GB" altLang="sv-SE" sz="2000" dirty="0" smtClean="0">
              <a:solidFill>
                <a:prstClr val="black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  <a:p>
            <a:pPr>
              <a:spcBef>
                <a:spcPts val="300"/>
              </a:spcBef>
            </a:pPr>
            <a:r>
              <a:rPr lang="sv-SE" altLang="sv-SE" sz="1600" dirty="0" smtClean="0">
                <a:solidFill>
                  <a:prstClr val="black"/>
                </a:solidFill>
                <a:latin typeface="Palatino Linotype" pitchFamily="18" charset="0"/>
                <a:ea typeface="+mn-ea"/>
                <a:cs typeface="+mn-cs"/>
              </a:rPr>
              <a:t>0.027 (0.001-0.052)                 0.030 (0.003-0.057)                 0.015 (-0.017-0.048)</a:t>
            </a:r>
          </a:p>
          <a:p>
            <a:pPr>
              <a:spcBef>
                <a:spcPts val="300"/>
              </a:spcBef>
            </a:pPr>
            <a:r>
              <a:rPr lang="sv-SE" altLang="sv-SE" sz="2000" b="1" dirty="0" smtClean="0">
                <a:solidFill>
                  <a:prstClr val="black"/>
                </a:solidFill>
                <a:latin typeface="Palatino Linotype" pitchFamily="18" charset="0"/>
                <a:ea typeface="+mn-ea"/>
                <a:cs typeface="+mn-cs"/>
              </a:rPr>
              <a:t>       p=0.04</a:t>
            </a:r>
            <a:r>
              <a:rPr lang="sv-SE" altLang="sv-SE" sz="2000" dirty="0" smtClean="0">
                <a:solidFill>
                  <a:prstClr val="black"/>
                </a:solidFill>
                <a:latin typeface="Palatino Linotype" pitchFamily="18" charset="0"/>
              </a:rPr>
              <a:t>		</a:t>
            </a:r>
            <a:r>
              <a:rPr lang="sv-SE" altLang="sv-SE" sz="2000" b="1" dirty="0" smtClean="0">
                <a:solidFill>
                  <a:prstClr val="black"/>
                </a:solidFill>
                <a:latin typeface="Palatino Linotype" pitchFamily="18" charset="0"/>
                <a:ea typeface="+mn-ea"/>
                <a:cs typeface="+mn-cs"/>
              </a:rPr>
              <a:t>p=0.03</a:t>
            </a:r>
            <a:r>
              <a:rPr lang="sv-SE" altLang="sv-SE" sz="2000" dirty="0" smtClean="0">
                <a:solidFill>
                  <a:prstClr val="black"/>
                </a:solidFill>
                <a:latin typeface="Palatino Linotype" pitchFamily="18" charset="0"/>
                <a:ea typeface="+mn-ea"/>
                <a:cs typeface="+mn-cs"/>
              </a:rPr>
              <a:t>	 	         p=0.36</a:t>
            </a:r>
          </a:p>
        </p:txBody>
      </p:sp>
      <p:sp>
        <p:nvSpPr>
          <p:cNvPr id="10" name="textruta 20"/>
          <p:cNvSpPr txBox="1">
            <a:spLocks noChangeArrowheads="1"/>
          </p:cNvSpPr>
          <p:nvPr/>
        </p:nvSpPr>
        <p:spPr bwMode="auto">
          <a:xfrm>
            <a:off x="5340103" y="6237312"/>
            <a:ext cx="448848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-8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-8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-8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-8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-8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-84" charset="0"/>
              </a:defRPr>
            </a:lvl9pPr>
          </a:lstStyle>
          <a:p>
            <a:pPr algn="ctr"/>
            <a:r>
              <a:rPr lang="sv-SE" altLang="sv-SE" sz="1500" i="1" dirty="0" smtClean="0">
                <a:solidFill>
                  <a:prstClr val="black"/>
                </a:solidFill>
                <a:latin typeface="Palatino Linotype" pitchFamily="18" charset="0"/>
                <a:ea typeface="+mn-ea"/>
                <a:cs typeface="+mn-cs"/>
              </a:rPr>
              <a:t>Kivipelto, </a:t>
            </a:r>
            <a:r>
              <a:rPr lang="sv-SE" altLang="sv-SE" sz="1500" i="1" dirty="0" err="1" smtClean="0">
                <a:solidFill>
                  <a:prstClr val="black"/>
                </a:solidFill>
                <a:latin typeface="Palatino Linotype" pitchFamily="18" charset="0"/>
                <a:ea typeface="+mn-ea"/>
                <a:cs typeface="+mn-cs"/>
              </a:rPr>
              <a:t>Solomon</a:t>
            </a:r>
            <a:r>
              <a:rPr lang="sv-SE" altLang="sv-SE" sz="1500" i="1" dirty="0" smtClean="0">
                <a:solidFill>
                  <a:prstClr val="black"/>
                </a:solidFill>
                <a:latin typeface="Palatino Linotype" pitchFamily="18" charset="0"/>
                <a:ea typeface="+mn-ea"/>
                <a:cs typeface="+mn-cs"/>
              </a:rPr>
              <a:t> et al, </a:t>
            </a:r>
            <a:r>
              <a:rPr lang="sv-SE" altLang="sv-SE" sz="1500" i="1" dirty="0" err="1" smtClean="0">
                <a:solidFill>
                  <a:prstClr val="black"/>
                </a:solidFill>
                <a:latin typeface="Palatino Linotype" pitchFamily="18" charset="0"/>
                <a:ea typeface="+mn-ea"/>
                <a:cs typeface="+mn-cs"/>
              </a:rPr>
              <a:t>Lancet</a:t>
            </a:r>
            <a:r>
              <a:rPr lang="sv-SE" altLang="sv-SE" sz="1500" i="1" dirty="0" smtClean="0">
                <a:solidFill>
                  <a:prstClr val="black"/>
                </a:solidFill>
                <a:latin typeface="Palatino Linotype" pitchFamily="18" charset="0"/>
              </a:rPr>
              <a:t> 2015</a:t>
            </a:r>
            <a:endParaRPr lang="sv-SE" altLang="sv-SE" sz="1500" i="1" dirty="0" smtClean="0">
              <a:solidFill>
                <a:prstClr val="black"/>
              </a:solidFill>
              <a:latin typeface="Palatino Linotype" pitchFamily="18" charset="0"/>
              <a:ea typeface="+mn-ea"/>
              <a:cs typeface="+mn-cs"/>
            </a:endParaRP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alt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4192921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438400"/>
            <a:ext cx="7772400" cy="1143000"/>
          </a:xfrm>
        </p:spPr>
        <p:txBody>
          <a:bodyPr/>
          <a:lstStyle/>
          <a:p>
            <a:pPr eaLnBrk="1" hangingPunct="1"/>
            <a:r>
              <a:rPr lang="sv-SE" sz="3600" dirty="0" smtClean="0"/>
              <a:t>Blodkärlsrelaterad demenssjukdom</a:t>
            </a:r>
            <a:br>
              <a:rPr lang="sv-SE" sz="3600" dirty="0" smtClean="0"/>
            </a:br>
            <a:r>
              <a:rPr lang="sv-SE" sz="3600" dirty="0" smtClean="0"/>
              <a:t>Vaskulär kognitiv sjukdom</a:t>
            </a:r>
            <a:br>
              <a:rPr lang="sv-SE" sz="3600" dirty="0" smtClean="0"/>
            </a:br>
            <a:r>
              <a:rPr lang="sv-SE" sz="3600" dirty="0" smtClean="0"/>
              <a:t>Vaskulär </a:t>
            </a:r>
            <a:r>
              <a:rPr lang="sv-SE" sz="3600" dirty="0"/>
              <a:t>D</a:t>
            </a:r>
            <a:r>
              <a:rPr lang="sv-SE" sz="3600" dirty="0" smtClean="0"/>
              <a:t>emens </a:t>
            </a:r>
            <a:r>
              <a:rPr lang="sv-SE" sz="3600" dirty="0" err="1" smtClean="0"/>
              <a:t>VaD</a:t>
            </a:r>
            <a:endParaRPr lang="sv-SE" sz="3600" dirty="0" smtClean="0"/>
          </a:p>
        </p:txBody>
      </p:sp>
    </p:spTree>
    <p:extLst>
      <p:ext uri="{BB962C8B-B14F-4D97-AF65-F5344CB8AC3E}">
        <p14:creationId xmlns:p14="http://schemas.microsoft.com/office/powerpoint/2010/main" val="5293284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55</a:t>
            </a:fld>
            <a:endParaRPr lang="sv-SE" altLang="sv-SE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438994"/>
            <a:ext cx="7058025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ruta 4"/>
          <p:cNvSpPr txBox="1"/>
          <p:nvPr/>
        </p:nvSpPr>
        <p:spPr>
          <a:xfrm>
            <a:off x="467544" y="404664"/>
            <a:ext cx="78261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kern="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Diagnosfördelning baserat på data från </a:t>
            </a:r>
            <a:r>
              <a:rPr lang="sv-SE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Svenska </a:t>
            </a:r>
          </a:p>
          <a:p>
            <a:r>
              <a:rPr lang="sv-SE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Demensregistret, </a:t>
            </a:r>
            <a:r>
              <a:rPr lang="sv-SE" b="1" kern="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SveDem</a:t>
            </a:r>
            <a:r>
              <a:rPr lang="sv-SE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(&gt;70.000 diagnoser, 2017)</a:t>
            </a:r>
            <a:endParaRPr lang="sv-SE" dirty="0"/>
          </a:p>
        </p:txBody>
      </p:sp>
      <p:sp>
        <p:nvSpPr>
          <p:cNvPr id="6" name="Rektangel 5"/>
          <p:cNvSpPr/>
          <p:nvPr/>
        </p:nvSpPr>
        <p:spPr bwMode="auto">
          <a:xfrm>
            <a:off x="6012160" y="1340768"/>
            <a:ext cx="2160240" cy="468052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Rektangel 7"/>
          <p:cNvSpPr/>
          <p:nvPr/>
        </p:nvSpPr>
        <p:spPr bwMode="auto">
          <a:xfrm>
            <a:off x="720080" y="2780928"/>
            <a:ext cx="7596336" cy="79208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118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>
              <a:buClr>
                <a:srgbClr val="000000"/>
              </a:buClr>
            </a:pPr>
            <a:r>
              <a:rPr lang="sv-SE" dirty="0" smtClean="0">
                <a:solidFill>
                  <a:srgbClr val="000000"/>
                </a:solidFill>
              </a:rPr>
              <a:t/>
            </a:r>
            <a:br>
              <a:rPr lang="sv-SE" dirty="0" smtClean="0">
                <a:solidFill>
                  <a:srgbClr val="000000"/>
                </a:solidFill>
              </a:rPr>
            </a:br>
            <a:r>
              <a:rPr lang="sv-SE" sz="3200" dirty="0" smtClean="0"/>
              <a:t>Vaskulär Demens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0000"/>
              </a:buClr>
              <a:buSzTx/>
            </a:pPr>
            <a:r>
              <a:rPr lang="sv-SE" sz="2400" dirty="0" smtClean="0">
                <a:solidFill>
                  <a:srgbClr val="000000"/>
                </a:solidFill>
              </a:rPr>
              <a:t>Kognitiv svikt orsakad av kärlförändringar i hjärnan, vanligen arterioskleros</a:t>
            </a:r>
          </a:p>
          <a:p>
            <a:pPr eaLnBrk="1" hangingPunct="1">
              <a:buClr>
                <a:srgbClr val="000000"/>
              </a:buClr>
              <a:buSzTx/>
            </a:pPr>
            <a:r>
              <a:rPr lang="sv-SE" sz="2400" dirty="0" smtClean="0">
                <a:solidFill>
                  <a:srgbClr val="000000"/>
                </a:solidFill>
              </a:rPr>
              <a:t>Upp till 30% av alla demenser men troligen mer sällsynt om </a:t>
            </a:r>
            <a:r>
              <a:rPr lang="sv-SE" sz="2400" u="sng" dirty="0" smtClean="0">
                <a:solidFill>
                  <a:srgbClr val="000000"/>
                </a:solidFill>
              </a:rPr>
              <a:t>enbart</a:t>
            </a:r>
            <a:r>
              <a:rPr lang="sv-SE" sz="2400" dirty="0" smtClean="0">
                <a:solidFill>
                  <a:srgbClr val="000000"/>
                </a:solidFill>
              </a:rPr>
              <a:t> vaskulär genes (5-10%)</a:t>
            </a:r>
          </a:p>
        </p:txBody>
      </p:sp>
    </p:spTree>
    <p:extLst>
      <p:ext uri="{BB962C8B-B14F-4D97-AF65-F5344CB8AC3E}">
        <p14:creationId xmlns:p14="http://schemas.microsoft.com/office/powerpoint/2010/main" val="13860297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Clr>
                <a:srgbClr val="000000"/>
              </a:buClr>
            </a:pPr>
            <a:r>
              <a:rPr lang="sv-SE" sz="3200" dirty="0" smtClean="0"/>
              <a:t>Symptom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0000"/>
              </a:buClr>
              <a:buSzTx/>
            </a:pPr>
            <a:r>
              <a:rPr lang="sv-SE" sz="2400" dirty="0" smtClean="0">
                <a:solidFill>
                  <a:srgbClr val="000000"/>
                </a:solidFill>
              </a:rPr>
              <a:t>Ofta plötslig debut och varierande förlopp</a:t>
            </a:r>
          </a:p>
          <a:p>
            <a:pPr lvl="1" eaLnBrk="1" hangingPunct="1">
              <a:buClr>
                <a:srgbClr val="000000"/>
              </a:buClr>
              <a:buSzTx/>
              <a:buFontTx/>
              <a:buNone/>
            </a:pPr>
            <a:r>
              <a:rPr lang="sv-SE" sz="2400" dirty="0" smtClean="0">
                <a:solidFill>
                  <a:srgbClr val="000000"/>
                </a:solidFill>
              </a:rPr>
              <a:t>-  </a:t>
            </a:r>
            <a:r>
              <a:rPr lang="sv-SE" sz="2000" dirty="0" smtClean="0">
                <a:solidFill>
                  <a:srgbClr val="000000"/>
                </a:solidFill>
              </a:rPr>
              <a:t>Debut i samband med stroke </a:t>
            </a:r>
          </a:p>
          <a:p>
            <a:pPr eaLnBrk="1" hangingPunct="1">
              <a:buClr>
                <a:srgbClr val="000000"/>
              </a:buClr>
              <a:buSzTx/>
            </a:pPr>
            <a:r>
              <a:rPr lang="sv-SE" sz="2400" dirty="0" smtClean="0">
                <a:solidFill>
                  <a:srgbClr val="000000"/>
                </a:solidFill>
              </a:rPr>
              <a:t>”Ojämn”  kognitiv bild, </a:t>
            </a:r>
            <a:r>
              <a:rPr lang="sv-SE" sz="2400" b="1" dirty="0" smtClean="0">
                <a:solidFill>
                  <a:srgbClr val="000000"/>
                </a:solidFill>
              </a:rPr>
              <a:t>psykomotorisk </a:t>
            </a:r>
            <a:r>
              <a:rPr lang="sv-SE" sz="2400" b="1" dirty="0" err="1" smtClean="0">
                <a:solidFill>
                  <a:srgbClr val="000000"/>
                </a:solidFill>
              </a:rPr>
              <a:t>förlångsamning</a:t>
            </a:r>
            <a:endParaRPr lang="sv-SE" sz="2400" b="1" dirty="0" smtClean="0">
              <a:solidFill>
                <a:srgbClr val="000000"/>
              </a:solidFill>
            </a:endParaRPr>
          </a:p>
          <a:p>
            <a:pPr eaLnBrk="1" hangingPunct="1">
              <a:buClr>
                <a:srgbClr val="000000"/>
              </a:buClr>
              <a:buSzTx/>
            </a:pPr>
            <a:r>
              <a:rPr lang="sv-SE" sz="2400" dirty="0" smtClean="0">
                <a:solidFill>
                  <a:srgbClr val="000000"/>
                </a:solidFill>
              </a:rPr>
              <a:t>Försämrad </a:t>
            </a:r>
            <a:r>
              <a:rPr lang="sv-SE" sz="2400" b="1" dirty="0" smtClean="0">
                <a:solidFill>
                  <a:srgbClr val="000000"/>
                </a:solidFill>
              </a:rPr>
              <a:t>exekutiv funktion</a:t>
            </a:r>
          </a:p>
          <a:p>
            <a:pPr eaLnBrk="1" hangingPunct="1">
              <a:buClr>
                <a:srgbClr val="000000"/>
              </a:buClr>
              <a:buSzTx/>
            </a:pPr>
            <a:r>
              <a:rPr lang="sv-SE" sz="2400" dirty="0" smtClean="0">
                <a:solidFill>
                  <a:srgbClr val="000000"/>
                </a:solidFill>
              </a:rPr>
              <a:t>Fluktuationer i kognition</a:t>
            </a:r>
          </a:p>
          <a:p>
            <a:pPr eaLnBrk="1" hangingPunct="1">
              <a:buClr>
                <a:srgbClr val="000000"/>
              </a:buClr>
              <a:buSzTx/>
            </a:pPr>
            <a:r>
              <a:rPr lang="sv-SE" sz="2400" dirty="0" smtClean="0">
                <a:solidFill>
                  <a:srgbClr val="000000"/>
                </a:solidFill>
              </a:rPr>
              <a:t>Depression  </a:t>
            </a:r>
          </a:p>
          <a:p>
            <a:pPr eaLnBrk="1" hangingPunct="1">
              <a:buClr>
                <a:srgbClr val="000000"/>
              </a:buClr>
              <a:buSzTx/>
            </a:pPr>
            <a:r>
              <a:rPr lang="sv-SE" sz="2400" dirty="0" smtClean="0">
                <a:solidFill>
                  <a:srgbClr val="000000"/>
                </a:solidFill>
              </a:rPr>
              <a:t>Vanligt med hjärt-kärlsjukdom och fokalneurologi</a:t>
            </a:r>
          </a:p>
        </p:txBody>
      </p:sp>
    </p:spTree>
    <p:extLst>
      <p:ext uri="{BB962C8B-B14F-4D97-AF65-F5344CB8AC3E}">
        <p14:creationId xmlns:p14="http://schemas.microsoft.com/office/powerpoint/2010/main" val="8098883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Clr>
                <a:srgbClr val="000000"/>
              </a:buClr>
            </a:pPr>
            <a:r>
              <a:rPr lang="sv-SE" sz="3200" dirty="0" smtClean="0"/>
              <a:t>Orsaken till den kognitiva svikten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44824"/>
            <a:ext cx="7772400" cy="4114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Clr>
                <a:srgbClr val="000000"/>
              </a:buClr>
              <a:buSzTx/>
            </a:pPr>
            <a:r>
              <a:rPr lang="sv-SE" dirty="0" smtClean="0">
                <a:solidFill>
                  <a:srgbClr val="000000"/>
                </a:solidFill>
              </a:rPr>
              <a:t>Ej helt klart men infarkter i grå substans och/eller utbredda skador i vita substansen leder till progressiv försämring av kognitiv förmåga. Sambandet mellan olika hjärndelar bryts ”</a:t>
            </a:r>
            <a:r>
              <a:rPr lang="sv-SE" dirty="0" err="1" smtClean="0">
                <a:solidFill>
                  <a:srgbClr val="000000"/>
                </a:solidFill>
              </a:rPr>
              <a:t>disconnection</a:t>
            </a:r>
            <a:r>
              <a:rPr lang="sv-SE" dirty="0" smtClean="0">
                <a:solidFill>
                  <a:srgbClr val="000000"/>
                </a:solidFill>
              </a:rPr>
              <a:t> </a:t>
            </a:r>
            <a:r>
              <a:rPr lang="sv-SE" dirty="0" err="1" smtClean="0">
                <a:solidFill>
                  <a:srgbClr val="000000"/>
                </a:solidFill>
              </a:rPr>
              <a:t>syndrome</a:t>
            </a:r>
            <a:r>
              <a:rPr lang="sv-SE" dirty="0" smtClean="0">
                <a:solidFill>
                  <a:srgbClr val="000000"/>
                </a:solidFill>
              </a:rPr>
              <a:t>”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Tx/>
            </a:pPr>
            <a:r>
              <a:rPr lang="sv-SE" dirty="0" smtClean="0">
                <a:solidFill>
                  <a:srgbClr val="000000"/>
                </a:solidFill>
              </a:rPr>
              <a:t>Typiska skador är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sv-SE" dirty="0" smtClean="0">
                <a:solidFill>
                  <a:srgbClr val="000000"/>
                </a:solidFill>
              </a:rPr>
              <a:t>Vitsubstansskador (</a:t>
            </a:r>
            <a:r>
              <a:rPr lang="sv-SE" dirty="0" err="1" smtClean="0">
                <a:solidFill>
                  <a:srgbClr val="000000"/>
                </a:solidFill>
              </a:rPr>
              <a:t>wml</a:t>
            </a:r>
            <a:r>
              <a:rPr lang="sv-SE" dirty="0" smtClean="0">
                <a:solidFill>
                  <a:srgbClr val="000000"/>
                </a:solidFill>
              </a:rPr>
              <a:t>), mikro-blödningar och infarkter, lakunära infarkter, vida </a:t>
            </a:r>
            <a:r>
              <a:rPr lang="sv-SE" dirty="0" err="1" smtClean="0">
                <a:solidFill>
                  <a:srgbClr val="000000"/>
                </a:solidFill>
              </a:rPr>
              <a:t>perivaskulära</a:t>
            </a:r>
            <a:r>
              <a:rPr lang="sv-SE" dirty="0" smtClean="0">
                <a:solidFill>
                  <a:srgbClr val="000000"/>
                </a:solidFill>
              </a:rPr>
              <a:t> rum, 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Tx/>
            </a:pPr>
            <a:r>
              <a:rPr lang="sv-SE" b="1" dirty="0" smtClean="0">
                <a:solidFill>
                  <a:srgbClr val="000000"/>
                </a:solidFill>
              </a:rPr>
              <a:t>Blandformer </a:t>
            </a:r>
            <a:r>
              <a:rPr lang="sv-SE" dirty="0" smtClean="0">
                <a:solidFill>
                  <a:srgbClr val="000000"/>
                </a:solidFill>
              </a:rPr>
              <a:t>mellan AD och </a:t>
            </a:r>
            <a:r>
              <a:rPr lang="sv-SE" dirty="0" err="1" smtClean="0">
                <a:solidFill>
                  <a:srgbClr val="000000"/>
                </a:solidFill>
              </a:rPr>
              <a:t>VaD</a:t>
            </a:r>
            <a:r>
              <a:rPr lang="sv-SE" dirty="0" smtClean="0">
                <a:solidFill>
                  <a:srgbClr val="000000"/>
                </a:solidFill>
              </a:rPr>
              <a:t> </a:t>
            </a:r>
            <a:r>
              <a:rPr lang="sv-SE" b="1" dirty="0" smtClean="0">
                <a:solidFill>
                  <a:srgbClr val="000000"/>
                </a:solidFill>
              </a:rPr>
              <a:t>mycket </a:t>
            </a:r>
            <a:r>
              <a:rPr lang="sv-SE" dirty="0" smtClean="0">
                <a:solidFill>
                  <a:srgbClr val="000000"/>
                </a:solidFill>
              </a:rPr>
              <a:t>vanligt  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SzTx/>
            </a:pPr>
            <a:r>
              <a:rPr lang="sv-SE" i="1" dirty="0" smtClean="0">
                <a:solidFill>
                  <a:srgbClr val="000000"/>
                </a:solidFill>
              </a:rPr>
              <a:t>Vaskulär hypotes om Alzheimers sjukdom</a:t>
            </a:r>
          </a:p>
        </p:txBody>
      </p:sp>
    </p:spTree>
    <p:extLst>
      <p:ext uri="{BB962C8B-B14F-4D97-AF65-F5344CB8AC3E}">
        <p14:creationId xmlns:p14="http://schemas.microsoft.com/office/powerpoint/2010/main" val="10469822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Clr>
                <a:srgbClr val="000000"/>
              </a:buClr>
            </a:pPr>
            <a:r>
              <a:rPr lang="sv-SE" sz="3600" b="1" dirty="0" smtClean="0">
                <a:solidFill>
                  <a:schemeClr val="accent1"/>
                </a:solidFill>
                <a:latin typeface="+mn-lt"/>
              </a:rPr>
              <a:t>Diagnos</a:t>
            </a:r>
            <a:r>
              <a:rPr lang="sv-SE" sz="4400" b="1" dirty="0" smtClean="0">
                <a:solidFill>
                  <a:schemeClr val="accent1"/>
                </a:solidFill>
                <a:latin typeface="+mn-lt"/>
              </a:rPr>
              <a:t> </a:t>
            </a:r>
            <a:r>
              <a:rPr lang="sv-SE" sz="4400" b="1" dirty="0">
                <a:solidFill>
                  <a:schemeClr val="accent1"/>
                </a:solidFill>
                <a:latin typeface="+mn-lt"/>
              </a:rPr>
              <a:t/>
            </a:r>
            <a:br>
              <a:rPr lang="sv-SE" sz="4400" b="1" dirty="0">
                <a:solidFill>
                  <a:schemeClr val="accent1"/>
                </a:solidFill>
                <a:latin typeface="+mn-lt"/>
              </a:rPr>
            </a:br>
            <a:r>
              <a:rPr lang="sv-SE" sz="2800" b="1" dirty="0">
                <a:solidFill>
                  <a:schemeClr val="accent1"/>
                </a:solidFill>
                <a:latin typeface="+mn-lt"/>
              </a:rPr>
              <a:t>DSM-IV och ICD-10</a:t>
            </a:r>
            <a:endParaRPr lang="sv-SE" sz="4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685800" y="248285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00"/>
              </a:buClr>
              <a:buFontTx/>
              <a:buChar char="•"/>
            </a:pPr>
            <a:r>
              <a:rPr lang="sv-SE" dirty="0" smtClean="0">
                <a:solidFill>
                  <a:srgbClr val="000000"/>
                </a:solidFill>
                <a:latin typeface="Trebuchet MS" pitchFamily="34" charset="0"/>
              </a:rPr>
              <a:t>Kognitiv funktion på demensnivå med typiskt mönster </a:t>
            </a:r>
            <a:endParaRPr lang="sv-SE" dirty="0">
              <a:solidFill>
                <a:srgbClr val="000000"/>
              </a:solidFill>
              <a:latin typeface="Trebuchet MS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FontTx/>
              <a:buChar char="•"/>
            </a:pPr>
            <a:r>
              <a:rPr lang="sv-SE" dirty="0">
                <a:solidFill>
                  <a:srgbClr val="000000"/>
                </a:solidFill>
                <a:latin typeface="Trebuchet MS" pitchFamily="34" charset="0"/>
              </a:rPr>
              <a:t>Bevis på </a:t>
            </a:r>
            <a:r>
              <a:rPr lang="sv-SE" dirty="0" err="1" smtClean="0">
                <a:solidFill>
                  <a:srgbClr val="000000"/>
                </a:solidFill>
                <a:latin typeface="Trebuchet MS" pitchFamily="34" charset="0"/>
              </a:rPr>
              <a:t>cerebrovaskulär</a:t>
            </a:r>
            <a:r>
              <a:rPr lang="sv-SE" dirty="0" smtClean="0">
                <a:solidFill>
                  <a:srgbClr val="000000"/>
                </a:solidFill>
                <a:latin typeface="Trebuchet MS" pitchFamily="34" charset="0"/>
              </a:rPr>
              <a:t> </a:t>
            </a:r>
            <a:r>
              <a:rPr lang="sv-SE" dirty="0">
                <a:solidFill>
                  <a:srgbClr val="000000"/>
                </a:solidFill>
                <a:latin typeface="Trebuchet MS" pitchFamily="34" charset="0"/>
              </a:rPr>
              <a:t>hjärnskada</a:t>
            </a:r>
          </a:p>
          <a:p>
            <a:pPr marL="742950" lvl="1" indent="-285750">
              <a:spcBef>
                <a:spcPct val="20000"/>
              </a:spcBef>
              <a:buClr>
                <a:srgbClr val="000000"/>
              </a:buClr>
            </a:pPr>
            <a:r>
              <a:rPr lang="sv-SE" dirty="0">
                <a:solidFill>
                  <a:srgbClr val="000000"/>
                </a:solidFill>
                <a:latin typeface="Trebuchet MS" pitchFamily="34" charset="0"/>
              </a:rPr>
              <a:t>-  Neurologi</a:t>
            </a:r>
          </a:p>
          <a:p>
            <a:pPr marL="742950" lvl="1" indent="-285750">
              <a:spcBef>
                <a:spcPct val="20000"/>
              </a:spcBef>
              <a:buClr>
                <a:srgbClr val="000000"/>
              </a:buClr>
            </a:pPr>
            <a:r>
              <a:rPr lang="sv-SE" dirty="0">
                <a:solidFill>
                  <a:srgbClr val="000000"/>
                </a:solidFill>
                <a:latin typeface="Trebuchet MS" pitchFamily="34" charset="0"/>
              </a:rPr>
              <a:t>-  </a:t>
            </a:r>
            <a:r>
              <a:rPr lang="sv-SE" b="1" dirty="0">
                <a:solidFill>
                  <a:srgbClr val="000000"/>
                </a:solidFill>
                <a:latin typeface="Trebuchet MS" pitchFamily="34" charset="0"/>
              </a:rPr>
              <a:t>Hjärnavbildning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FontTx/>
              <a:buChar char="•"/>
            </a:pPr>
            <a:r>
              <a:rPr lang="sv-SE" dirty="0" smtClean="0">
                <a:solidFill>
                  <a:srgbClr val="000000"/>
                </a:solidFill>
                <a:latin typeface="Trebuchet MS" pitchFamily="34" charset="0"/>
              </a:rPr>
              <a:t>(Tidssamband </a:t>
            </a:r>
            <a:r>
              <a:rPr lang="sv-SE" dirty="0">
                <a:solidFill>
                  <a:srgbClr val="000000"/>
                </a:solidFill>
                <a:latin typeface="Trebuchet MS" pitchFamily="34" charset="0"/>
              </a:rPr>
              <a:t>mellan </a:t>
            </a:r>
            <a:r>
              <a:rPr lang="sv-SE" dirty="0" smtClean="0">
                <a:solidFill>
                  <a:srgbClr val="000000"/>
                </a:solidFill>
                <a:latin typeface="Trebuchet MS" pitchFamily="34" charset="0"/>
              </a:rPr>
              <a:t>dessa vid stroke)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FontTx/>
              <a:buChar char="•"/>
            </a:pPr>
            <a:r>
              <a:rPr lang="sv-SE" dirty="0" smtClean="0">
                <a:solidFill>
                  <a:srgbClr val="000000"/>
                </a:solidFill>
                <a:latin typeface="Trebuchet MS" pitchFamily="34" charset="0"/>
              </a:rPr>
              <a:t>Biomarkörer saknas</a:t>
            </a:r>
            <a:endParaRPr lang="sv-SE" dirty="0">
              <a:solidFill>
                <a:srgbClr val="0000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3205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Varianter</a:t>
            </a:r>
            <a:endParaRPr lang="en-US" dirty="0" smtClean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Småkärlsdemens, </a:t>
            </a:r>
            <a:r>
              <a:rPr lang="sv-SE" b="1" dirty="0" smtClean="0"/>
              <a:t>vanligast</a:t>
            </a:r>
            <a:r>
              <a:rPr lang="sv-SE" dirty="0" smtClean="0"/>
              <a:t> (vitsubstanssjuka)</a:t>
            </a:r>
          </a:p>
          <a:p>
            <a:r>
              <a:rPr lang="sv-SE" dirty="0" smtClean="0"/>
              <a:t>Multi-infarktdemens </a:t>
            </a:r>
          </a:p>
          <a:p>
            <a:r>
              <a:rPr lang="sv-SE" dirty="0" smtClean="0"/>
              <a:t>Post stroke demens </a:t>
            </a:r>
          </a:p>
          <a:p>
            <a:endParaRPr lang="sv-SE" dirty="0" smtClean="0"/>
          </a:p>
          <a:p>
            <a:pPr marL="0" indent="0" algn="ctr">
              <a:buNone/>
            </a:pPr>
            <a:r>
              <a:rPr lang="sv-SE" b="1" dirty="0" smtClean="0"/>
              <a:t>Ovanliga former</a:t>
            </a:r>
          </a:p>
          <a:p>
            <a:r>
              <a:rPr lang="sv-SE" b="1" dirty="0" smtClean="0"/>
              <a:t>CADASIL</a:t>
            </a:r>
            <a:r>
              <a:rPr lang="sv-SE" dirty="0" smtClean="0"/>
              <a:t> (</a:t>
            </a:r>
            <a:r>
              <a:rPr lang="en-US" dirty="0" smtClean="0"/>
              <a:t>Cerebral Autosomal Dominant </a:t>
            </a:r>
            <a:r>
              <a:rPr lang="en-US" dirty="0" err="1" smtClean="0"/>
              <a:t>Arteriopathy</a:t>
            </a:r>
            <a:r>
              <a:rPr lang="en-US" dirty="0" smtClean="0"/>
              <a:t> with Subcortical Infarcts and </a:t>
            </a:r>
            <a:r>
              <a:rPr lang="en-US" dirty="0" err="1" smtClean="0"/>
              <a:t>Leucoencephalopathy</a:t>
            </a:r>
            <a:r>
              <a:rPr lang="sv-SE" dirty="0" smtClean="0"/>
              <a:t>) och andra ärftliga former, </a:t>
            </a:r>
            <a:r>
              <a:rPr lang="sv-SE" b="1" dirty="0" smtClean="0"/>
              <a:t>CAA</a:t>
            </a:r>
            <a:r>
              <a:rPr lang="sv-SE" dirty="0" smtClean="0"/>
              <a:t> (Cerebral </a:t>
            </a:r>
            <a:r>
              <a:rPr lang="sv-SE" dirty="0" err="1" smtClean="0"/>
              <a:t>Amyloid</a:t>
            </a:r>
            <a:r>
              <a:rPr lang="sv-SE" dirty="0" smtClean="0"/>
              <a:t> </a:t>
            </a:r>
            <a:r>
              <a:rPr lang="sv-SE" dirty="0" err="1" smtClean="0"/>
              <a:t>Angiopathy</a:t>
            </a:r>
            <a:r>
              <a:rPr lang="sv-SE" dirty="0" smtClean="0"/>
              <a:t>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902422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3" cstate="print">
            <a:lum bright="-6000" contrast="-12000"/>
          </a:blip>
          <a:srcRect/>
          <a:stretch>
            <a:fillRect/>
          </a:stretch>
        </p:blipFill>
        <p:spPr bwMode="auto">
          <a:xfrm>
            <a:off x="381000" y="2209800"/>
            <a:ext cx="356076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55" name="Line 3"/>
          <p:cNvSpPr>
            <a:spLocks noChangeShapeType="1"/>
          </p:cNvSpPr>
          <p:nvPr/>
        </p:nvSpPr>
        <p:spPr bwMode="auto">
          <a:xfrm>
            <a:off x="1393825" y="3275012"/>
            <a:ext cx="254000" cy="158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1556" name="Line 4"/>
          <p:cNvSpPr>
            <a:spLocks noChangeShapeType="1"/>
          </p:cNvSpPr>
          <p:nvPr/>
        </p:nvSpPr>
        <p:spPr bwMode="auto">
          <a:xfrm flipH="1">
            <a:off x="2699792" y="3083719"/>
            <a:ext cx="338138" cy="87313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1557" name="Line 5"/>
          <p:cNvSpPr>
            <a:spLocks noChangeShapeType="1"/>
          </p:cNvSpPr>
          <p:nvPr/>
        </p:nvSpPr>
        <p:spPr bwMode="auto">
          <a:xfrm flipH="1" flipV="1">
            <a:off x="1907704" y="3933056"/>
            <a:ext cx="76200" cy="228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1559" name="Text Box 9"/>
          <p:cNvSpPr txBox="1">
            <a:spLocks noChangeArrowheads="1"/>
          </p:cNvSpPr>
          <p:nvPr/>
        </p:nvSpPr>
        <p:spPr bwMode="auto">
          <a:xfrm>
            <a:off x="323528" y="908720"/>
            <a:ext cx="34868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Småkärlsdemens</a:t>
            </a:r>
            <a:r>
              <a:rPr lang="sv-S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med</a:t>
            </a:r>
          </a:p>
          <a:p>
            <a:r>
              <a:rPr lang="sv-SE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vitsubstansskador</a:t>
            </a:r>
            <a:r>
              <a:rPr lang="sv-S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och</a:t>
            </a:r>
          </a:p>
          <a:p>
            <a:r>
              <a:rPr lang="sv-S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lakunära infarkter </a:t>
            </a:r>
          </a:p>
        </p:txBody>
      </p:sp>
      <p:sp>
        <p:nvSpPr>
          <p:cNvPr id="151560" name="Text Box 10"/>
          <p:cNvSpPr txBox="1">
            <a:spLocks noChangeArrowheads="1"/>
          </p:cNvSpPr>
          <p:nvPr/>
        </p:nvSpPr>
        <p:spPr bwMode="auto">
          <a:xfrm>
            <a:off x="5238080" y="1219199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sv-S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561" name="Text Box 11"/>
          <p:cNvSpPr txBox="1">
            <a:spLocks noChangeArrowheads="1"/>
          </p:cNvSpPr>
          <p:nvPr/>
        </p:nvSpPr>
        <p:spPr bwMode="auto">
          <a:xfrm>
            <a:off x="1619672" y="152400"/>
            <a:ext cx="510267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v-SE" sz="3200" b="1" dirty="0">
                <a:solidFill>
                  <a:schemeClr val="accent1"/>
                </a:solidFill>
                <a:latin typeface="+mn-lt"/>
              </a:rPr>
              <a:t>MRT vid vaskulärdemens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858" y="2204864"/>
            <a:ext cx="4166592" cy="416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Rak pil 10"/>
          <p:cNvCxnSpPr/>
          <p:nvPr/>
        </p:nvCxnSpPr>
        <p:spPr bwMode="auto">
          <a:xfrm flipV="1">
            <a:off x="4996954" y="4509120"/>
            <a:ext cx="432048" cy="1080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textruta 1"/>
          <p:cNvSpPr txBox="1"/>
          <p:nvPr/>
        </p:nvSpPr>
        <p:spPr>
          <a:xfrm>
            <a:off x="3923928" y="923236"/>
            <a:ext cx="472437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Cerebrala mikroblödningar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sv-S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områden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med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hemosiderin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Inlagring. F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öljd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av </a:t>
            </a:r>
            <a:r>
              <a:rPr lang="sv-SE" dirty="0" smtClean="0">
                <a:latin typeface="Arial" panose="020B0604020202020204" pitchFamily="34" charset="0"/>
                <a:cs typeface="Arial" panose="020B0604020202020204" pitchFamily="34" charset="0"/>
              </a:rPr>
              <a:t>äldre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blödning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635919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Behandling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Det finns ingen specifik farmakologisk behandling</a:t>
            </a:r>
          </a:p>
          <a:p>
            <a:r>
              <a:rPr lang="sv-SE" dirty="0" smtClean="0"/>
              <a:t>Farmakologi mot vaskulär sjukdom </a:t>
            </a:r>
          </a:p>
          <a:p>
            <a:r>
              <a:rPr lang="sv-SE" dirty="0"/>
              <a:t>R</a:t>
            </a:r>
            <a:r>
              <a:rPr lang="sv-SE" dirty="0" smtClean="0"/>
              <a:t>eglering av blodtryck, diabetes mm</a:t>
            </a:r>
          </a:p>
          <a:p>
            <a:r>
              <a:rPr lang="sv-SE" dirty="0" smtClean="0"/>
              <a:t>Livsstilsförändring</a:t>
            </a:r>
          </a:p>
          <a:p>
            <a:endParaRPr lang="sv-SE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62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4343762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362200"/>
            <a:ext cx="7772400" cy="1143000"/>
          </a:xfrm>
        </p:spPr>
        <p:txBody>
          <a:bodyPr/>
          <a:lstStyle/>
          <a:p>
            <a:pPr eaLnBrk="1" hangingPunct="1"/>
            <a:r>
              <a:rPr lang="sv-SE" sz="3600" dirty="0" err="1" smtClean="0"/>
              <a:t>Fronto</a:t>
            </a:r>
            <a:r>
              <a:rPr lang="sv-SE" sz="3600" dirty="0" smtClean="0"/>
              <a:t>-temporala demenssjukdomar, FTD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5398340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filomusica.com/filo84/ravel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569705"/>
            <a:ext cx="2736304" cy="373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7772400" cy="1143000"/>
          </a:xfrm>
        </p:spPr>
        <p:txBody>
          <a:bodyPr/>
          <a:lstStyle/>
          <a:p>
            <a:r>
              <a:rPr lang="sv-SE" dirty="0" smtClean="0">
                <a:latin typeface="+mn-lt"/>
                <a:cs typeface="Andalus" panose="02020603050405020304" pitchFamily="18" charset="-78"/>
              </a:rPr>
              <a:t>Arnold Pick</a:t>
            </a:r>
            <a:endParaRPr lang="sv-SE" dirty="0">
              <a:latin typeface="+mn-lt"/>
              <a:cs typeface="Andalus" panose="02020603050405020304" pitchFamily="18" charset="-78"/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251520" y="1412776"/>
            <a:ext cx="88969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latin typeface="+mn-lt"/>
                <a:cs typeface="Andalus" panose="02020603050405020304" pitchFamily="18" charset="-78"/>
              </a:rPr>
              <a:t>Picks sjukdom beskrevs i slutet av 1800 talet, kom sen felaktigt </a:t>
            </a:r>
          </a:p>
          <a:p>
            <a:r>
              <a:rPr lang="sv-SE" dirty="0" smtClean="0">
                <a:latin typeface="+mn-lt"/>
                <a:cs typeface="Andalus" panose="02020603050405020304" pitchFamily="18" charset="-78"/>
              </a:rPr>
              <a:t>att betyda frontallobsdemens. Han beskrev ”semantisk demens”</a:t>
            </a:r>
          </a:p>
        </p:txBody>
      </p:sp>
    </p:spTree>
    <p:extLst>
      <p:ext uri="{BB962C8B-B14F-4D97-AF65-F5344CB8AC3E}">
        <p14:creationId xmlns:p14="http://schemas.microsoft.com/office/powerpoint/2010/main" val="15183669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65</a:t>
            </a:fld>
            <a:endParaRPr lang="sv-SE" altLang="sv-SE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438994"/>
            <a:ext cx="7058025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ruta 4"/>
          <p:cNvSpPr txBox="1"/>
          <p:nvPr/>
        </p:nvSpPr>
        <p:spPr>
          <a:xfrm>
            <a:off x="467544" y="404664"/>
            <a:ext cx="78261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kern="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Diagnosfördelning baserat på data från </a:t>
            </a:r>
            <a:r>
              <a:rPr lang="sv-SE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Svenska </a:t>
            </a:r>
          </a:p>
          <a:p>
            <a:r>
              <a:rPr lang="sv-SE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Demensregistret, </a:t>
            </a:r>
            <a:r>
              <a:rPr lang="sv-SE" b="1" kern="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SveDem</a:t>
            </a:r>
            <a:r>
              <a:rPr lang="sv-SE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(&gt;70.000 diagnoser, 2017)</a:t>
            </a:r>
            <a:endParaRPr lang="sv-SE" dirty="0"/>
          </a:p>
        </p:txBody>
      </p:sp>
      <p:sp>
        <p:nvSpPr>
          <p:cNvPr id="6" name="Rektangel 5"/>
          <p:cNvSpPr/>
          <p:nvPr/>
        </p:nvSpPr>
        <p:spPr bwMode="auto">
          <a:xfrm>
            <a:off x="6012160" y="1340768"/>
            <a:ext cx="2160240" cy="468052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Rektangel 7"/>
          <p:cNvSpPr/>
          <p:nvPr/>
        </p:nvSpPr>
        <p:spPr bwMode="auto">
          <a:xfrm>
            <a:off x="720080" y="4027959"/>
            <a:ext cx="7596336" cy="337145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8144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9750" y="845840"/>
            <a:ext cx="7772400" cy="1143000"/>
          </a:xfrm>
        </p:spPr>
        <p:txBody>
          <a:bodyPr/>
          <a:lstStyle/>
          <a:p>
            <a:r>
              <a:rPr lang="sv-SE" sz="3200" dirty="0" smtClean="0"/>
              <a:t>Klassificering av </a:t>
            </a:r>
            <a:r>
              <a:rPr lang="sv-SE" sz="3200" dirty="0" err="1" smtClean="0"/>
              <a:t>Fronto</a:t>
            </a:r>
            <a:r>
              <a:rPr lang="sv-SE" sz="3200" dirty="0" smtClean="0"/>
              <a:t>-temporala demenssjukdomar, FTD </a:t>
            </a:r>
            <a:endParaRPr lang="sv-SE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39750" y="2554560"/>
            <a:ext cx="7772400" cy="4114800"/>
          </a:xfrm>
        </p:spPr>
        <p:txBody>
          <a:bodyPr/>
          <a:lstStyle/>
          <a:p>
            <a:r>
              <a:rPr lang="sv-SE" b="1" dirty="0" smtClean="0"/>
              <a:t>Beteendevariant</a:t>
            </a:r>
            <a:r>
              <a:rPr lang="sv-SE" dirty="0" smtClean="0"/>
              <a:t>			</a:t>
            </a:r>
            <a:r>
              <a:rPr lang="sv-SE" sz="1800" dirty="0" smtClean="0"/>
              <a:t>bv-FTD 		70%</a:t>
            </a:r>
          </a:p>
          <a:p>
            <a:pPr marL="0" indent="0">
              <a:buNone/>
            </a:pPr>
            <a:endParaRPr lang="sv-SE" sz="1800" dirty="0" smtClean="0"/>
          </a:p>
          <a:p>
            <a:r>
              <a:rPr lang="sv-SE" b="1" dirty="0" smtClean="0"/>
              <a:t>Primära Progressiva Afasier </a:t>
            </a:r>
            <a:r>
              <a:rPr lang="sv-SE" dirty="0" smtClean="0"/>
              <a:t>	</a:t>
            </a:r>
            <a:r>
              <a:rPr lang="sv-SE" sz="1800" dirty="0" smtClean="0"/>
              <a:t>PPA		30%</a:t>
            </a:r>
          </a:p>
          <a:p>
            <a:pPr lvl="1"/>
            <a:r>
              <a:rPr lang="sv-SE" dirty="0" smtClean="0"/>
              <a:t>Progressiv icke flytande afasi	nfv-PPA 		20%</a:t>
            </a:r>
          </a:p>
          <a:p>
            <a:pPr lvl="1"/>
            <a:r>
              <a:rPr lang="sv-SE" dirty="0" smtClean="0"/>
              <a:t>Semantisk demens			sv-PPA 		10%</a:t>
            </a:r>
          </a:p>
          <a:p>
            <a:pPr marL="457200" lvl="1" indent="0">
              <a:buNone/>
            </a:pPr>
            <a:endParaRPr lang="sv-SE" dirty="0" smtClean="0"/>
          </a:p>
          <a:p>
            <a:pPr marL="342900" lvl="1" indent="-342900">
              <a:buClr>
                <a:schemeClr val="accent1"/>
              </a:buClr>
              <a:buFont typeface="Wingdings" charset="2"/>
              <a:buChar char="§"/>
            </a:pPr>
            <a:r>
              <a:rPr lang="sv-SE" b="1" dirty="0" smtClean="0"/>
              <a:t>Överlappande </a:t>
            </a:r>
            <a:r>
              <a:rPr lang="sv-SE" dirty="0" smtClean="0"/>
              <a:t>(</a:t>
            </a:r>
            <a:r>
              <a:rPr lang="sv-SE" i="1" dirty="0" smtClean="0"/>
              <a:t>genetiskt/kliniskt) </a:t>
            </a:r>
            <a:r>
              <a:rPr lang="sv-SE" dirty="0" smtClean="0"/>
              <a:t>FTD-Motrorneuronsjd, ALS</a:t>
            </a:r>
          </a:p>
          <a:p>
            <a:pPr marL="742950" lvl="2" indent="-342900"/>
            <a:r>
              <a:rPr lang="sv-SE" altLang="sv-SE" dirty="0" smtClean="0">
                <a:solidFill>
                  <a:schemeClr val="tx1"/>
                </a:solidFill>
              </a:rPr>
              <a:t>15% av bvFTD får ALS symptom </a:t>
            </a:r>
            <a:r>
              <a:rPr lang="sv-SE" altLang="sv-SE" b="1" dirty="0" smtClean="0">
                <a:solidFill>
                  <a:schemeClr val="tx1"/>
                </a:solidFill>
              </a:rPr>
              <a:t>och </a:t>
            </a:r>
            <a:r>
              <a:rPr lang="sv-SE" altLang="sv-SE" dirty="0" smtClean="0">
                <a:solidFill>
                  <a:schemeClr val="tx1"/>
                </a:solidFill>
              </a:rPr>
              <a:t>30% av ALS får FTD symptom</a:t>
            </a:r>
          </a:p>
          <a:p>
            <a:pPr marL="0" indent="0">
              <a:buNone/>
            </a:pPr>
            <a:endParaRPr lang="sv-SE" dirty="0" smtClean="0"/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931864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4"/>
          <p:cNvSpPr>
            <a:spLocks noChangeArrowheads="1"/>
          </p:cNvSpPr>
          <p:nvPr/>
        </p:nvSpPr>
        <p:spPr bwMode="auto">
          <a:xfrm>
            <a:off x="0" y="980728"/>
            <a:ext cx="9070776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buClr>
                <a:srgbClr val="000000"/>
              </a:buClr>
            </a:pPr>
            <a:r>
              <a:rPr lang="sv-SE" sz="32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Fronto</a:t>
            </a:r>
            <a:r>
              <a:rPr lang="sv-SE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-Temporal Demens </a:t>
            </a:r>
            <a:endParaRPr lang="sv-SE" sz="3200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000000"/>
              </a:buClr>
            </a:pPr>
            <a:r>
              <a:rPr lang="sv-SE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beteendevariant, </a:t>
            </a:r>
            <a:r>
              <a:rPr lang="sv-SE" sz="32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bv</a:t>
            </a:r>
            <a:r>
              <a:rPr lang="sv-SE" sz="32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-FTD </a:t>
            </a:r>
            <a:r>
              <a:rPr lang="sv-SE" sz="3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v-SE" sz="3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v-SE" sz="4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795" name="Rectangle 5"/>
          <p:cNvSpPr>
            <a:spLocks noChangeArrowheads="1"/>
          </p:cNvSpPr>
          <p:nvPr/>
        </p:nvSpPr>
        <p:spPr bwMode="auto">
          <a:xfrm>
            <a:off x="685800" y="2108200"/>
            <a:ext cx="8134672" cy="456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000000"/>
              </a:buClr>
              <a:buFontTx/>
              <a:buChar char="•"/>
            </a:pPr>
            <a:r>
              <a:rPr lang="sv-SE" sz="2000" dirty="0"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sv-S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1-4% </a:t>
            </a:r>
            <a:r>
              <a:rPr lang="sv-SE" sz="2000" dirty="0">
                <a:latin typeface="Arial" panose="020B0604020202020204" pitchFamily="34" charset="0"/>
                <a:cs typeface="Arial" panose="020B0604020202020204" pitchFamily="34" charset="0"/>
              </a:rPr>
              <a:t>av alla </a:t>
            </a:r>
            <a:r>
              <a:rPr lang="sv-SE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demenssjukdomar 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000000"/>
              </a:buClr>
              <a:buFontTx/>
              <a:buChar char="•"/>
            </a:pPr>
            <a:r>
              <a:rPr lang="sv-SE" sz="2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Progredierande</a:t>
            </a:r>
            <a:r>
              <a:rPr lang="sv-SE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nervskador i frontallober och främre temporallober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000000"/>
              </a:buClr>
              <a:buFontTx/>
              <a:buChar char="•"/>
            </a:pPr>
            <a:r>
              <a:rPr lang="sv-SE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Drabbar tidigt ”personligheten”, exekutiv förmåga nedsatt. Senare sämre minne och andra kognitiva förmågor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000000"/>
              </a:buClr>
              <a:buFontTx/>
              <a:buChar char="•"/>
            </a:pPr>
            <a:r>
              <a:rPr lang="sv-SE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Drabbar yngre &lt;65-70 år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000000"/>
              </a:buClr>
              <a:buFontTx/>
              <a:buChar char="•"/>
            </a:pPr>
            <a:r>
              <a:rPr lang="sv-SE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Ofta </a:t>
            </a:r>
            <a:r>
              <a:rPr lang="sv-SE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ärftlig (komplex ärftlighet med flera mutationer kartlagda)</a:t>
            </a:r>
            <a:endParaRPr lang="sv-SE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000000"/>
              </a:buClr>
              <a:buFontTx/>
              <a:buChar char="•"/>
            </a:pPr>
            <a:r>
              <a:rPr lang="sv-SE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Orsaken, helt okänd </a:t>
            </a:r>
            <a:endParaRPr lang="sv-SE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8160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Genetik och </a:t>
            </a:r>
            <a:r>
              <a:rPr lang="sv-SE" dirty="0" err="1" smtClean="0"/>
              <a:t>proteinopatier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Demenssjukdom </a:t>
            </a:r>
            <a:r>
              <a:rPr lang="sv-SE" dirty="0"/>
              <a:t>i släkten 30-40</a:t>
            </a:r>
            <a:r>
              <a:rPr lang="sv-SE" dirty="0" smtClean="0"/>
              <a:t>%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39750" y="2120900"/>
            <a:ext cx="8352730" cy="4114800"/>
          </a:xfrm>
        </p:spPr>
        <p:txBody>
          <a:bodyPr/>
          <a:lstStyle/>
          <a:p>
            <a:r>
              <a:rPr lang="sv-SE" b="1" dirty="0"/>
              <a:t>Proteiner</a:t>
            </a:r>
            <a:r>
              <a:rPr lang="sv-SE" dirty="0"/>
              <a:t> associerade till FTD</a:t>
            </a:r>
          </a:p>
          <a:p>
            <a:pPr lvl="1"/>
            <a:r>
              <a:rPr lang="sv-SE" b="1" dirty="0"/>
              <a:t>FUS</a:t>
            </a:r>
            <a:r>
              <a:rPr lang="sv-SE" dirty="0"/>
              <a:t> (</a:t>
            </a:r>
            <a:r>
              <a:rPr lang="sv-SE" dirty="0" err="1"/>
              <a:t>Fused</a:t>
            </a:r>
            <a:r>
              <a:rPr lang="sv-SE" dirty="0"/>
              <a:t> in </a:t>
            </a:r>
            <a:r>
              <a:rPr lang="sv-SE" dirty="0" err="1"/>
              <a:t>sarcoma</a:t>
            </a:r>
            <a:r>
              <a:rPr lang="sv-SE" dirty="0"/>
              <a:t>) 				10%</a:t>
            </a:r>
          </a:p>
          <a:p>
            <a:pPr lvl="1"/>
            <a:r>
              <a:rPr lang="sv-SE" b="1" dirty="0"/>
              <a:t>TDP-43</a:t>
            </a:r>
            <a:r>
              <a:rPr lang="sv-SE" dirty="0"/>
              <a:t> (</a:t>
            </a:r>
            <a:r>
              <a:rPr lang="sv-SE" u="sng" dirty="0" err="1"/>
              <a:t>T</a:t>
            </a:r>
            <a:r>
              <a:rPr lang="sv-SE" dirty="0" err="1"/>
              <a:t>ransactive</a:t>
            </a:r>
            <a:r>
              <a:rPr lang="sv-SE" dirty="0"/>
              <a:t> </a:t>
            </a:r>
            <a:r>
              <a:rPr lang="sv-SE" dirty="0" err="1"/>
              <a:t>response</a:t>
            </a:r>
            <a:r>
              <a:rPr lang="sv-SE" dirty="0"/>
              <a:t> </a:t>
            </a:r>
            <a:r>
              <a:rPr lang="sv-SE" u="sng" dirty="0"/>
              <a:t>D</a:t>
            </a:r>
            <a:r>
              <a:rPr lang="sv-SE" dirty="0"/>
              <a:t>NA </a:t>
            </a:r>
            <a:r>
              <a:rPr lang="sv-SE" dirty="0" err="1"/>
              <a:t>binding</a:t>
            </a:r>
            <a:r>
              <a:rPr lang="sv-SE" dirty="0"/>
              <a:t> </a:t>
            </a:r>
            <a:r>
              <a:rPr lang="sv-SE" u="sng" dirty="0"/>
              <a:t>p</a:t>
            </a:r>
            <a:r>
              <a:rPr lang="sv-SE" dirty="0"/>
              <a:t>rotein, </a:t>
            </a:r>
            <a:r>
              <a:rPr lang="sv-SE" u="sng" dirty="0"/>
              <a:t>43</a:t>
            </a:r>
            <a:r>
              <a:rPr lang="sv-SE" dirty="0"/>
              <a:t>kD) 	50%</a:t>
            </a:r>
          </a:p>
          <a:p>
            <a:pPr lvl="1"/>
            <a:r>
              <a:rPr lang="sv-SE" b="1" dirty="0"/>
              <a:t>MAPT</a:t>
            </a:r>
            <a:r>
              <a:rPr lang="sv-SE" dirty="0"/>
              <a:t> (</a:t>
            </a:r>
            <a:r>
              <a:rPr lang="sv-SE" u="sng" dirty="0" err="1"/>
              <a:t>M</a:t>
            </a:r>
            <a:r>
              <a:rPr lang="sv-SE" dirty="0" err="1"/>
              <a:t>icrotubule</a:t>
            </a:r>
            <a:r>
              <a:rPr lang="sv-SE" dirty="0"/>
              <a:t> </a:t>
            </a:r>
            <a:r>
              <a:rPr lang="sv-SE" u="sng" dirty="0" err="1"/>
              <a:t>a</a:t>
            </a:r>
            <a:r>
              <a:rPr lang="sv-SE" dirty="0" err="1"/>
              <a:t>ssociated</a:t>
            </a:r>
            <a:r>
              <a:rPr lang="sv-SE" dirty="0"/>
              <a:t> </a:t>
            </a:r>
            <a:r>
              <a:rPr lang="sv-SE" u="sng" dirty="0"/>
              <a:t>p</a:t>
            </a:r>
            <a:r>
              <a:rPr lang="sv-SE" dirty="0"/>
              <a:t>rotein </a:t>
            </a:r>
            <a:r>
              <a:rPr lang="sv-SE" b="1" u="sng" dirty="0" err="1"/>
              <a:t>t</a:t>
            </a:r>
            <a:r>
              <a:rPr lang="sv-SE" b="1" dirty="0" err="1"/>
              <a:t>au</a:t>
            </a:r>
            <a:r>
              <a:rPr lang="sv-SE" dirty="0"/>
              <a:t>) 		30%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 smtClean="0"/>
              <a:t>40% av all känd ärftlighet med FTD kan förklaras av flera  sjukdomsframkallande </a:t>
            </a:r>
            <a:r>
              <a:rPr lang="sv-SE" b="1" dirty="0" smtClean="0"/>
              <a:t>mutationer</a:t>
            </a:r>
            <a:r>
              <a:rPr lang="sv-SE" dirty="0" smtClean="0"/>
              <a:t> i </a:t>
            </a:r>
            <a:r>
              <a:rPr lang="sv-SE" dirty="0" err="1" smtClean="0"/>
              <a:t>bl</a:t>
            </a:r>
            <a:r>
              <a:rPr lang="sv-SE" dirty="0" smtClean="0"/>
              <a:t> a följande gener:</a:t>
            </a:r>
          </a:p>
          <a:p>
            <a:pPr lvl="1"/>
            <a:r>
              <a:rPr lang="sv-SE" b="1" i="1" dirty="0" smtClean="0"/>
              <a:t>MAP</a:t>
            </a:r>
            <a:r>
              <a:rPr lang="sv-SE" b="1" dirty="0" smtClean="0"/>
              <a:t>T </a:t>
            </a:r>
            <a:r>
              <a:rPr lang="sv-SE" dirty="0" smtClean="0"/>
              <a:t>(</a:t>
            </a:r>
            <a:r>
              <a:rPr lang="sv-SE" dirty="0" err="1" smtClean="0"/>
              <a:t>Microtubuli</a:t>
            </a:r>
            <a:r>
              <a:rPr lang="sv-SE" dirty="0" smtClean="0"/>
              <a:t> </a:t>
            </a:r>
            <a:r>
              <a:rPr lang="sv-SE" dirty="0" err="1" smtClean="0"/>
              <a:t>associated</a:t>
            </a:r>
            <a:r>
              <a:rPr lang="sv-SE" dirty="0" smtClean="0"/>
              <a:t> protein </a:t>
            </a:r>
            <a:r>
              <a:rPr lang="sv-SE" dirty="0" err="1" smtClean="0"/>
              <a:t>tau</a:t>
            </a:r>
            <a:r>
              <a:rPr lang="sv-SE" dirty="0" smtClean="0"/>
              <a:t>) 		10%</a:t>
            </a:r>
          </a:p>
          <a:p>
            <a:pPr lvl="1"/>
            <a:r>
              <a:rPr lang="sv-SE" b="1" i="1" dirty="0" smtClean="0"/>
              <a:t>GRN</a:t>
            </a:r>
            <a:r>
              <a:rPr lang="sv-SE" dirty="0" smtClean="0"/>
              <a:t> (</a:t>
            </a:r>
            <a:r>
              <a:rPr lang="sv-SE" dirty="0" err="1" smtClean="0"/>
              <a:t>Progranulin</a:t>
            </a:r>
            <a:r>
              <a:rPr lang="sv-SE" dirty="0" smtClean="0"/>
              <a:t>) på kromosom 17 			10%</a:t>
            </a:r>
          </a:p>
          <a:p>
            <a:pPr lvl="1"/>
            <a:r>
              <a:rPr lang="sv-SE" b="1" i="1" dirty="0" smtClean="0"/>
              <a:t>C9orf72</a:t>
            </a:r>
            <a:r>
              <a:rPr lang="sv-SE" dirty="0" smtClean="0"/>
              <a:t> (</a:t>
            </a:r>
            <a:r>
              <a:rPr lang="sv-SE" dirty="0" err="1" smtClean="0"/>
              <a:t>Chromosome</a:t>
            </a:r>
            <a:r>
              <a:rPr lang="sv-SE" dirty="0" smtClean="0"/>
              <a:t> 9 </a:t>
            </a:r>
            <a:r>
              <a:rPr lang="sv-SE" dirty="0" err="1" smtClean="0"/>
              <a:t>open</a:t>
            </a:r>
            <a:r>
              <a:rPr lang="sv-SE" dirty="0" smtClean="0"/>
              <a:t> </a:t>
            </a:r>
            <a:r>
              <a:rPr lang="sv-SE" dirty="0" err="1" smtClean="0"/>
              <a:t>reading</a:t>
            </a:r>
            <a:r>
              <a:rPr lang="sv-SE" dirty="0" smtClean="0"/>
              <a:t> </a:t>
            </a:r>
            <a:r>
              <a:rPr lang="sv-SE" dirty="0" err="1" smtClean="0"/>
              <a:t>frame</a:t>
            </a:r>
            <a:r>
              <a:rPr lang="sv-SE" dirty="0" smtClean="0"/>
              <a:t> 72) 	50% </a:t>
            </a:r>
          </a:p>
        </p:txBody>
      </p:sp>
    </p:spTree>
    <p:extLst>
      <p:ext uri="{BB962C8B-B14F-4D97-AF65-F5344CB8AC3E}">
        <p14:creationId xmlns:p14="http://schemas.microsoft.com/office/powerpoint/2010/main" val="2965676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1560" y="845840"/>
            <a:ext cx="7772400" cy="1143000"/>
          </a:xfrm>
        </p:spPr>
        <p:txBody>
          <a:bodyPr/>
          <a:lstStyle/>
          <a:p>
            <a:r>
              <a:rPr lang="sv-SE" sz="3200" dirty="0" smtClean="0"/>
              <a:t>Tidiga symptom, DSM 5</a:t>
            </a:r>
            <a:endParaRPr lang="sv-SE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266528"/>
            <a:ext cx="7772400" cy="4114800"/>
          </a:xfrm>
        </p:spPr>
        <p:txBody>
          <a:bodyPr/>
          <a:lstStyle/>
          <a:p>
            <a:r>
              <a:rPr lang="sv-SE" sz="2400" dirty="0" smtClean="0"/>
              <a:t>Emotionell flackhet</a:t>
            </a:r>
          </a:p>
          <a:p>
            <a:r>
              <a:rPr lang="sv-SE" sz="2400" dirty="0" smtClean="0"/>
              <a:t>Stört socialt uppförande och personlig omsorg</a:t>
            </a:r>
          </a:p>
          <a:p>
            <a:r>
              <a:rPr lang="sv-SE" sz="2400" dirty="0"/>
              <a:t>O</a:t>
            </a:r>
            <a:r>
              <a:rPr lang="sv-SE" sz="2400" dirty="0" smtClean="0"/>
              <a:t>hämmat beteende</a:t>
            </a:r>
          </a:p>
          <a:p>
            <a:r>
              <a:rPr lang="sv-SE" sz="2400" dirty="0" smtClean="0"/>
              <a:t>Apati och tröghet</a:t>
            </a:r>
          </a:p>
          <a:p>
            <a:r>
              <a:rPr lang="sv-SE" sz="2400" dirty="0" smtClean="0"/>
              <a:t>Empatibrist</a:t>
            </a:r>
          </a:p>
          <a:p>
            <a:r>
              <a:rPr lang="sv-SE" sz="2400" dirty="0" smtClean="0"/>
              <a:t>Stereotypt beteende persevererande</a:t>
            </a:r>
          </a:p>
          <a:p>
            <a:r>
              <a:rPr lang="sv-SE" sz="2400" dirty="0" smtClean="0"/>
              <a:t>Hyperoralt beteende</a:t>
            </a:r>
          </a:p>
          <a:p>
            <a:r>
              <a:rPr lang="sv-SE" sz="2400" dirty="0" smtClean="0"/>
              <a:t>Brist på insikt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565321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92261"/>
            <a:ext cx="7772400" cy="1452563"/>
          </a:xfrm>
        </p:spPr>
        <p:txBody>
          <a:bodyPr/>
          <a:lstStyle/>
          <a:p>
            <a:pPr eaLnBrk="1" hangingPunct="1">
              <a:buClr>
                <a:srgbClr val="000000"/>
              </a:buClr>
            </a:pPr>
            <a:r>
              <a:rPr lang="sv-SE" sz="3600" dirty="0" smtClean="0"/>
              <a:t>Diagnos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56159"/>
            <a:ext cx="7772400" cy="5229225"/>
          </a:xfrm>
        </p:spPr>
        <p:txBody>
          <a:bodyPr/>
          <a:lstStyle/>
          <a:p>
            <a:pPr eaLnBrk="1" hangingPunct="1">
              <a:buClr>
                <a:srgbClr val="000000"/>
              </a:buClr>
              <a:buSzTx/>
            </a:pPr>
            <a:r>
              <a:rPr lang="sv-SE" dirty="0" smtClean="0">
                <a:solidFill>
                  <a:srgbClr val="000000"/>
                </a:solidFill>
              </a:rPr>
              <a:t>Typiska fynd i anamnes och status, </a:t>
            </a:r>
            <a:r>
              <a:rPr lang="sv-SE" dirty="0" err="1" smtClean="0">
                <a:solidFill>
                  <a:srgbClr val="000000"/>
                </a:solidFill>
              </a:rPr>
              <a:t>ex.vis</a:t>
            </a:r>
            <a:r>
              <a:rPr lang="sv-SE" dirty="0" smtClean="0">
                <a:solidFill>
                  <a:srgbClr val="000000"/>
                </a:solidFill>
              </a:rPr>
              <a:t>. tidigt primitiva reflexer. I början mycket svårt att skilja från psykiatrisk sjukdom</a:t>
            </a:r>
          </a:p>
          <a:p>
            <a:pPr eaLnBrk="1" hangingPunct="1">
              <a:buClr>
                <a:srgbClr val="000000"/>
              </a:buClr>
              <a:buSzTx/>
            </a:pPr>
            <a:r>
              <a:rPr lang="sv-SE" dirty="0" smtClean="0">
                <a:solidFill>
                  <a:srgbClr val="000000"/>
                </a:solidFill>
              </a:rPr>
              <a:t>Tidigt tecken på frontallobsatrofi på CT/MRT liksom nedsatt blodflöde/metabolism frontalt i hjärnan</a:t>
            </a:r>
          </a:p>
          <a:p>
            <a:pPr eaLnBrk="1" hangingPunct="1">
              <a:buClr>
                <a:srgbClr val="000000"/>
              </a:buClr>
              <a:buSzTx/>
            </a:pPr>
            <a:r>
              <a:rPr lang="sv-SE" dirty="0" smtClean="0">
                <a:solidFill>
                  <a:srgbClr val="000000"/>
                </a:solidFill>
              </a:rPr>
              <a:t>EEG länge normalt</a:t>
            </a:r>
          </a:p>
          <a:p>
            <a:pPr eaLnBrk="1" hangingPunct="1">
              <a:buClr>
                <a:srgbClr val="000000"/>
              </a:buClr>
              <a:buSzTx/>
            </a:pPr>
            <a:r>
              <a:rPr lang="sv-SE" dirty="0" smtClean="0">
                <a:solidFill>
                  <a:srgbClr val="000000"/>
                </a:solidFill>
              </a:rPr>
              <a:t>Lumbalpunktion</a:t>
            </a:r>
          </a:p>
          <a:p>
            <a:pPr lvl="1">
              <a:buClr>
                <a:srgbClr val="000000"/>
              </a:buClr>
            </a:pPr>
            <a:r>
              <a:rPr lang="sv-SE" sz="2000" dirty="0" smtClean="0">
                <a:solidFill>
                  <a:srgbClr val="000000"/>
                </a:solidFill>
              </a:rPr>
              <a:t>Högt </a:t>
            </a:r>
            <a:r>
              <a:rPr lang="sv-SE" sz="2000" dirty="0" err="1" smtClean="0">
                <a:solidFill>
                  <a:srgbClr val="000000"/>
                </a:solidFill>
              </a:rPr>
              <a:t>tau</a:t>
            </a:r>
            <a:r>
              <a:rPr lang="sv-SE" sz="2000" dirty="0" smtClean="0">
                <a:solidFill>
                  <a:srgbClr val="000000"/>
                </a:solidFill>
              </a:rPr>
              <a:t> protein och </a:t>
            </a:r>
            <a:r>
              <a:rPr lang="sv-SE" sz="2000" b="1" dirty="0" smtClean="0">
                <a:solidFill>
                  <a:srgbClr val="000000"/>
                </a:solidFill>
              </a:rPr>
              <a:t>högt </a:t>
            </a:r>
            <a:r>
              <a:rPr lang="sv-SE" sz="2000" b="1" dirty="0" err="1" smtClean="0">
                <a:solidFill>
                  <a:srgbClr val="000000"/>
                </a:solidFill>
              </a:rPr>
              <a:t>neurofillament</a:t>
            </a:r>
            <a:r>
              <a:rPr lang="sv-SE" sz="2000" b="1" dirty="0" smtClean="0">
                <a:solidFill>
                  <a:srgbClr val="000000"/>
                </a:solidFill>
              </a:rPr>
              <a:t> (</a:t>
            </a:r>
            <a:r>
              <a:rPr lang="sv-SE" sz="2000" b="1" dirty="0" err="1" smtClean="0">
                <a:solidFill>
                  <a:srgbClr val="000000"/>
                </a:solidFill>
              </a:rPr>
              <a:t>NfL</a:t>
            </a:r>
            <a:r>
              <a:rPr lang="sv-SE" sz="2000" b="1" dirty="0" smtClean="0">
                <a:solidFill>
                  <a:srgbClr val="000000"/>
                </a:solidFill>
              </a:rPr>
              <a:t>), </a:t>
            </a:r>
            <a:r>
              <a:rPr lang="sv-SE" sz="2000" dirty="0" smtClean="0">
                <a:solidFill>
                  <a:srgbClr val="000000"/>
                </a:solidFill>
              </a:rPr>
              <a:t>normalt A</a:t>
            </a:r>
            <a:r>
              <a:rPr lang="sv-SE" sz="2000" dirty="0" smtClean="0">
                <a:solidFill>
                  <a:srgbClr val="000000"/>
                </a:solidFill>
                <a:latin typeface="Symbol" panose="05050102010706020507" pitchFamily="18" charset="2"/>
              </a:rPr>
              <a:t>b</a:t>
            </a:r>
          </a:p>
          <a:p>
            <a:pPr eaLnBrk="1" hangingPunct="1">
              <a:buClr>
                <a:srgbClr val="000000"/>
              </a:buClr>
              <a:buSzTx/>
            </a:pPr>
            <a:r>
              <a:rPr lang="sv-SE" dirty="0" smtClean="0">
                <a:solidFill>
                  <a:srgbClr val="000000"/>
                </a:solidFill>
              </a:rPr>
              <a:t>Psykometri  </a:t>
            </a:r>
          </a:p>
          <a:p>
            <a:pPr lvl="1" eaLnBrk="1" hangingPunct="1">
              <a:buClr>
                <a:srgbClr val="000000"/>
              </a:buClr>
              <a:buSzTx/>
              <a:buFontTx/>
              <a:buChar char="-"/>
            </a:pPr>
            <a:r>
              <a:rPr lang="sv-SE" sz="2000" dirty="0" smtClean="0">
                <a:solidFill>
                  <a:srgbClr val="000000"/>
                </a:solidFill>
              </a:rPr>
              <a:t>Dåliga resultat på test som kräver planering och exekutiv förmåga, ofta svårbedömt. Impulsstyrda lösningar, följer inte regler </a:t>
            </a:r>
            <a:r>
              <a:rPr lang="sv-SE" sz="2000" b="1" dirty="0" smtClean="0">
                <a:solidFill>
                  <a:srgbClr val="000000"/>
                </a:solidFill>
              </a:rPr>
              <a:t>(Testbeteende!)</a:t>
            </a: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sv-SE" sz="2200" dirty="0" smtClean="0">
                <a:solidFill>
                  <a:srgbClr val="000000"/>
                </a:solidFill>
              </a:rPr>
              <a:t>Viktigt med genetisk utredning fr. a. hos de unga</a:t>
            </a:r>
          </a:p>
          <a:p>
            <a:pPr lvl="1" eaLnBrk="1" hangingPunct="1">
              <a:buClr>
                <a:srgbClr val="000000"/>
              </a:buClr>
              <a:buSzTx/>
              <a:buFontTx/>
              <a:buChar char="-"/>
            </a:pPr>
            <a:endParaRPr lang="sv-SE" sz="24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3851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Konsekvenser för patienter med FTD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Snabbt förlopp avlider ofta inom 3-8 år från diagnos</a:t>
            </a:r>
          </a:p>
          <a:p>
            <a:r>
              <a:rPr lang="sv-SE" dirty="0" smtClean="0"/>
              <a:t>Unga, familjen drabbas hårt, minderåriga barn, stark ärftlighet</a:t>
            </a:r>
          </a:p>
          <a:p>
            <a:r>
              <a:rPr lang="sv-SE" dirty="0" smtClean="0"/>
              <a:t>Förvärvsarbetar, ofta mobbningssituationer på arbetet</a:t>
            </a:r>
          </a:p>
          <a:p>
            <a:pPr lvl="1"/>
            <a:r>
              <a:rPr lang="sv-SE" dirty="0" smtClean="0"/>
              <a:t>De är ”har blivit konstiga”, annorlunda! </a:t>
            </a:r>
          </a:p>
          <a:p>
            <a:pPr lvl="1"/>
            <a:r>
              <a:rPr lang="sv-SE" dirty="0" smtClean="0"/>
              <a:t>Socialt utstötta</a:t>
            </a:r>
          </a:p>
          <a:p>
            <a:pPr lvl="1"/>
            <a:r>
              <a:rPr lang="sv-SE" dirty="0" smtClean="0"/>
              <a:t>Hur hanterar man beteendestörningarna, ”Tvångsvård”, förvaltarskap</a:t>
            </a:r>
          </a:p>
          <a:p>
            <a:endParaRPr lang="sv-SE" dirty="0" smtClean="0"/>
          </a:p>
          <a:p>
            <a:endParaRPr lang="sv-SE" dirty="0" smtClean="0"/>
          </a:p>
          <a:p>
            <a:endParaRPr lang="sv-SE" dirty="0" smtClean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5F80-0A56-4A05-85B1-E30AFEEA68F6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6781-C84B-4367-9A6D-B2411A583ADE}" type="slidenum">
              <a:rPr lang="sv-SE" altLang="sv-SE" smtClean="0"/>
              <a:pPr/>
              <a:t>71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5929683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Dr. Philip\plaatjes\Pic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9807" y="1700808"/>
            <a:ext cx="4670425" cy="4876800"/>
          </a:xfrm>
          <a:prstGeom prst="rect">
            <a:avLst/>
          </a:prstGeom>
          <a:noFill/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089025" y="6016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55576" y="407566"/>
            <a:ext cx="771878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sv-SE" sz="3200" b="1" dirty="0">
                <a:solidFill>
                  <a:schemeClr val="accent1"/>
                </a:solidFill>
                <a:latin typeface="Arial" charset="0"/>
              </a:rPr>
              <a:t>Exempel på MRT vid </a:t>
            </a:r>
          </a:p>
          <a:p>
            <a:r>
              <a:rPr lang="sv-SE" sz="3200" b="1" dirty="0" smtClean="0">
                <a:solidFill>
                  <a:schemeClr val="accent1"/>
                </a:solidFill>
                <a:latin typeface="Arial" charset="0"/>
              </a:rPr>
              <a:t>Beteendevariant av frontallobsdemens</a:t>
            </a:r>
            <a:endParaRPr lang="en-US" sz="3200" b="1" dirty="0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2745383" y="3910608"/>
            <a:ext cx="509588" cy="176213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rot="13687679" flipV="1">
            <a:off x="5093296" y="3924895"/>
            <a:ext cx="509588" cy="176213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85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Behandling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Kurativ farmakologisk behandling saknas</a:t>
            </a:r>
          </a:p>
          <a:p>
            <a:pPr lvl="1"/>
            <a:r>
              <a:rPr lang="sv-SE" dirty="0" smtClean="0"/>
              <a:t>Tillförsel av </a:t>
            </a:r>
            <a:r>
              <a:rPr lang="sv-SE" dirty="0" err="1" smtClean="0"/>
              <a:t>progranulin</a:t>
            </a:r>
            <a:r>
              <a:rPr lang="sv-SE" dirty="0" smtClean="0"/>
              <a:t> till hjärnan kommer att testas</a:t>
            </a:r>
          </a:p>
          <a:p>
            <a:r>
              <a:rPr lang="sv-SE" dirty="0" smtClean="0"/>
              <a:t>De flesta psykofarmakologiska åtgärdena på beteende har både dålig effekt och mycket biverkningarna</a:t>
            </a:r>
          </a:p>
          <a:p>
            <a:pPr lvl="1"/>
            <a:r>
              <a:rPr lang="sv-SE" dirty="0" smtClean="0"/>
              <a:t>Antidepressiva kan prövas (SSRI)</a:t>
            </a:r>
          </a:p>
          <a:p>
            <a:r>
              <a:rPr lang="sv-SE" dirty="0" smtClean="0"/>
              <a:t>Stödinsatser för närstående viktigt, inte minst för barnen…!</a:t>
            </a:r>
          </a:p>
          <a:p>
            <a:r>
              <a:rPr lang="sv-SE" dirty="0" smtClean="0"/>
              <a:t>Patienterna ofta i arbetsför ålder, arbetsgivare och försäkringskassan bör involveras i planeringen</a:t>
            </a:r>
          </a:p>
          <a:p>
            <a:r>
              <a:rPr lang="sv-SE" dirty="0" smtClean="0"/>
              <a:t>Tvångsvård ibland indicerat men</a:t>
            </a:r>
            <a:r>
              <a:rPr lang="sv-SE" dirty="0"/>
              <a:t> </a:t>
            </a:r>
            <a:r>
              <a:rPr lang="sv-SE" dirty="0" smtClean="0"/>
              <a:t>svår lagstiftning </a:t>
            </a:r>
          </a:p>
          <a:p>
            <a:pPr lvl="1"/>
            <a:r>
              <a:rPr lang="sv-SE" dirty="0" smtClean="0"/>
              <a:t>God man? Förvaltare? Tar tid…</a:t>
            </a:r>
          </a:p>
          <a:p>
            <a:endParaRPr lang="sv-SE" dirty="0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73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2274962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87475" y="617538"/>
            <a:ext cx="7793037" cy="1143000"/>
          </a:xfrm>
        </p:spPr>
        <p:txBody>
          <a:bodyPr/>
          <a:lstStyle/>
          <a:p>
            <a:r>
              <a:rPr lang="sv-SE" sz="3600" dirty="0" err="1" smtClean="0"/>
              <a:t>Lewy</a:t>
            </a:r>
            <a:r>
              <a:rPr lang="sv-SE" sz="3600" dirty="0" smtClean="0"/>
              <a:t>-Body Demens, LBD</a:t>
            </a:r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Typisk klinisk bild</a:t>
            </a:r>
            <a:endParaRPr lang="sv-SE" dirty="0"/>
          </a:p>
          <a:p>
            <a:pPr lvl="1"/>
            <a:r>
              <a:rPr lang="sv-SE" dirty="0" smtClean="0"/>
              <a:t>Synhallucinationer, </a:t>
            </a:r>
            <a:r>
              <a:rPr lang="sv-SE" dirty="0" err="1" smtClean="0"/>
              <a:t>parkinsonism</a:t>
            </a:r>
            <a:r>
              <a:rPr lang="sv-SE" dirty="0" smtClean="0"/>
              <a:t>, plötsliga fall, fluktuerande tillstånd, förvirringstillstånd </a:t>
            </a:r>
          </a:p>
          <a:p>
            <a:pPr lvl="1"/>
            <a:r>
              <a:rPr lang="sv-SE" dirty="0" smtClean="0"/>
              <a:t>Mycket tidiga REM sömnsstörningar</a:t>
            </a:r>
          </a:p>
          <a:p>
            <a:pPr lvl="1"/>
            <a:r>
              <a:rPr lang="sv-SE" dirty="0" smtClean="0"/>
              <a:t>Kognition på demensnivå, </a:t>
            </a:r>
            <a:r>
              <a:rPr lang="sv-SE" dirty="0" err="1" smtClean="0"/>
              <a:t>visuo</a:t>
            </a:r>
            <a:r>
              <a:rPr lang="sv-SE" dirty="0" smtClean="0"/>
              <a:t>-spatiala svårigheter, </a:t>
            </a:r>
            <a:r>
              <a:rPr lang="sv-SE" dirty="0"/>
              <a:t>dyskalkuli</a:t>
            </a:r>
            <a:endParaRPr lang="sv-SE" dirty="0" smtClean="0"/>
          </a:p>
          <a:p>
            <a:r>
              <a:rPr lang="sv-SE" dirty="0" smtClean="0"/>
              <a:t>Tål inte </a:t>
            </a:r>
            <a:r>
              <a:rPr lang="sv-SE" dirty="0" err="1" smtClean="0"/>
              <a:t>neuroleptika</a:t>
            </a:r>
            <a:r>
              <a:rPr lang="sv-SE" dirty="0" smtClean="0"/>
              <a:t>  (malignt </a:t>
            </a:r>
            <a:r>
              <a:rPr lang="sv-SE" dirty="0" err="1" smtClean="0"/>
              <a:t>neuroleptikasyndrom</a:t>
            </a:r>
            <a:r>
              <a:rPr lang="sv-SE" dirty="0" smtClean="0"/>
              <a:t>)</a:t>
            </a:r>
          </a:p>
          <a:p>
            <a:r>
              <a:rPr lang="sv-SE" dirty="0" smtClean="0"/>
              <a:t> Likheter med Parkinsondemens</a:t>
            </a:r>
          </a:p>
          <a:p>
            <a:pPr lvl="1"/>
            <a:r>
              <a:rPr lang="sv-SE" dirty="0" smtClean="0"/>
              <a:t>Samma sjukdom men med olika debut av motorikstörning</a:t>
            </a:r>
          </a:p>
          <a:p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15075792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5F13-637C-4C9F-9B49-7D1764EE345A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077F-2615-4CC1-AFD1-9519B49BCDD4}" type="slidenum">
              <a:rPr lang="sv-SE" altLang="sv-SE" smtClean="0"/>
              <a:pPr/>
              <a:t>75</a:t>
            </a:fld>
            <a:endParaRPr lang="sv-SE" altLang="sv-SE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438994"/>
            <a:ext cx="7058025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ruta 4"/>
          <p:cNvSpPr txBox="1"/>
          <p:nvPr/>
        </p:nvSpPr>
        <p:spPr>
          <a:xfrm>
            <a:off x="467544" y="404664"/>
            <a:ext cx="78261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kern="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Diagnosfördelning baserat på data från </a:t>
            </a:r>
            <a:r>
              <a:rPr lang="sv-SE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Svenska </a:t>
            </a:r>
          </a:p>
          <a:p>
            <a:r>
              <a:rPr lang="sv-SE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Demensregistret, </a:t>
            </a:r>
            <a:r>
              <a:rPr lang="sv-SE" b="1" kern="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SveDem</a:t>
            </a:r>
            <a:r>
              <a:rPr lang="sv-SE" b="1" kern="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(&gt;70.000 diagnoser, 2017)</a:t>
            </a:r>
            <a:endParaRPr lang="sv-SE" dirty="0"/>
          </a:p>
        </p:txBody>
      </p:sp>
      <p:sp>
        <p:nvSpPr>
          <p:cNvPr id="6" name="Rektangel 5"/>
          <p:cNvSpPr/>
          <p:nvPr/>
        </p:nvSpPr>
        <p:spPr bwMode="auto">
          <a:xfrm>
            <a:off x="6012160" y="1340768"/>
            <a:ext cx="2160240" cy="468052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Rektangel 7"/>
          <p:cNvSpPr/>
          <p:nvPr/>
        </p:nvSpPr>
        <p:spPr bwMode="auto">
          <a:xfrm>
            <a:off x="720080" y="3573015"/>
            <a:ext cx="7596336" cy="409153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755576" y="4365104"/>
            <a:ext cx="7596336" cy="409153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8144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sv-SE" altLang="sv-SE" sz="3600" b="1" kern="0" dirty="0" err="1" smtClean="0">
                <a:solidFill>
                  <a:schemeClr val="accent1"/>
                </a:solidFill>
              </a:rPr>
              <a:t>Lewy</a:t>
            </a:r>
            <a:r>
              <a:rPr lang="sv-SE" altLang="sv-SE" sz="3600" b="1" kern="0" dirty="0" smtClean="0">
                <a:solidFill>
                  <a:schemeClr val="accent1"/>
                </a:solidFill>
              </a:rPr>
              <a:t> </a:t>
            </a:r>
            <a:r>
              <a:rPr lang="sv-SE" altLang="sv-SE" sz="3600" b="1" kern="0" dirty="0" err="1" smtClean="0">
                <a:solidFill>
                  <a:schemeClr val="accent1"/>
                </a:solidFill>
              </a:rPr>
              <a:t>body</a:t>
            </a:r>
            <a:r>
              <a:rPr lang="sv-SE" altLang="sv-SE" sz="3600" b="1" kern="0" dirty="0" smtClean="0">
                <a:solidFill>
                  <a:schemeClr val="accent1"/>
                </a:solidFill>
              </a:rPr>
              <a:t> patienter………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2743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sv-SE" altLang="sv-SE" sz="2400" kern="0" dirty="0" smtClean="0"/>
              <a:t>har hallucinationer men tål inte </a:t>
            </a:r>
            <a:r>
              <a:rPr lang="sv-SE" altLang="sv-SE" sz="2400" kern="0" dirty="0" err="1" smtClean="0"/>
              <a:t>neuroleptika</a:t>
            </a:r>
            <a:endParaRPr lang="sv-SE" altLang="sv-SE" sz="2400" kern="0" dirty="0" smtClean="0"/>
          </a:p>
          <a:p>
            <a:pPr eaLnBrk="1" hangingPunct="1">
              <a:lnSpc>
                <a:spcPct val="150000"/>
              </a:lnSpc>
            </a:pPr>
            <a:r>
              <a:rPr lang="sv-SE" altLang="sv-SE" sz="2400" kern="0" dirty="0" smtClean="0"/>
              <a:t>har </a:t>
            </a:r>
            <a:r>
              <a:rPr lang="sv-SE" altLang="sv-SE" sz="2400" kern="0" dirty="0" err="1" smtClean="0"/>
              <a:t>parkinsonism</a:t>
            </a:r>
            <a:r>
              <a:rPr lang="sv-SE" altLang="sv-SE" sz="2400" kern="0" dirty="0" smtClean="0"/>
              <a:t> men tål ofta inte DA agonister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2400" kern="0" dirty="0" smtClean="0"/>
              <a:t>har dålig blodtrycksreglering som förvärras av mediciner mot huvudsymtomen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2400" kern="0" dirty="0" smtClean="0"/>
              <a:t>har dålig livskvalitet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2400" kern="0" dirty="0" smtClean="0"/>
              <a:t>kostar dubbelt så mycket som Alzheimerpatienter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2400" kern="0" dirty="0" smtClean="0"/>
              <a:t>är sannolikt underdiagnosticerade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endParaRPr lang="sv-SE" altLang="sv-SE" sz="2400" kern="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v-SE" altLang="sv-SE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26355193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 smtClean="0"/>
              <a:t>Diagnos och Behandling</a:t>
            </a:r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b="1" dirty="0" smtClean="0"/>
              <a:t>Diagnos</a:t>
            </a:r>
          </a:p>
          <a:p>
            <a:r>
              <a:rPr lang="sv-SE" dirty="0" smtClean="0"/>
              <a:t>Typisk klinisk bild</a:t>
            </a:r>
          </a:p>
          <a:p>
            <a:r>
              <a:rPr lang="sv-SE" dirty="0" smtClean="0"/>
              <a:t>Patologiskt bild vid dopamintransporterupptag i basala ganglier-</a:t>
            </a:r>
            <a:r>
              <a:rPr lang="sv-SE" dirty="0" err="1" smtClean="0"/>
              <a:t>datscan</a:t>
            </a:r>
            <a:r>
              <a:rPr lang="sv-SE" dirty="0" smtClean="0"/>
              <a:t>-SPECT (</a:t>
            </a:r>
            <a:r>
              <a:rPr lang="sv-SE" dirty="0" err="1" smtClean="0"/>
              <a:t>DaTSCAN</a:t>
            </a:r>
            <a:r>
              <a:rPr lang="sv-SE" dirty="0" smtClean="0"/>
              <a:t>) </a:t>
            </a:r>
          </a:p>
          <a:p>
            <a:pPr marL="0" indent="0">
              <a:buNone/>
            </a:pPr>
            <a:endParaRPr lang="sv-SE" b="1" dirty="0" smtClean="0"/>
          </a:p>
          <a:p>
            <a:pPr marL="0" indent="0">
              <a:buNone/>
            </a:pPr>
            <a:r>
              <a:rPr lang="sv-SE" b="1" dirty="0" smtClean="0"/>
              <a:t>Behandling</a:t>
            </a:r>
            <a:endParaRPr lang="sv-SE" b="1" dirty="0"/>
          </a:p>
          <a:p>
            <a:r>
              <a:rPr lang="sv-SE" dirty="0" smtClean="0"/>
              <a:t>Acetylkolinesterashämmare</a:t>
            </a:r>
          </a:p>
          <a:p>
            <a:r>
              <a:rPr lang="sv-SE" dirty="0" err="1" smtClean="0"/>
              <a:t>Memantin</a:t>
            </a:r>
            <a:endParaRPr lang="sv-SE" dirty="0" smtClean="0"/>
          </a:p>
          <a:p>
            <a:r>
              <a:rPr lang="sv-SE" dirty="0" smtClean="0"/>
              <a:t>Mot psykos</a:t>
            </a:r>
          </a:p>
          <a:p>
            <a:pPr lvl="1"/>
            <a:r>
              <a:rPr lang="sv-SE" dirty="0" smtClean="0"/>
              <a:t>Se över Parkinson mediciner </a:t>
            </a:r>
          </a:p>
          <a:p>
            <a:pPr lvl="1"/>
            <a:r>
              <a:rPr lang="sv-SE" dirty="0" smtClean="0"/>
              <a:t>Lägg till ex vis </a:t>
            </a:r>
            <a:r>
              <a:rPr lang="sv-SE" dirty="0" err="1" smtClean="0"/>
              <a:t>Seroquel</a:t>
            </a:r>
            <a:r>
              <a:rPr lang="sv-SE" dirty="0" smtClean="0"/>
              <a:t>, antipsykotiskt läkemedel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8683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 smtClean="0"/>
              <a:t>Sammanfattning</a:t>
            </a:r>
            <a:endParaRPr lang="sv-SE" sz="36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Antal personer med demenssjukdom kommer öka även om incidensen tycks minska i vissa länder</a:t>
            </a:r>
          </a:p>
          <a:p>
            <a:r>
              <a:rPr lang="sv-SE" dirty="0" smtClean="0"/>
              <a:t>Personer med kognitiv svikt/misstänkt demenssjukdom skall utredas</a:t>
            </a:r>
          </a:p>
          <a:p>
            <a:r>
              <a:rPr lang="sv-SE" dirty="0" smtClean="0"/>
              <a:t>Ökat krav på tidig diagnostik, nya bättre </a:t>
            </a:r>
            <a:r>
              <a:rPr lang="sv-SE" b="1" dirty="0" smtClean="0"/>
              <a:t>diagnostiska metoder</a:t>
            </a:r>
          </a:p>
          <a:p>
            <a:pPr lvl="1"/>
            <a:r>
              <a:rPr lang="sv-SE" dirty="0" smtClean="0"/>
              <a:t>CSF och blod biomarkörer, </a:t>
            </a:r>
            <a:r>
              <a:rPr lang="sv-SE" dirty="0" err="1" smtClean="0"/>
              <a:t>amyloid</a:t>
            </a:r>
            <a:r>
              <a:rPr lang="sv-SE" dirty="0" smtClean="0"/>
              <a:t> och </a:t>
            </a:r>
            <a:r>
              <a:rPr lang="sv-SE" dirty="0" err="1" smtClean="0"/>
              <a:t>tau</a:t>
            </a:r>
            <a:r>
              <a:rPr lang="sv-SE" dirty="0" smtClean="0"/>
              <a:t> PET </a:t>
            </a:r>
          </a:p>
          <a:p>
            <a:r>
              <a:rPr lang="sv-SE" dirty="0" smtClean="0"/>
              <a:t>Ännu </a:t>
            </a:r>
            <a:r>
              <a:rPr lang="sv-SE" dirty="0"/>
              <a:t>ingen farmakologiskt botande behandling men visst hopp om en kommande </a:t>
            </a:r>
            <a:r>
              <a:rPr lang="sv-SE" b="1" dirty="0"/>
              <a:t>immunologisk terapi </a:t>
            </a:r>
            <a:r>
              <a:rPr lang="sv-SE" dirty="0" smtClean="0"/>
              <a:t>finns</a:t>
            </a:r>
          </a:p>
          <a:p>
            <a:r>
              <a:rPr lang="sv-SE" smtClean="0"/>
              <a:t>Effektiv </a:t>
            </a:r>
            <a:r>
              <a:rPr lang="sv-SE" dirty="0" smtClean="0"/>
              <a:t>behandling av andra sjukdomar (hypertoni ,diabetes) och positiv påverkan på </a:t>
            </a:r>
            <a:r>
              <a:rPr lang="sv-SE" b="1" dirty="0" smtClean="0"/>
              <a:t>livsstil </a:t>
            </a:r>
            <a:r>
              <a:rPr lang="sv-SE" dirty="0" smtClean="0"/>
              <a:t>kan ha betydelse för att minska antalet demenssjuka i framtiden</a:t>
            </a:r>
            <a:endParaRPr lang="sv-SE" dirty="0"/>
          </a:p>
          <a:p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5F80-0A56-4A05-85B1-E30AFEEA68F6}" type="datetime4">
              <a:rPr lang="sv-SE" altLang="sv-SE" smtClean="0"/>
              <a:pPr/>
              <a:t>18 november 2019</a:t>
            </a:fld>
            <a:endParaRPr lang="sv-SE" alt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altLang="sv-SE" smtClean="0"/>
              <a:t>Namn Efternamn</a:t>
            </a:r>
            <a:endParaRPr lang="sv-SE" alt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16781-C84B-4367-9A6D-B2411A583ADE}" type="slidenum">
              <a:rPr lang="sv-SE" altLang="sv-SE" smtClean="0"/>
              <a:pPr/>
              <a:t>78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2788537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_mall_2014 (1)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870052"/>
      </a:accent1>
      <a:accent2>
        <a:srgbClr val="9FE6E9"/>
      </a:accent2>
      <a:accent3>
        <a:srgbClr val="FFFFFF"/>
      </a:accent3>
      <a:accent4>
        <a:srgbClr val="000000"/>
      </a:accent4>
      <a:accent5>
        <a:srgbClr val="C3AAB3"/>
      </a:accent5>
      <a:accent6>
        <a:srgbClr val="90D0D3"/>
      </a:accent6>
      <a:hlink>
        <a:srgbClr val="D40963"/>
      </a:hlink>
      <a:folHlink>
        <a:srgbClr val="CBCBCB"/>
      </a:folHlink>
    </a:clrScheme>
    <a:fontScheme name="Office-t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61B54"/>
        </a:accent1>
        <a:accent2>
          <a:srgbClr val="97D8DA"/>
        </a:accent2>
        <a:accent3>
          <a:srgbClr val="FFFFFF"/>
        </a:accent3>
        <a:accent4>
          <a:srgbClr val="000000"/>
        </a:accent4>
        <a:accent5>
          <a:srgbClr val="BDABB3"/>
        </a:accent5>
        <a:accent6>
          <a:srgbClr val="88C4C5"/>
        </a:accent6>
        <a:hlink>
          <a:srgbClr val="CF0063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9098</TotalTime>
  <Words>2936</Words>
  <Application>Microsoft Office PowerPoint</Application>
  <PresentationFormat>Bildspel på skärmen (4:3)</PresentationFormat>
  <Paragraphs>699</Paragraphs>
  <Slides>78</Slides>
  <Notes>27</Notes>
  <HiddenSlides>5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78</vt:i4>
      </vt:variant>
    </vt:vector>
  </HeadingPairs>
  <TitlesOfParts>
    <vt:vector size="80" baseType="lpstr">
      <vt:lpstr>ki_mall_2014 (1)</vt:lpstr>
      <vt:lpstr>Bitmap Image</vt:lpstr>
      <vt:lpstr>Demenssjukdomar, utredning och behandling</vt:lpstr>
      <vt:lpstr>Upplägg</vt:lpstr>
      <vt:lpstr>Vad är demens?</vt:lpstr>
      <vt:lpstr>PowerPoint-presentation</vt:lpstr>
      <vt:lpstr>PowerPoint-presentation</vt:lpstr>
      <vt:lpstr>Diagnostiska kriterier</vt:lpstr>
      <vt:lpstr>DSM-5 (2014)  (Diagnostic and Statistical Manual)</vt:lpstr>
      <vt:lpstr>Domäner</vt:lpstr>
      <vt:lpstr>PowerPoint-presentation</vt:lpstr>
      <vt:lpstr>PowerPoint-presentation</vt:lpstr>
      <vt:lpstr>PowerPoint-presentation</vt:lpstr>
      <vt:lpstr>Alzheimers sjukdom</vt:lpstr>
      <vt:lpstr>PowerPoint-presentation</vt:lpstr>
      <vt:lpstr>PowerPoint-presentation</vt:lpstr>
      <vt:lpstr>PowerPoint-presentation</vt:lpstr>
      <vt:lpstr>Forts…</vt:lpstr>
      <vt:lpstr>PowerPoint-presentation</vt:lpstr>
      <vt:lpstr>PowerPoint-presentation</vt:lpstr>
      <vt:lpstr>PowerPoint-presentation</vt:lpstr>
      <vt:lpstr>PowerPoint-presentation</vt:lpstr>
      <vt:lpstr>Vad orsakar Alzheimers sjukdom ? Amyloid-kaskad-hypotesen</vt:lpstr>
      <vt:lpstr>PowerPoint-presentation</vt:lpstr>
      <vt:lpstr>PowerPoint-presentation</vt:lpstr>
      <vt:lpstr>PowerPoint-presentation</vt:lpstr>
      <vt:lpstr>LATE: Limbic pre-dominant age-related TDP-43 encephalopathy </vt:lpstr>
      <vt:lpstr>Histopatologiskt verifierade TDP-43 inlagring i relation till ålder samt tangles inlagring enligt Braak </vt:lpstr>
      <vt:lpstr>Infektion som förklaring till Alzheimer?</vt:lpstr>
      <vt:lpstr>PowerPoint-presentation</vt:lpstr>
      <vt:lpstr>PowerPoint-presentation</vt:lpstr>
      <vt:lpstr>Ärftlighet</vt:lpstr>
      <vt:lpstr>PowerPoint-presentation</vt:lpstr>
      <vt:lpstr>PowerPoint-presentation</vt:lpstr>
      <vt:lpstr>PowerPoint-presentation</vt:lpstr>
      <vt:lpstr>PowerPoint-presentation</vt:lpstr>
      <vt:lpstr>Påverkbara riskfaktorer</vt:lpstr>
      <vt:lpstr>Diagnostik av Alzheimer</vt:lpstr>
      <vt:lpstr>Nya diagnostiska metoder Kunskapen om hur sjukdomen uppstår och utvecklas har ökat</vt:lpstr>
      <vt:lpstr>PowerPoint-presentation</vt:lpstr>
      <vt:lpstr>PowerPoint-presentation</vt:lpstr>
      <vt:lpstr>PowerPoint-presentation</vt:lpstr>
      <vt:lpstr>Farmakologisk behandling vid Alzheimer</vt:lpstr>
      <vt:lpstr>PowerPoint-presentation</vt:lpstr>
      <vt:lpstr>Läkemedelsbehandling mot kognitiv svikt vid Alzheimers sjukdom Socialstyrelsens riktlinjer 2017</vt:lpstr>
      <vt:lpstr>PowerPoint-presentation</vt:lpstr>
      <vt:lpstr>PowerPoint-presentation</vt:lpstr>
      <vt:lpstr>The PRIME study (en av &gt;100 studier)  Nature 2016</vt:lpstr>
      <vt:lpstr>PRIME studien EMERGE och ENGAGE studierna  Adecanumab vid tidig AD (Biogen)</vt:lpstr>
      <vt:lpstr>PowerPoint-presentation</vt:lpstr>
      <vt:lpstr>PowerPoint-presentation</vt:lpstr>
      <vt:lpstr>PowerPoint-presentation</vt:lpstr>
      <vt:lpstr>FINGER studien tog fasta på livsstilsfaktorer Effekt av träning och rådgivning på kognition hos äldre med risk för demens</vt:lpstr>
      <vt:lpstr>PowerPoint-presentation</vt:lpstr>
      <vt:lpstr>PowerPoint-presentation</vt:lpstr>
      <vt:lpstr>Blodkärlsrelaterad demenssjukdom Vaskulär kognitiv sjukdom Vaskulär Demens VaD</vt:lpstr>
      <vt:lpstr>PowerPoint-presentation</vt:lpstr>
      <vt:lpstr> Vaskulär Demens</vt:lpstr>
      <vt:lpstr>Symptom</vt:lpstr>
      <vt:lpstr>Orsaken till den kognitiva svikten</vt:lpstr>
      <vt:lpstr>PowerPoint-presentation</vt:lpstr>
      <vt:lpstr>Varianter</vt:lpstr>
      <vt:lpstr>PowerPoint-presentation</vt:lpstr>
      <vt:lpstr>Behandling</vt:lpstr>
      <vt:lpstr>Fronto-temporala demenssjukdomar, FTD</vt:lpstr>
      <vt:lpstr>Arnold Pick</vt:lpstr>
      <vt:lpstr>PowerPoint-presentation</vt:lpstr>
      <vt:lpstr>Klassificering av Fronto-temporala demenssjukdomar, FTD </vt:lpstr>
      <vt:lpstr>PowerPoint-presentation</vt:lpstr>
      <vt:lpstr>Genetik och proteinopatier Demenssjukdom i släkten 30-40% </vt:lpstr>
      <vt:lpstr>Tidiga symptom, DSM 5</vt:lpstr>
      <vt:lpstr>Diagnos</vt:lpstr>
      <vt:lpstr>Konsekvenser för patienter med FTD</vt:lpstr>
      <vt:lpstr>PowerPoint-presentation</vt:lpstr>
      <vt:lpstr>Behandling</vt:lpstr>
      <vt:lpstr>Lewy-Body Demens, LBD</vt:lpstr>
      <vt:lpstr>PowerPoint-presentation</vt:lpstr>
      <vt:lpstr>PowerPoint-presentation</vt:lpstr>
      <vt:lpstr>Diagnos och Behandling</vt:lpstr>
      <vt:lpstr>Sammanfattning</vt:lpstr>
    </vt:vector>
  </TitlesOfParts>
  <Company>Ki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larwah</dc:creator>
  <cp:lastModifiedBy>Lars-Olof Wahlund</cp:lastModifiedBy>
  <cp:revision>278</cp:revision>
  <cp:lastPrinted>2018-03-21T07:59:27Z</cp:lastPrinted>
  <dcterms:created xsi:type="dcterms:W3CDTF">2016-04-25T07:44:12Z</dcterms:created>
  <dcterms:modified xsi:type="dcterms:W3CDTF">2019-11-18T07:47:19Z</dcterms:modified>
</cp:coreProperties>
</file>