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3" r:id="rId2"/>
    <p:sldId id="419" r:id="rId3"/>
    <p:sldId id="422" r:id="rId4"/>
    <p:sldId id="421" r:id="rId5"/>
    <p:sldId id="259" r:id="rId6"/>
    <p:sldId id="260" r:id="rId7"/>
    <p:sldId id="261" r:id="rId8"/>
    <p:sldId id="429" r:id="rId9"/>
    <p:sldId id="414" r:id="rId10"/>
    <p:sldId id="412" r:id="rId11"/>
    <p:sldId id="424" r:id="rId12"/>
    <p:sldId id="427" r:id="rId13"/>
    <p:sldId id="273" r:id="rId14"/>
    <p:sldId id="430" r:id="rId15"/>
    <p:sldId id="428" r:id="rId16"/>
    <p:sldId id="418" r:id="rId17"/>
    <p:sldId id="267" r:id="rId18"/>
    <p:sldId id="416" r:id="rId19"/>
    <p:sldId id="417" r:id="rId20"/>
    <p:sldId id="423" r:id="rId21"/>
    <p:sldId id="42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8" autoAdjust="0"/>
  </p:normalViewPr>
  <p:slideViewPr>
    <p:cSldViewPr snapToGrid="0">
      <p:cViewPr varScale="1">
        <p:scale>
          <a:sx n="114" d="100"/>
          <a:sy n="114" d="100"/>
        </p:scale>
        <p:origin x="474" y="108"/>
      </p:cViewPr>
      <p:guideLst>
        <p:guide orient="horz" pos="1003"/>
        <p:guide pos="3840"/>
      </p:guideLst>
    </p:cSldViewPr>
  </p:slideViewPr>
  <p:outlineViewPr>
    <p:cViewPr>
      <p:scale>
        <a:sx n="33" d="100"/>
        <a:sy n="33" d="100"/>
      </p:scale>
      <p:origin x="0" y="-42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936C4-C561-4120-8CE3-109F4B86DE2E}" type="datetimeFigureOut">
              <a:rPr lang="sv-SE" smtClean="0"/>
              <a:t>2023-03-03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A947-4CEF-49E4-B599-7BC5889A4CF6}" type="slidenum">
              <a:rPr lang="sv-SE" smtClean="0"/>
              <a:t>‹#›</a:t>
            </a:fld>
            <a:endParaRPr lang="sv-SE"/>
          </a:p>
        </p:txBody>
      </p:sp>
    </p:spTree>
    <p:extLst>
      <p:ext uri="{BB962C8B-B14F-4D97-AF65-F5344CB8AC3E}">
        <p14:creationId xmlns:p14="http://schemas.microsoft.com/office/powerpoint/2010/main" val="199627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Times New Roman" panose="02020603050405020304" pitchFamily="18" charset="0"/>
                <a:cs typeface="Times New Roman" panose="02020603050405020304" pitchFamily="18" charset="0"/>
              </a:rPr>
              <a:t>Svenska Under perioden augusti till oktober 2018 konstaterades 6 fall av </a:t>
            </a:r>
            <a:r>
              <a:rPr lang="sv-SE" sz="1200" dirty="0" err="1">
                <a:latin typeface="Times New Roman" panose="02020603050405020304" pitchFamily="18" charset="0"/>
                <a:cs typeface="Times New Roman" panose="02020603050405020304" pitchFamily="18" charset="0"/>
              </a:rPr>
              <a:t>endometrit</a:t>
            </a:r>
            <a:r>
              <a:rPr lang="sv-SE" sz="1200" dirty="0">
                <a:latin typeface="Times New Roman" panose="02020603050405020304" pitchFamily="18" charset="0"/>
                <a:cs typeface="Times New Roman" panose="02020603050405020304" pitchFamily="18" charset="0"/>
              </a:rPr>
              <a:t> orsakade av grupp A streptokocker (GAS) med </a:t>
            </a:r>
            <a:r>
              <a:rPr lang="sv-SE" sz="1200" dirty="0" err="1">
                <a:latin typeface="Times New Roman" panose="02020603050405020304" pitchFamily="18" charset="0"/>
                <a:cs typeface="Times New Roman" panose="02020603050405020304" pitchFamily="18" charset="0"/>
              </a:rPr>
              <a:t>emm</a:t>
            </a:r>
            <a:r>
              <a:rPr lang="sv-SE" sz="1200" dirty="0">
                <a:latin typeface="Times New Roman" panose="02020603050405020304" pitchFamily="18" charset="0"/>
                <a:cs typeface="Times New Roman" panose="02020603050405020304" pitchFamily="18" charset="0"/>
              </a:rPr>
              <a:t>-typ 75</a:t>
            </a:r>
          </a:p>
          <a:p>
            <a:r>
              <a:rPr lang="sv-SE" sz="1200" dirty="0">
                <a:latin typeface="Times New Roman" panose="02020603050405020304" pitchFamily="18" charset="0"/>
                <a:cs typeface="Times New Roman" panose="02020603050405020304" pitchFamily="18" charset="0"/>
              </a:rPr>
              <a:t> Kartläggning av personal visade att en undersköterska medverkat vid förlossningen i 5 av de 6 fallen, 118 av 159 personal screenades</a:t>
            </a:r>
          </a:p>
          <a:p>
            <a:r>
              <a:rPr lang="sv-SE" sz="1200" dirty="0">
                <a:latin typeface="Times New Roman" panose="02020603050405020304" pitchFamily="18" charset="0"/>
                <a:cs typeface="Times New Roman" panose="02020603050405020304" pitchFamily="18" charset="0"/>
              </a:rPr>
              <a:t>Helgenomsekvensering och </a:t>
            </a:r>
            <a:r>
              <a:rPr lang="sv-SE" sz="1200" dirty="0" err="1">
                <a:latin typeface="Times New Roman" panose="02020603050405020304" pitchFamily="18" charset="0"/>
                <a:cs typeface="Times New Roman" panose="02020603050405020304" pitchFamily="18" charset="0"/>
              </a:rPr>
              <a:t>emm</a:t>
            </a:r>
            <a:r>
              <a:rPr lang="sv-SE" sz="1200" dirty="0">
                <a:latin typeface="Times New Roman" panose="02020603050405020304" pitchFamily="18" charset="0"/>
                <a:cs typeface="Times New Roman" panose="02020603050405020304" pitchFamily="18" charset="0"/>
              </a:rPr>
              <a:t>-typning av GAS-stammarna visade att de 5 stammarna från de förlossningar som undersköterskan medverkat vid var identiska</a:t>
            </a:r>
          </a:p>
          <a:p>
            <a:endParaRPr lang="sv-SE" dirty="0"/>
          </a:p>
        </p:txBody>
      </p:sp>
      <p:sp>
        <p:nvSpPr>
          <p:cNvPr id="4" name="Platshållare för bildnummer 3"/>
          <p:cNvSpPr>
            <a:spLocks noGrp="1"/>
          </p:cNvSpPr>
          <p:nvPr>
            <p:ph type="sldNum" sz="quarter" idx="10"/>
          </p:nvPr>
        </p:nvSpPr>
        <p:spPr/>
        <p:txBody>
          <a:bodyPr/>
          <a:lstStyle/>
          <a:p>
            <a:fld id="{5F792956-B45D-4A98-BF48-889FFB9DDA1F}" type="slidenum">
              <a:rPr lang="sv-SE" smtClean="0"/>
              <a:t>9</a:t>
            </a:fld>
            <a:endParaRPr lang="sv-SE"/>
          </a:p>
        </p:txBody>
      </p:sp>
    </p:spTree>
    <p:extLst>
      <p:ext uri="{BB962C8B-B14F-4D97-AF65-F5344CB8AC3E}">
        <p14:creationId xmlns:p14="http://schemas.microsoft.com/office/powerpoint/2010/main" val="311675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To construct the complete nucleotide sequence of a genome, multiple short sequence reads must be assembled based on overlapping regions (</a:t>
            </a:r>
            <a:r>
              <a:rPr lang="en-US" i="1" dirty="0"/>
              <a:t>de novo </a:t>
            </a:r>
            <a:r>
              <a:rPr lang="en-US" dirty="0"/>
              <a:t>assembly), or comparisons with previously sequenced ‘reference’ genomes (resequencing). However, the reads produced by the NGS technologies are relatively short, which can make the </a:t>
            </a:r>
            <a:r>
              <a:rPr lang="en-US" i="1" dirty="0"/>
              <a:t>de novo </a:t>
            </a:r>
            <a:r>
              <a:rPr lang="en-US" dirty="0"/>
              <a:t>genome assembly a challenging enterprise. Accordingly, the term ‘whole genome sequence’ refers often to only approximately 90% of the entire genome. The gaps between assembled regions (</a:t>
            </a:r>
            <a:r>
              <a:rPr lang="en-US" dirty="0" err="1"/>
              <a:t>contigs</a:t>
            </a:r>
            <a:r>
              <a:rPr lang="en-US" dirty="0"/>
              <a:t>) are mainly caused by the presence of dispersed or tandemly arrayed repeats. However, the procedure is still too slow, and the genome assembly too complicated for implementation in routine surveillance, as NGS requires heavy computer resources and the help of well-trained </a:t>
            </a:r>
            <a:r>
              <a:rPr lang="en-US" dirty="0" err="1"/>
              <a:t>bioinformaticians</a:t>
            </a:r>
            <a:r>
              <a:rPr lang="en-US" dirty="0"/>
              <a:t>. On the other hand, Windows-based software (e.g. </a:t>
            </a:r>
            <a:r>
              <a:rPr lang="en-US" dirty="0" err="1"/>
              <a:t>Bionumerics</a:t>
            </a:r>
            <a:r>
              <a:rPr lang="en-US" dirty="0"/>
              <a:t> and </a:t>
            </a:r>
            <a:r>
              <a:rPr lang="en-US" dirty="0" err="1"/>
              <a:t>Lasergene</a:t>
            </a:r>
            <a:r>
              <a:rPr lang="en-US" dirty="0"/>
              <a:t>) that does not require deep insights into bioinformatics for assembling the sequenced genomes and query them against reference genomes or other sequences is just around the corner. The genetic relatedness among bacterial isolates can also be determined by examining the genome sequence as a whole. In contrast to conventional molecular typing methods, WGS has the potential to compare different genomes with a single-nucleotide resolution. This would allow an accurate </a:t>
            </a:r>
            <a:r>
              <a:rPr lang="en-US" dirty="0" err="1"/>
              <a:t>characterisation</a:t>
            </a:r>
            <a:r>
              <a:rPr lang="en-US" dirty="0"/>
              <a:t> of transmission events and outbreaks. However, translating this potential into routine practice will involve extensive investigations. Methods based on SNPs permit a detailed, targeted analysis of variations within related organisms. In addition to traditional epidemiological applications, WGS can also be effective for defining phenotypic characteristics, such as the virulence or antibiotic resistance of a particular pathogen.</a:t>
            </a:r>
            <a:r>
              <a:rPr lang="en-US" baseline="0" dirty="0"/>
              <a:t> </a:t>
            </a:r>
            <a:r>
              <a:rPr lang="en-US" dirty="0"/>
              <a:t>Accordingly, WGS can potentially be used to support or replace the classical determination of bacterial serotypes as it allows the detection of genes critical for the expression of particular serotype-specific antigens. However, a note of caution is in place, since the genome sequence does as yet neither allow an accurate prediction of the potentially conditional expression of particular genes, nor their expression level. This is critically underscored by proteomics studies on the cell surface and </a:t>
            </a:r>
            <a:r>
              <a:rPr lang="en-US" dirty="0" err="1"/>
              <a:t>exoproteomes</a:t>
            </a:r>
            <a:r>
              <a:rPr lang="en-US" dirty="0"/>
              <a:t> of different isolates of </a:t>
            </a:r>
            <a:r>
              <a:rPr lang="en-US" i="1" dirty="0"/>
              <a:t>S. aureus</a:t>
            </a:r>
            <a:r>
              <a:rPr lang="en-US" dirty="0"/>
              <a:t>, which revealed high degrees of variation in the expression of particular proteins, including known virulence factors [100-102]. Lastly, genome sequences will be also used to search for genetic markers, such as the presence or absence of a gene or an amino acid substitution in a protein, which can then be linked with an exclusive or higher occurrence in a disease, or associated with disease severity and virulence. </a:t>
            </a:r>
            <a:endParaRPr lang="sv-SE" dirty="0"/>
          </a:p>
        </p:txBody>
      </p:sp>
      <p:sp>
        <p:nvSpPr>
          <p:cNvPr id="4" name="Platshållare för bildnummer 3"/>
          <p:cNvSpPr>
            <a:spLocks noGrp="1"/>
          </p:cNvSpPr>
          <p:nvPr>
            <p:ph type="sldNum" sz="quarter" idx="10"/>
          </p:nvPr>
        </p:nvSpPr>
        <p:spPr/>
        <p:txBody>
          <a:bodyPr/>
          <a:lstStyle/>
          <a:p>
            <a:fld id="{5F792956-B45D-4A98-BF48-889FFB9DDA1F}" type="slidenum">
              <a:rPr lang="sv-SE" smtClean="0"/>
              <a:t>10</a:t>
            </a:fld>
            <a:endParaRPr lang="sv-SE"/>
          </a:p>
        </p:txBody>
      </p:sp>
    </p:spTree>
    <p:extLst>
      <p:ext uri="{BB962C8B-B14F-4D97-AF65-F5344CB8AC3E}">
        <p14:creationId xmlns:p14="http://schemas.microsoft.com/office/powerpoint/2010/main" val="3817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dirty="0"/>
              <a:t>Klicka på bildikonen och infoga bild, den fyller ut platshållaren med rundat hörn</a:t>
            </a:r>
            <a:endParaRPr lang="en-US" dirty="0"/>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dirty="0"/>
              <a:t>Klicka på ikonen för att lägga till en bild, den fyller </a:t>
            </a:r>
            <a:br>
              <a:rPr lang="sv-SE" dirty="0"/>
            </a:br>
            <a:r>
              <a:rPr lang="sv-SE" dirty="0"/>
              <a:t>ut 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Rubrik</a:t>
            </a:r>
          </a:p>
        </p:txBody>
      </p:sp>
      <p:sp>
        <p:nvSpPr>
          <p:cNvPr id="6" name="Rectangle 3"/>
          <p:cNvSpPr>
            <a:spLocks noGrp="1" noChangeArrowheads="1"/>
          </p:cNvSpPr>
          <p:nvPr>
            <p:ph idx="1"/>
          </p:nvPr>
        </p:nvSpPr>
        <p:spPr bwMode="auto">
          <a:xfrm>
            <a:off x="807817" y="1849044"/>
            <a:ext cx="10476183" cy="3573084"/>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0974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dirty="0"/>
              <a:t>Klicka på bildikonen och infoga bild, den fyller ut 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2023-03-03</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dirty="0"/>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a:t>Nivå tre</a:t>
            </a:r>
          </a:p>
          <a:p>
            <a:pPr lvl="3"/>
            <a:r>
              <a:rPr lang="en-US" dirty="0"/>
              <a:t>Nivå fyra</a:t>
            </a:r>
          </a:p>
          <a:p>
            <a:pPr lvl="4"/>
            <a:r>
              <a:rPr lang="en-US" dirty="0"/>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2023-03-03</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EA7B6-D213-4F02-9827-45A37ED27388}"/>
              </a:ext>
            </a:extLst>
          </p:cNvPr>
          <p:cNvSpPr>
            <a:spLocks noGrp="1"/>
          </p:cNvSpPr>
          <p:nvPr>
            <p:ph type="ctrTitle"/>
          </p:nvPr>
        </p:nvSpPr>
        <p:spPr>
          <a:xfrm>
            <a:off x="914400" y="2519959"/>
            <a:ext cx="10363200" cy="1470025"/>
          </a:xfrm>
        </p:spPr>
        <p:txBody>
          <a:bodyPr/>
          <a:lstStyle/>
          <a:p>
            <a:r>
              <a:rPr lang="sv-SE" b="1" dirty="0">
                <a:effectLst/>
                <a:ea typeface="Times New Roman" panose="02020603050405020304" pitchFamily="18" charset="0"/>
              </a:rPr>
              <a:t>Streptokocker i kvinnosjukvården</a:t>
            </a:r>
            <a:br>
              <a:rPr lang="sv-SE" b="1" dirty="0">
                <a:effectLst/>
                <a:ea typeface="Times New Roman" panose="02020603050405020304" pitchFamily="18" charset="0"/>
              </a:rPr>
            </a:br>
            <a:r>
              <a:rPr lang="sv-SE" sz="2800" b="1" dirty="0">
                <a:effectLst/>
                <a:ea typeface="Times New Roman" panose="02020603050405020304" pitchFamily="18" charset="0"/>
              </a:rPr>
              <a:t>Vårdhygien Skåne</a:t>
            </a:r>
            <a:br>
              <a:rPr lang="sv-SE" sz="2800" b="1" dirty="0">
                <a:effectLst/>
                <a:ea typeface="Times New Roman" panose="02020603050405020304" pitchFamily="18" charset="0"/>
              </a:rPr>
            </a:br>
            <a:r>
              <a:rPr lang="sv-SE" sz="2000" b="1" dirty="0">
                <a:effectLst/>
                <a:ea typeface="Times New Roman" panose="02020603050405020304" pitchFamily="18" charset="0"/>
              </a:rPr>
              <a:t>Erik Senneby, Kristina Trell, Hygienläkare</a:t>
            </a:r>
            <a:endParaRPr lang="sv-SE" sz="2000" dirty="0"/>
          </a:p>
        </p:txBody>
      </p:sp>
    </p:spTree>
    <p:extLst>
      <p:ext uri="{BB962C8B-B14F-4D97-AF65-F5344CB8AC3E}">
        <p14:creationId xmlns:p14="http://schemas.microsoft.com/office/powerpoint/2010/main" val="54519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7819" y="260718"/>
            <a:ext cx="10412632" cy="777508"/>
          </a:xfrm>
        </p:spPr>
        <p:txBody>
          <a:bodyPr/>
          <a:lstStyle/>
          <a:p>
            <a:pPr algn="ctr"/>
            <a:r>
              <a:rPr lang="sv-SE" sz="2404" dirty="0"/>
              <a:t>Ett utbrott av </a:t>
            </a:r>
            <a:r>
              <a:rPr lang="en-US" sz="2404" dirty="0"/>
              <a:t>postpartum </a:t>
            </a:r>
            <a:r>
              <a:rPr lang="en-US" sz="2404" dirty="0" err="1"/>
              <a:t>endometriter</a:t>
            </a:r>
            <a:r>
              <a:rPr lang="en-US" sz="2404" dirty="0"/>
              <a:t> </a:t>
            </a:r>
            <a:r>
              <a:rPr lang="en-US" sz="2404" dirty="0" err="1"/>
              <a:t>orsakade</a:t>
            </a:r>
            <a:r>
              <a:rPr lang="en-US" sz="2404" dirty="0"/>
              <a:t> </a:t>
            </a:r>
            <a:r>
              <a:rPr lang="en-US" sz="2404" dirty="0" err="1"/>
              <a:t>av</a:t>
            </a:r>
            <a:r>
              <a:rPr lang="en-US" sz="2404" i="1" dirty="0" err="1"/>
              <a:t>Streptococcus</a:t>
            </a:r>
            <a:r>
              <a:rPr lang="en-US" sz="2404" i="1" dirty="0"/>
              <a:t> pyogenes</a:t>
            </a:r>
            <a:r>
              <a:rPr lang="en-US" sz="2404" dirty="0"/>
              <a:t> </a:t>
            </a:r>
            <a:r>
              <a:rPr lang="en-US" sz="2404" i="1" dirty="0" err="1"/>
              <a:t>emm</a:t>
            </a:r>
            <a:r>
              <a:rPr lang="en-US" sz="2404" dirty="0"/>
              <a:t> 75</a:t>
            </a:r>
            <a:br>
              <a:rPr lang="sv-SE" sz="2404" dirty="0">
                <a:solidFill>
                  <a:schemeClr val="tx2"/>
                </a:solidFill>
              </a:rPr>
            </a:br>
            <a:endParaRPr lang="sv-SE" sz="2404" dirty="0">
              <a:solidFill>
                <a:schemeClr val="tx2"/>
              </a:solidFill>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773790012"/>
              </p:ext>
            </p:extLst>
          </p:nvPr>
        </p:nvGraphicFramePr>
        <p:xfrm>
          <a:off x="1910598" y="1105510"/>
          <a:ext cx="7637732" cy="5362493"/>
        </p:xfrm>
        <a:graphic>
          <a:graphicData uri="http://schemas.openxmlformats.org/drawingml/2006/table">
            <a:tbl>
              <a:tblPr firstRow="1" firstCol="1" bandRow="1">
                <a:tableStyleId>{22838BEF-8BB2-4498-84A7-C5851F593DF1}</a:tableStyleId>
              </a:tblPr>
              <a:tblGrid>
                <a:gridCol w="1148201">
                  <a:extLst>
                    <a:ext uri="{9D8B030D-6E8A-4147-A177-3AD203B41FA5}">
                      <a16:colId xmlns:a16="http://schemas.microsoft.com/office/drawing/2014/main" val="20000"/>
                    </a:ext>
                  </a:extLst>
                </a:gridCol>
                <a:gridCol w="1120742">
                  <a:extLst>
                    <a:ext uri="{9D8B030D-6E8A-4147-A177-3AD203B41FA5}">
                      <a16:colId xmlns:a16="http://schemas.microsoft.com/office/drawing/2014/main" val="20001"/>
                    </a:ext>
                  </a:extLst>
                </a:gridCol>
                <a:gridCol w="1304822">
                  <a:extLst>
                    <a:ext uri="{9D8B030D-6E8A-4147-A177-3AD203B41FA5}">
                      <a16:colId xmlns:a16="http://schemas.microsoft.com/office/drawing/2014/main" val="20002"/>
                    </a:ext>
                  </a:extLst>
                </a:gridCol>
                <a:gridCol w="1024127">
                  <a:extLst>
                    <a:ext uri="{9D8B030D-6E8A-4147-A177-3AD203B41FA5}">
                      <a16:colId xmlns:a16="http://schemas.microsoft.com/office/drawing/2014/main" val="20003"/>
                    </a:ext>
                  </a:extLst>
                </a:gridCol>
                <a:gridCol w="721058">
                  <a:extLst>
                    <a:ext uri="{9D8B030D-6E8A-4147-A177-3AD203B41FA5}">
                      <a16:colId xmlns:a16="http://schemas.microsoft.com/office/drawing/2014/main" val="20004"/>
                    </a:ext>
                  </a:extLst>
                </a:gridCol>
                <a:gridCol w="1159391">
                  <a:extLst>
                    <a:ext uri="{9D8B030D-6E8A-4147-A177-3AD203B41FA5}">
                      <a16:colId xmlns:a16="http://schemas.microsoft.com/office/drawing/2014/main" val="20005"/>
                    </a:ext>
                  </a:extLst>
                </a:gridCol>
                <a:gridCol w="1159391">
                  <a:extLst>
                    <a:ext uri="{9D8B030D-6E8A-4147-A177-3AD203B41FA5}">
                      <a16:colId xmlns:a16="http://schemas.microsoft.com/office/drawing/2014/main" val="20006"/>
                    </a:ext>
                  </a:extLst>
                </a:gridCol>
              </a:tblGrid>
              <a:tr h="981036">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SP </a:t>
                      </a:r>
                    </a:p>
                    <a:p>
                      <a:pPr algn="ctr">
                        <a:spcAft>
                          <a:spcPts val="0"/>
                        </a:spcAft>
                      </a:pPr>
                      <a:r>
                        <a:rPr lang="en-US" sz="1600" i="1" dirty="0">
                          <a:solidFill>
                            <a:schemeClr val="tx2"/>
                          </a:solidFill>
                          <a:effectLst/>
                          <a:latin typeface="Times New Roman" panose="02020603050405020304" pitchFamily="18" charset="0"/>
                          <a:cs typeface="Times New Roman" panose="02020603050405020304" pitchFamily="18" charset="0"/>
                        </a:rPr>
                        <a:t>emm</a:t>
                      </a:r>
                      <a:r>
                        <a:rPr lang="en-US" sz="1600" dirty="0">
                          <a:solidFill>
                            <a:schemeClr val="tx2"/>
                          </a:solidFill>
                          <a:effectLst/>
                          <a:latin typeface="Times New Roman" panose="02020603050405020304" pitchFamily="18" charset="0"/>
                          <a:cs typeface="Times New Roman" panose="02020603050405020304" pitchFamily="18" charset="0"/>
                        </a:rPr>
                        <a:t>75</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800" dirty="0">
                          <a:effectLst/>
                        </a:rPr>
                        <a:t> </a:t>
                      </a: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Dagar</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efter</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förlossning</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800" dirty="0">
                          <a:effectLst/>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800" dirty="0">
                          <a:effectLst/>
                        </a:rPr>
                        <a:t> </a:t>
                      </a:r>
                    </a:p>
                    <a:p>
                      <a:pPr algn="ctr">
                        <a:spcAft>
                          <a:spcPts val="0"/>
                        </a:spcAft>
                      </a:pPr>
                      <a:endParaRPr lang="en-US"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Diagnos</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800" dirty="0">
                          <a:effectLst/>
                        </a:rPr>
                        <a:t>‘</a:t>
                      </a:r>
                    </a:p>
                    <a:p>
                      <a:pPr algn="ctr">
                        <a:spcAft>
                          <a:spcPts val="0"/>
                        </a:spcAft>
                      </a:pPr>
                      <a:r>
                        <a:rPr lang="en-US" sz="800" dirty="0">
                          <a:effectLst/>
                        </a:rPr>
                        <a:t> </a:t>
                      </a:r>
                      <a:r>
                        <a:rPr lang="en-US" sz="1600" dirty="0" err="1">
                          <a:solidFill>
                            <a:schemeClr val="tx2"/>
                          </a:solidFill>
                          <a:effectLst/>
                          <a:latin typeface="Times New Roman" panose="02020603050405020304" pitchFamily="18" charset="0"/>
                          <a:cs typeface="Times New Roman" panose="02020603050405020304" pitchFamily="18" charset="0"/>
                        </a:rPr>
                        <a:t>Odlingar</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positiva</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för</a:t>
                      </a:r>
                      <a:r>
                        <a:rPr lang="en-US" sz="1600" baseline="0" dirty="0">
                          <a:solidFill>
                            <a:schemeClr val="tx2"/>
                          </a:solidFill>
                          <a:effectLst/>
                          <a:latin typeface="Times New Roman" panose="02020603050405020304" pitchFamily="18" charset="0"/>
                          <a:cs typeface="Times New Roman" panose="02020603050405020304" pitchFamily="18" charset="0"/>
                        </a:rPr>
                        <a:t> SP</a:t>
                      </a:r>
                      <a:endParaRPr lang="sv-SE" sz="1600" dirty="0">
                        <a:solidFill>
                          <a:schemeClr val="tx2"/>
                        </a:solidFill>
                        <a:effectLst/>
                        <a:latin typeface="Times New Roman" panose="02020603050405020304" pitchFamily="18" charset="0"/>
                        <a:cs typeface="Times New Roman" panose="02020603050405020304" pitchFamily="18" charset="0"/>
                      </a:endParaRPr>
                    </a:p>
                  </a:txBody>
                  <a:tcPr marL="54872" marR="54872" marT="0" marB="0"/>
                </a:tc>
                <a:tc>
                  <a:txBody>
                    <a:bodyPr/>
                    <a:lstStyle/>
                    <a:p>
                      <a:pPr algn="ctr">
                        <a:spcAft>
                          <a:spcPts val="0"/>
                        </a:spcAft>
                      </a:pPr>
                      <a:r>
                        <a:rPr lang="en-US" sz="800" dirty="0">
                          <a:effectLst/>
                        </a:rPr>
                        <a:t> </a:t>
                      </a:r>
                    </a:p>
                    <a:p>
                      <a:pPr algn="ctr">
                        <a:spcAft>
                          <a:spcPts val="0"/>
                        </a:spcAft>
                      </a:pPr>
                      <a:endParaRPr lang="en-US" sz="800" dirty="0">
                        <a:solidFill>
                          <a:schemeClr val="tx2"/>
                        </a:solidFill>
                        <a:effectLst/>
                        <a:latin typeface="Times New Roman" panose="02020603050405020304" pitchFamily="18" charset="0"/>
                        <a:ea typeface="+mn-ea"/>
                        <a:cs typeface="Times New Roman" panose="02020603050405020304" pitchFamily="18" charset="0"/>
                      </a:endParaRPr>
                    </a:p>
                    <a:p>
                      <a:pPr algn="ctr">
                        <a:spcAft>
                          <a:spcPts val="0"/>
                        </a:spcAft>
                      </a:pPr>
                      <a:endParaRPr lang="en-US" sz="800" dirty="0">
                        <a:solidFill>
                          <a:schemeClr val="tx2"/>
                        </a:solidFill>
                        <a:effectLst/>
                        <a:latin typeface="Times New Roman" panose="02020603050405020304" pitchFamily="18" charset="0"/>
                        <a:ea typeface="+mn-ea"/>
                        <a:cs typeface="Times New Roman" panose="02020603050405020304" pitchFamily="18" charset="0"/>
                      </a:endParaRPr>
                    </a:p>
                    <a:p>
                      <a:pPr algn="ctr">
                        <a:spcAft>
                          <a:spcPts val="0"/>
                        </a:spcAft>
                      </a:pPr>
                      <a:r>
                        <a:rPr lang="sv-SE" sz="1600" dirty="0">
                          <a:solidFill>
                            <a:schemeClr val="tx2"/>
                          </a:solidFill>
                          <a:effectLst/>
                          <a:latin typeface="Times New Roman" panose="02020603050405020304" pitchFamily="18" charset="0"/>
                          <a:ea typeface="+mn-ea"/>
                          <a:cs typeface="Times New Roman" panose="02020603050405020304" pitchFamily="18" charset="0"/>
                        </a:rPr>
                        <a:t>MLST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sv-SE" sz="800" dirty="0">
                          <a:effectLst/>
                        </a:rPr>
                        <a:t> </a:t>
                      </a:r>
                    </a:p>
                    <a:p>
                      <a:pPr algn="ctr">
                        <a:spcAft>
                          <a:spcPts val="0"/>
                        </a:spcAft>
                      </a:pPr>
                      <a:r>
                        <a:rPr lang="sv-SE" sz="1600" dirty="0">
                          <a:solidFill>
                            <a:schemeClr val="tx2"/>
                          </a:solidFill>
                          <a:effectLst/>
                          <a:latin typeface="Times New Roman" panose="02020603050405020304" pitchFamily="18" charset="0"/>
                          <a:cs typeface="Times New Roman" panose="02020603050405020304" pitchFamily="18" charset="0"/>
                        </a:rPr>
                        <a:t>Kontakt</a:t>
                      </a:r>
                      <a:r>
                        <a:rPr lang="sv-SE" sz="1600" baseline="0" dirty="0">
                          <a:solidFill>
                            <a:schemeClr val="tx2"/>
                          </a:solidFill>
                          <a:effectLst/>
                          <a:latin typeface="Times New Roman" panose="02020603050405020304" pitchFamily="18" charset="0"/>
                          <a:cs typeface="Times New Roman" panose="02020603050405020304" pitchFamily="18" charset="0"/>
                        </a:rPr>
                        <a:t> med </a:t>
                      </a:r>
                    </a:p>
                    <a:p>
                      <a:pPr algn="ctr">
                        <a:spcAft>
                          <a:spcPts val="0"/>
                        </a:spcAft>
                      </a:pPr>
                      <a:r>
                        <a:rPr lang="sv-SE" sz="1600" baseline="0" dirty="0">
                          <a:solidFill>
                            <a:schemeClr val="tx2"/>
                          </a:solidFill>
                          <a:effectLst/>
                          <a:latin typeface="Times New Roman" panose="02020603050405020304" pitchFamily="18" charset="0"/>
                          <a:cs typeface="Times New Roman" panose="02020603050405020304" pitchFamily="18" charset="0"/>
                        </a:rPr>
                        <a:t>bärare</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sv-SE" sz="1600" dirty="0">
                          <a:solidFill>
                            <a:schemeClr val="tx2"/>
                          </a:solidFill>
                          <a:effectLst/>
                          <a:latin typeface="Times New Roman" panose="02020603050405020304" pitchFamily="18" charset="0"/>
                          <a:cs typeface="Times New Roman" panose="02020603050405020304" pitchFamily="18" charset="0"/>
                        </a:rPr>
                        <a:t> SNPs </a:t>
                      </a:r>
                    </a:p>
                    <a:p>
                      <a:pPr algn="ctr">
                        <a:spcAft>
                          <a:spcPts val="0"/>
                        </a:spcAft>
                      </a:pPr>
                      <a:r>
                        <a:rPr lang="sv-SE" sz="1600" dirty="0">
                          <a:solidFill>
                            <a:schemeClr val="tx2"/>
                          </a:solidFill>
                          <a:effectLst/>
                          <a:latin typeface="Times New Roman" panose="02020603050405020304" pitchFamily="18" charset="0"/>
                          <a:cs typeface="Times New Roman" panose="02020603050405020304" pitchFamily="18" charset="0"/>
                        </a:rPr>
                        <a:t>Jämfört</a:t>
                      </a:r>
                    </a:p>
                    <a:p>
                      <a:pPr algn="ctr">
                        <a:spcAft>
                          <a:spcPts val="0"/>
                        </a:spcAft>
                      </a:pPr>
                      <a:r>
                        <a:rPr lang="sv-SE" sz="1600" baseline="0" dirty="0">
                          <a:solidFill>
                            <a:schemeClr val="tx2"/>
                          </a:solidFill>
                          <a:effectLst/>
                          <a:latin typeface="Times New Roman" panose="02020603050405020304" pitchFamily="18" charset="0"/>
                          <a:cs typeface="Times New Roman" panose="02020603050405020304" pitchFamily="18" charset="0"/>
                        </a:rPr>
                        <a:t> med</a:t>
                      </a:r>
                    </a:p>
                    <a:p>
                      <a:pPr algn="ctr">
                        <a:spcAft>
                          <a:spcPts val="0"/>
                        </a:spcAft>
                      </a:pPr>
                      <a:r>
                        <a:rPr lang="sv-SE" sz="1600" baseline="0" dirty="0">
                          <a:solidFill>
                            <a:schemeClr val="tx2"/>
                          </a:solidFill>
                          <a:effectLst/>
                          <a:latin typeface="Times New Roman" panose="02020603050405020304" pitchFamily="18" charset="0"/>
                          <a:cs typeface="Times New Roman" panose="02020603050405020304" pitchFamily="18" charset="0"/>
                        </a:rPr>
                        <a:t> bärare</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0"/>
                  </a:ext>
                </a:extLst>
              </a:tr>
              <a:tr h="630306">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1</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6</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urin</a:t>
                      </a:r>
                      <a:r>
                        <a:rPr lang="en-US" sz="1600" dirty="0">
                          <a:solidFill>
                            <a:schemeClr val="tx2"/>
                          </a:solidFill>
                          <a:effectLst/>
                          <a:latin typeface="Times New Roman" panose="02020603050405020304" pitchFamily="18" charset="0"/>
                          <a:cs typeface="Times New Roman" panose="02020603050405020304" pitchFamily="18" charset="0"/>
                        </a:rPr>
                        <a:t> </a:t>
                      </a: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cervix</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49</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ea typeface="+mn-ea"/>
                          <a:cs typeface="Times New Roman" panose="02020603050405020304" pitchFamily="18" charset="0"/>
                        </a:rPr>
                        <a:t>ja</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0</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1"/>
                  </a:ext>
                </a:extLst>
              </a:tr>
              <a:tr h="630306">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2</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2</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urin</a:t>
                      </a:r>
                      <a:r>
                        <a:rPr lang="en-US" sz="1600" dirty="0">
                          <a:solidFill>
                            <a:schemeClr val="tx2"/>
                          </a:solidFill>
                          <a:effectLst/>
                          <a:latin typeface="Times New Roman" panose="02020603050405020304" pitchFamily="18" charset="0"/>
                          <a:cs typeface="Times New Roman" panose="02020603050405020304" pitchFamily="18" charset="0"/>
                        </a:rPr>
                        <a:t> </a:t>
                      </a: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cervix</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49</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ea typeface="+mn-ea"/>
                          <a:cs typeface="Times New Roman" panose="02020603050405020304" pitchFamily="18" charset="0"/>
                        </a:rPr>
                        <a:t>ja</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0</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2"/>
                  </a:ext>
                </a:extLst>
              </a:tr>
              <a:tr h="732760">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3</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cervix</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49</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ja</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0</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3"/>
                  </a:ext>
                </a:extLst>
              </a:tr>
              <a:tr h="630306">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4</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6</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cervix</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49</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ja</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0</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4"/>
                  </a:ext>
                </a:extLst>
              </a:tr>
              <a:tr h="780765">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5</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1</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urin</a:t>
                      </a:r>
                      <a:r>
                        <a:rPr lang="en-US" sz="1600" dirty="0">
                          <a:solidFill>
                            <a:schemeClr val="tx2"/>
                          </a:solidFill>
                          <a:effectLst/>
                          <a:latin typeface="Times New Roman" panose="02020603050405020304" pitchFamily="18" charset="0"/>
                          <a:cs typeface="Times New Roman" panose="02020603050405020304" pitchFamily="18" charset="0"/>
                        </a:rPr>
                        <a:t> </a:t>
                      </a: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cervix  </a:t>
                      </a: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blod</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150</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nej</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575</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5"/>
                  </a:ext>
                </a:extLst>
              </a:tr>
              <a:tr h="977014">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Patient 6</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l">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14</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Endometrit</a:t>
                      </a:r>
                      <a:r>
                        <a:rPr lang="en-US" sz="1600" dirty="0">
                          <a:solidFill>
                            <a:schemeClr val="tx2"/>
                          </a:solidFill>
                          <a:effectLst/>
                          <a:latin typeface="Times New Roman" panose="02020603050405020304" pitchFamily="18" charset="0"/>
                          <a:cs typeface="Times New Roman" panose="02020603050405020304" pitchFamily="18" charset="0"/>
                        </a:rPr>
                        <a:t> </a:t>
                      </a:r>
                      <a:r>
                        <a:rPr lang="en-US" sz="1600" dirty="0" err="1">
                          <a:solidFill>
                            <a:schemeClr val="tx2"/>
                          </a:solidFill>
                          <a:effectLst/>
                          <a:latin typeface="Times New Roman" panose="02020603050405020304" pitchFamily="18" charset="0"/>
                          <a:cs typeface="Times New Roman" panose="02020603050405020304" pitchFamily="18" charset="0"/>
                        </a:rPr>
                        <a:t>och</a:t>
                      </a:r>
                      <a:r>
                        <a:rPr lang="en-US" sz="1600" dirty="0">
                          <a:solidFill>
                            <a:schemeClr val="tx2"/>
                          </a:solidFill>
                          <a:effectLst/>
                          <a:latin typeface="Times New Roman" panose="02020603050405020304" pitchFamily="18" charset="0"/>
                          <a:cs typeface="Times New Roman" panose="02020603050405020304" pitchFamily="18" charset="0"/>
                        </a:rPr>
                        <a:t> </a:t>
                      </a:r>
                      <a:r>
                        <a:rPr lang="en-US" sz="1600" dirty="0" err="1">
                          <a:solidFill>
                            <a:schemeClr val="tx2"/>
                          </a:solidFill>
                          <a:effectLst/>
                          <a:latin typeface="Times New Roman" panose="02020603050405020304" pitchFamily="18" charset="0"/>
                          <a:cs typeface="Times New Roman" panose="02020603050405020304" pitchFamily="18" charset="0"/>
                        </a:rPr>
                        <a:t>möjligt</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recidiv</a:t>
                      </a:r>
                      <a:r>
                        <a:rPr lang="en-US" sz="1600" dirty="0">
                          <a:solidFill>
                            <a:schemeClr val="tx2"/>
                          </a:solidFill>
                          <a:effectLst/>
                          <a:latin typeface="Times New Roman" panose="02020603050405020304" pitchFamily="18" charset="0"/>
                          <a:cs typeface="Times New Roman" panose="02020603050405020304" pitchFamily="18" charset="0"/>
                        </a:rPr>
                        <a:t> 1 </a:t>
                      </a:r>
                      <a:r>
                        <a:rPr lang="en-US" sz="1600" dirty="0" err="1">
                          <a:solidFill>
                            <a:schemeClr val="tx2"/>
                          </a:solidFill>
                          <a:effectLst/>
                          <a:latin typeface="Times New Roman" panose="02020603050405020304" pitchFamily="18" charset="0"/>
                          <a:cs typeface="Times New Roman" panose="02020603050405020304" pitchFamily="18" charset="0"/>
                        </a:rPr>
                        <a:t>månad</a:t>
                      </a:r>
                      <a:r>
                        <a:rPr lang="en-US" sz="1600" baseline="0" dirty="0">
                          <a:solidFill>
                            <a:schemeClr val="tx2"/>
                          </a:solidFill>
                          <a:effectLst/>
                          <a:latin typeface="Times New Roman" panose="02020603050405020304" pitchFamily="18" charset="0"/>
                          <a:cs typeface="Times New Roman" panose="02020603050405020304" pitchFamily="18" charset="0"/>
                        </a:rPr>
                        <a:t> </a:t>
                      </a:r>
                      <a:r>
                        <a:rPr lang="en-US" sz="1600" baseline="0" dirty="0" err="1">
                          <a:solidFill>
                            <a:schemeClr val="tx2"/>
                          </a:solidFill>
                          <a:effectLst/>
                          <a:latin typeface="Times New Roman" panose="02020603050405020304" pitchFamily="18" charset="0"/>
                          <a:cs typeface="Times New Roman" panose="02020603050405020304" pitchFamily="18" charset="0"/>
                        </a:rPr>
                        <a:t>senare</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err="1">
                          <a:solidFill>
                            <a:schemeClr val="tx2"/>
                          </a:solidFill>
                          <a:effectLst/>
                          <a:latin typeface="Times New Roman" panose="02020603050405020304" pitchFamily="18" charset="0"/>
                          <a:cs typeface="Times New Roman" panose="02020603050405020304" pitchFamily="18" charset="0"/>
                        </a:rPr>
                        <a:t>urin</a:t>
                      </a:r>
                      <a:r>
                        <a:rPr lang="en-US" sz="1600" dirty="0">
                          <a:solidFill>
                            <a:schemeClr val="tx2"/>
                          </a:solidFill>
                          <a:effectLst/>
                          <a:latin typeface="Times New Roman" panose="02020603050405020304" pitchFamily="18" charset="0"/>
                          <a:cs typeface="Times New Roman" panose="02020603050405020304" pitchFamily="18" charset="0"/>
                        </a:rPr>
                        <a:t> </a:t>
                      </a: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cervix</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 </a:t>
                      </a:r>
                      <a:endParaRPr lang="sv-SE" sz="160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a:solidFill>
                            <a:schemeClr val="tx2"/>
                          </a:solidFill>
                          <a:effectLst/>
                          <a:latin typeface="Times New Roman" panose="02020603050405020304" pitchFamily="18" charset="0"/>
                          <a:cs typeface="Times New Roman" panose="02020603050405020304" pitchFamily="18" charset="0"/>
                        </a:rPr>
                        <a:t>49</a:t>
                      </a:r>
                      <a:endParaRPr lang="sv-SE"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ja</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tc>
                  <a:txBody>
                    <a:bodyPr/>
                    <a:lstStyle/>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 </a:t>
                      </a:r>
                      <a:endParaRPr lang="sv-SE" sz="1600" dirty="0">
                        <a:solidFill>
                          <a:schemeClr val="tx2"/>
                        </a:solidFill>
                        <a:effectLst/>
                        <a:latin typeface="Times New Roman" panose="02020603050405020304" pitchFamily="18" charset="0"/>
                        <a:cs typeface="Times New Roman" panose="02020603050405020304" pitchFamily="18" charset="0"/>
                      </a:endParaRPr>
                    </a:p>
                    <a:p>
                      <a:pPr algn="ctr">
                        <a:spcAft>
                          <a:spcPts val="0"/>
                        </a:spcAft>
                      </a:pPr>
                      <a:r>
                        <a:rPr lang="en-US" sz="1600" dirty="0">
                          <a:solidFill>
                            <a:schemeClr val="tx2"/>
                          </a:solidFill>
                          <a:effectLst/>
                          <a:latin typeface="Times New Roman" panose="02020603050405020304" pitchFamily="18" charset="0"/>
                          <a:cs typeface="Times New Roman" panose="02020603050405020304" pitchFamily="18" charset="0"/>
                        </a:rPr>
                        <a:t>2</a:t>
                      </a:r>
                      <a:endParaRPr lang="sv-SE"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72" marR="54872" marT="0" marB="0"/>
                </a:tc>
                <a:extLst>
                  <a:ext uri="{0D108BD9-81ED-4DB2-BD59-A6C34878D82A}">
                    <a16:rowId xmlns:a16="http://schemas.microsoft.com/office/drawing/2014/main" val="10006"/>
                  </a:ext>
                </a:extLst>
              </a:tr>
            </a:tbl>
          </a:graphicData>
        </a:graphic>
      </p:graphicFrame>
      <p:sp>
        <p:nvSpPr>
          <p:cNvPr id="4" name="Rektangel 3"/>
          <p:cNvSpPr/>
          <p:nvPr/>
        </p:nvSpPr>
        <p:spPr>
          <a:xfrm>
            <a:off x="3434815" y="6261341"/>
            <a:ext cx="7297073" cy="863235"/>
          </a:xfrm>
          <a:prstGeom prst="rect">
            <a:avLst/>
          </a:prstGeom>
        </p:spPr>
        <p:txBody>
          <a:bodyPr wrap="square">
            <a:spAutoFit/>
          </a:bodyPr>
          <a:lstStyle/>
          <a:p>
            <a:endParaRPr lang="sv-SE" sz="1603" dirty="0">
              <a:solidFill>
                <a:schemeClr val="tx2"/>
              </a:solidFill>
              <a:latin typeface="Times New Roman" panose="02020603050405020304" pitchFamily="18" charset="0"/>
              <a:cs typeface="Times New Roman" panose="02020603050405020304" pitchFamily="18" charset="0"/>
            </a:endParaRPr>
          </a:p>
          <a:p>
            <a:r>
              <a:rPr lang="sv-SE" sz="1603" dirty="0">
                <a:solidFill>
                  <a:schemeClr val="tx2"/>
                </a:solidFill>
                <a:latin typeface="Times New Roman" panose="02020603050405020304" pitchFamily="18" charset="0"/>
                <a:cs typeface="Times New Roman" panose="02020603050405020304" pitchFamily="18" charset="0"/>
              </a:rPr>
              <a:t> </a:t>
            </a:r>
          </a:p>
          <a:p>
            <a:endParaRPr lang="sv-SE" sz="1803" dirty="0">
              <a:solidFill>
                <a:schemeClr val="tx2"/>
              </a:solidFill>
              <a:latin typeface="Times New Roman" panose="02020603050405020304" pitchFamily="18" charset="0"/>
              <a:cs typeface="Times New Roman" panose="02020603050405020304" pitchFamily="18" charset="0"/>
            </a:endParaRPr>
          </a:p>
        </p:txBody>
      </p:sp>
      <p:sp>
        <p:nvSpPr>
          <p:cNvPr id="7" name="Rektangel med rundade hörn 6"/>
          <p:cNvSpPr/>
          <p:nvPr/>
        </p:nvSpPr>
        <p:spPr>
          <a:xfrm>
            <a:off x="6468794" y="2159712"/>
            <a:ext cx="773550" cy="4080800"/>
          </a:xfrm>
          <a:prstGeom prst="roundRect">
            <a:avLst/>
          </a:prstGeom>
          <a:no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3"/>
          </a:p>
        </p:txBody>
      </p:sp>
      <p:sp>
        <p:nvSpPr>
          <p:cNvPr id="8" name="textruta 7"/>
          <p:cNvSpPr txBox="1"/>
          <p:nvPr/>
        </p:nvSpPr>
        <p:spPr>
          <a:xfrm>
            <a:off x="9779539" y="3074457"/>
            <a:ext cx="1968745" cy="709086"/>
          </a:xfrm>
          <a:prstGeom prst="rect">
            <a:avLst/>
          </a:prstGeom>
          <a:solidFill>
            <a:schemeClr val="accent2">
              <a:lumMod val="20000"/>
              <a:lumOff val="80000"/>
            </a:schemeClr>
          </a:solidFill>
          <a:ln>
            <a:solidFill>
              <a:srgbClr val="00B0F0"/>
            </a:solidFill>
          </a:ln>
        </p:spPr>
        <p:txBody>
          <a:bodyPr wrap="square" rtlCol="0">
            <a:spAutoFit/>
          </a:bodyPr>
          <a:lstStyle/>
          <a:p>
            <a:pPr algn="ctr"/>
            <a:r>
              <a:rPr lang="sv-SE" sz="2003" dirty="0">
                <a:solidFill>
                  <a:schemeClr val="tx2"/>
                </a:solidFill>
                <a:latin typeface="Times New Roman" panose="02020603050405020304" pitchFamily="18" charset="0"/>
                <a:cs typeface="Times New Roman" panose="02020603050405020304" pitchFamily="18" charset="0"/>
              </a:rPr>
              <a:t>Samma ST-typ </a:t>
            </a:r>
          </a:p>
          <a:p>
            <a:pPr algn="ctr"/>
            <a:r>
              <a:rPr lang="sv-SE" sz="2003" dirty="0">
                <a:solidFill>
                  <a:schemeClr val="tx2"/>
                </a:solidFill>
                <a:latin typeface="Times New Roman" panose="02020603050405020304" pitchFamily="18" charset="0"/>
                <a:cs typeface="Times New Roman" panose="02020603050405020304" pitchFamily="18" charset="0"/>
              </a:rPr>
              <a:t>som bärare</a:t>
            </a:r>
          </a:p>
        </p:txBody>
      </p:sp>
      <p:cxnSp>
        <p:nvCxnSpPr>
          <p:cNvPr id="10" name="Rak pil 9"/>
          <p:cNvCxnSpPr>
            <a:stCxn id="8" idx="1"/>
          </p:cNvCxnSpPr>
          <p:nvPr/>
        </p:nvCxnSpPr>
        <p:spPr>
          <a:xfrm flipH="1">
            <a:off x="7208194" y="3429001"/>
            <a:ext cx="2571345" cy="564753"/>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1016F-8EAA-4406-BE84-EA31EED40A7F}"/>
              </a:ext>
            </a:extLst>
          </p:cNvPr>
          <p:cNvSpPr>
            <a:spLocks noGrp="1"/>
          </p:cNvSpPr>
          <p:nvPr>
            <p:ph type="title"/>
          </p:nvPr>
        </p:nvSpPr>
        <p:spPr>
          <a:xfrm>
            <a:off x="831850" y="1709739"/>
            <a:ext cx="10374630" cy="1927542"/>
          </a:xfrm>
        </p:spPr>
        <p:txBody>
          <a:bodyPr anchor="b">
            <a:normAutofit/>
          </a:bodyPr>
          <a:lstStyle/>
          <a:p>
            <a:r>
              <a:rPr lang="sv-SE" sz="2800" dirty="0"/>
              <a:t>Utbrott GAS</a:t>
            </a:r>
            <a:br>
              <a:rPr lang="sv-SE" sz="2800" dirty="0"/>
            </a:br>
            <a:r>
              <a:rPr lang="sv-SE" sz="2800" dirty="0"/>
              <a:t>Förlossningsavdelning Skåne dec 2022</a:t>
            </a:r>
          </a:p>
        </p:txBody>
      </p:sp>
      <p:sp>
        <p:nvSpPr>
          <p:cNvPr id="7" name="Text Placeholder 2">
            <a:extLst>
              <a:ext uri="{FF2B5EF4-FFF2-40B4-BE49-F238E27FC236}">
                <a16:creationId xmlns:a16="http://schemas.microsoft.com/office/drawing/2014/main" id="{FB77BC3F-2390-FA40-53D2-1E732926B04C}"/>
              </a:ext>
            </a:extLst>
          </p:cNvPr>
          <p:cNvSpPr>
            <a:spLocks noGrp="1"/>
          </p:cNvSpPr>
          <p:nvPr>
            <p:ph type="body" idx="1"/>
          </p:nvPr>
        </p:nvSpPr>
        <p:spPr>
          <a:xfrm>
            <a:off x="831850" y="4589463"/>
            <a:ext cx="10515600" cy="1500187"/>
          </a:xfrm>
        </p:spPr>
        <p:txBody>
          <a:bodyPr/>
          <a:lstStyle/>
          <a:p>
            <a:endParaRPr lang="en-US"/>
          </a:p>
        </p:txBody>
      </p:sp>
    </p:spTree>
    <p:extLst>
      <p:ext uri="{BB962C8B-B14F-4D97-AF65-F5344CB8AC3E}">
        <p14:creationId xmlns:p14="http://schemas.microsoft.com/office/powerpoint/2010/main" val="66160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E94E3E-1024-4766-9917-5956E8ADCC8D}"/>
              </a:ext>
            </a:extLst>
          </p:cNvPr>
          <p:cNvSpPr/>
          <p:nvPr/>
        </p:nvSpPr>
        <p:spPr>
          <a:xfrm>
            <a:off x="523273" y="5484806"/>
            <a:ext cx="11145453" cy="555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December 2022, förlossningsavdelning</a:t>
            </a:r>
          </a:p>
        </p:txBody>
      </p:sp>
      <p:sp>
        <p:nvSpPr>
          <p:cNvPr id="4" name="textruta 3">
            <a:extLst>
              <a:ext uri="{FF2B5EF4-FFF2-40B4-BE49-F238E27FC236}">
                <a16:creationId xmlns:a16="http://schemas.microsoft.com/office/drawing/2014/main" id="{48E00542-F7CA-417C-8A3C-83EB47C860F7}"/>
              </a:ext>
            </a:extLst>
          </p:cNvPr>
          <p:cNvSpPr txBox="1"/>
          <p:nvPr/>
        </p:nvSpPr>
        <p:spPr>
          <a:xfrm>
            <a:off x="741621" y="383951"/>
            <a:ext cx="1440281" cy="276999"/>
          </a:xfrm>
          <a:prstGeom prst="rect">
            <a:avLst/>
          </a:prstGeom>
          <a:solidFill>
            <a:schemeClr val="accent1">
              <a:lumMod val="20000"/>
              <a:lumOff val="80000"/>
            </a:schemeClr>
          </a:solidFill>
          <a:ln>
            <a:solidFill>
              <a:schemeClr val="accent1"/>
            </a:solidFill>
          </a:ln>
        </p:spPr>
        <p:txBody>
          <a:bodyPr wrap="square">
            <a:spAutoFit/>
          </a:bodyPr>
          <a:lstStyle/>
          <a:p>
            <a:r>
              <a:rPr lang="sv-SE" sz="1200" dirty="0"/>
              <a:t>Pat 1, -90</a:t>
            </a:r>
          </a:p>
        </p:txBody>
      </p:sp>
      <p:sp>
        <p:nvSpPr>
          <p:cNvPr id="6" name="textruta 5">
            <a:extLst>
              <a:ext uri="{FF2B5EF4-FFF2-40B4-BE49-F238E27FC236}">
                <a16:creationId xmlns:a16="http://schemas.microsoft.com/office/drawing/2014/main" id="{ECDB3349-DB38-43E4-B5DA-20F4D5917DDF}"/>
              </a:ext>
            </a:extLst>
          </p:cNvPr>
          <p:cNvSpPr txBox="1"/>
          <p:nvPr/>
        </p:nvSpPr>
        <p:spPr>
          <a:xfrm>
            <a:off x="741621" y="858372"/>
            <a:ext cx="1419662" cy="830997"/>
          </a:xfrm>
          <a:prstGeom prst="rect">
            <a:avLst/>
          </a:prstGeom>
          <a:noFill/>
          <a:ln>
            <a:solidFill>
              <a:schemeClr val="accent1"/>
            </a:solidFill>
          </a:ln>
        </p:spPr>
        <p:txBody>
          <a:bodyPr wrap="square">
            <a:spAutoFit/>
          </a:bodyPr>
          <a:lstStyle/>
          <a:p>
            <a:r>
              <a:rPr lang="sv-SE" sz="1200" dirty="0"/>
              <a:t>GAS 10/12 blododling</a:t>
            </a:r>
          </a:p>
          <a:p>
            <a:r>
              <a:rPr lang="sv-SE" sz="1200" b="1" dirty="0">
                <a:effectLst/>
                <a:ea typeface="Calibri" panose="020F0502020204030204" pitchFamily="34" charset="0"/>
                <a:cs typeface="Times New Roman" panose="02020603050405020304" pitchFamily="18" charset="0"/>
              </a:rPr>
              <a:t>IVA 10/12.</a:t>
            </a:r>
            <a:br>
              <a:rPr lang="sv-SE" sz="1200" b="1" dirty="0">
                <a:effectLst/>
                <a:ea typeface="Calibri" panose="020F0502020204030204" pitchFamily="34" charset="0"/>
                <a:cs typeface="Times New Roman" panose="02020603050405020304" pitchFamily="18" charset="0"/>
              </a:rPr>
            </a:br>
            <a:endParaRPr lang="sv-SE" sz="1200" b="1" dirty="0"/>
          </a:p>
        </p:txBody>
      </p:sp>
      <p:cxnSp>
        <p:nvCxnSpPr>
          <p:cNvPr id="8" name="Rak pilkoppling 7">
            <a:extLst>
              <a:ext uri="{FF2B5EF4-FFF2-40B4-BE49-F238E27FC236}">
                <a16:creationId xmlns:a16="http://schemas.microsoft.com/office/drawing/2014/main" id="{9C48DF74-54E9-4035-9F8C-AD7872622D9B}"/>
              </a:ext>
            </a:extLst>
          </p:cNvPr>
          <p:cNvCxnSpPr>
            <a:cxnSpLocks/>
          </p:cNvCxnSpPr>
          <p:nvPr/>
        </p:nvCxnSpPr>
        <p:spPr>
          <a:xfrm>
            <a:off x="1725946" y="4430235"/>
            <a:ext cx="0" cy="84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255A56FD-CFC4-4784-A630-E118C6A262E0}"/>
              </a:ext>
            </a:extLst>
          </p:cNvPr>
          <p:cNvSpPr txBox="1"/>
          <p:nvPr/>
        </p:nvSpPr>
        <p:spPr>
          <a:xfrm>
            <a:off x="1465297" y="4050843"/>
            <a:ext cx="521297" cy="276999"/>
          </a:xfrm>
          <a:prstGeom prst="rect">
            <a:avLst/>
          </a:prstGeom>
          <a:noFill/>
          <a:ln>
            <a:solidFill>
              <a:schemeClr val="accent1"/>
            </a:solidFill>
          </a:ln>
        </p:spPr>
        <p:txBody>
          <a:bodyPr wrap="none" rtlCol="0">
            <a:spAutoFit/>
          </a:bodyPr>
          <a:lstStyle/>
          <a:p>
            <a:r>
              <a:rPr lang="sv-SE" sz="1200" dirty="0"/>
              <a:t>7 dec</a:t>
            </a:r>
          </a:p>
        </p:txBody>
      </p:sp>
      <p:sp>
        <p:nvSpPr>
          <p:cNvPr id="10" name="textruta 9">
            <a:extLst>
              <a:ext uri="{FF2B5EF4-FFF2-40B4-BE49-F238E27FC236}">
                <a16:creationId xmlns:a16="http://schemas.microsoft.com/office/drawing/2014/main" id="{35F36139-1D1F-4E5A-961B-C8AC9B7FA9BB}"/>
              </a:ext>
            </a:extLst>
          </p:cNvPr>
          <p:cNvSpPr txBox="1"/>
          <p:nvPr/>
        </p:nvSpPr>
        <p:spPr>
          <a:xfrm>
            <a:off x="2445655" y="380290"/>
            <a:ext cx="1440281" cy="276999"/>
          </a:xfrm>
          <a:prstGeom prst="rect">
            <a:avLst/>
          </a:prstGeom>
          <a:solidFill>
            <a:schemeClr val="accent6">
              <a:lumMod val="60000"/>
              <a:lumOff val="40000"/>
            </a:schemeClr>
          </a:solidFill>
          <a:ln>
            <a:solidFill>
              <a:schemeClr val="accent1"/>
            </a:solidFill>
          </a:ln>
        </p:spPr>
        <p:txBody>
          <a:bodyPr wrap="square">
            <a:spAutoFit/>
          </a:bodyPr>
          <a:lstStyle/>
          <a:p>
            <a:r>
              <a:rPr lang="sv-SE" sz="1200" dirty="0"/>
              <a:t>Pat 2, -90</a:t>
            </a:r>
          </a:p>
        </p:txBody>
      </p:sp>
      <p:cxnSp>
        <p:nvCxnSpPr>
          <p:cNvPr id="11" name="Rak pilkoppling 10">
            <a:extLst>
              <a:ext uri="{FF2B5EF4-FFF2-40B4-BE49-F238E27FC236}">
                <a16:creationId xmlns:a16="http://schemas.microsoft.com/office/drawing/2014/main" id="{F1961071-4461-4B27-BC10-986CE48E6959}"/>
              </a:ext>
            </a:extLst>
          </p:cNvPr>
          <p:cNvCxnSpPr>
            <a:cxnSpLocks/>
          </p:cNvCxnSpPr>
          <p:nvPr/>
        </p:nvCxnSpPr>
        <p:spPr>
          <a:xfrm>
            <a:off x="2874122" y="4430235"/>
            <a:ext cx="0" cy="721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64E039ED-046F-4308-A2D2-E7E914A88DB1}"/>
              </a:ext>
            </a:extLst>
          </p:cNvPr>
          <p:cNvSpPr txBox="1"/>
          <p:nvPr/>
        </p:nvSpPr>
        <p:spPr>
          <a:xfrm>
            <a:off x="2613473" y="4041922"/>
            <a:ext cx="521297" cy="276999"/>
          </a:xfrm>
          <a:prstGeom prst="rect">
            <a:avLst/>
          </a:prstGeom>
          <a:noFill/>
          <a:ln>
            <a:solidFill>
              <a:schemeClr val="accent1"/>
            </a:solidFill>
          </a:ln>
        </p:spPr>
        <p:txBody>
          <a:bodyPr wrap="none" rtlCol="0">
            <a:spAutoFit/>
          </a:bodyPr>
          <a:lstStyle/>
          <a:p>
            <a:r>
              <a:rPr lang="sv-SE" sz="1200" dirty="0"/>
              <a:t>8 dec</a:t>
            </a:r>
          </a:p>
        </p:txBody>
      </p:sp>
      <p:sp>
        <p:nvSpPr>
          <p:cNvPr id="16" name="textruta 15">
            <a:extLst>
              <a:ext uri="{FF2B5EF4-FFF2-40B4-BE49-F238E27FC236}">
                <a16:creationId xmlns:a16="http://schemas.microsoft.com/office/drawing/2014/main" id="{542F8353-79CE-4C31-8D08-034769496560}"/>
              </a:ext>
            </a:extLst>
          </p:cNvPr>
          <p:cNvSpPr txBox="1"/>
          <p:nvPr/>
        </p:nvSpPr>
        <p:spPr>
          <a:xfrm>
            <a:off x="52336" y="3936828"/>
            <a:ext cx="1001684" cy="461665"/>
          </a:xfrm>
          <a:prstGeom prst="rect">
            <a:avLst/>
          </a:prstGeom>
          <a:noFill/>
        </p:spPr>
        <p:txBody>
          <a:bodyPr wrap="none" rtlCol="0">
            <a:spAutoFit/>
          </a:bodyPr>
          <a:lstStyle/>
          <a:p>
            <a:r>
              <a:rPr lang="sv-SE" sz="1200" dirty="0"/>
              <a:t>Förlossnings-</a:t>
            </a:r>
            <a:br>
              <a:rPr lang="sv-SE" sz="1200" dirty="0"/>
            </a:br>
            <a:r>
              <a:rPr lang="sv-SE" sz="1200" dirty="0"/>
              <a:t>datum</a:t>
            </a:r>
          </a:p>
        </p:txBody>
      </p:sp>
      <p:sp>
        <p:nvSpPr>
          <p:cNvPr id="23" name="textruta 22">
            <a:extLst>
              <a:ext uri="{FF2B5EF4-FFF2-40B4-BE49-F238E27FC236}">
                <a16:creationId xmlns:a16="http://schemas.microsoft.com/office/drawing/2014/main" id="{BA670765-336A-4E1B-84B1-E82354E49A90}"/>
              </a:ext>
            </a:extLst>
          </p:cNvPr>
          <p:cNvSpPr txBox="1"/>
          <p:nvPr/>
        </p:nvSpPr>
        <p:spPr>
          <a:xfrm>
            <a:off x="6780847" y="392661"/>
            <a:ext cx="1440281" cy="276999"/>
          </a:xfrm>
          <a:prstGeom prst="rect">
            <a:avLst/>
          </a:prstGeom>
          <a:solidFill>
            <a:schemeClr val="accent2"/>
          </a:solidFill>
          <a:ln>
            <a:solidFill>
              <a:schemeClr val="accent1"/>
            </a:solidFill>
          </a:ln>
        </p:spPr>
        <p:txBody>
          <a:bodyPr wrap="square">
            <a:spAutoFit/>
          </a:bodyPr>
          <a:lstStyle/>
          <a:p>
            <a:r>
              <a:rPr lang="sv-SE" sz="1200" dirty="0"/>
              <a:t>Pat 3, -92</a:t>
            </a:r>
          </a:p>
        </p:txBody>
      </p:sp>
      <p:sp>
        <p:nvSpPr>
          <p:cNvPr id="24" name="textruta 23">
            <a:extLst>
              <a:ext uri="{FF2B5EF4-FFF2-40B4-BE49-F238E27FC236}">
                <a16:creationId xmlns:a16="http://schemas.microsoft.com/office/drawing/2014/main" id="{B9F8A55D-D529-4471-83F4-9A014D5AD326}"/>
              </a:ext>
            </a:extLst>
          </p:cNvPr>
          <p:cNvSpPr txBox="1"/>
          <p:nvPr/>
        </p:nvSpPr>
        <p:spPr>
          <a:xfrm>
            <a:off x="6780847" y="899952"/>
            <a:ext cx="1847725" cy="646331"/>
          </a:xfrm>
          <a:prstGeom prst="rect">
            <a:avLst/>
          </a:prstGeom>
          <a:noFill/>
          <a:ln>
            <a:solidFill>
              <a:schemeClr val="accent1"/>
            </a:solidFill>
          </a:ln>
        </p:spPr>
        <p:txBody>
          <a:bodyPr wrap="square">
            <a:spAutoFit/>
          </a:bodyPr>
          <a:lstStyle/>
          <a:p>
            <a:r>
              <a:rPr lang="sv-SE" sz="1200" dirty="0"/>
              <a:t>GAS 19/12, cervix</a:t>
            </a:r>
            <a:br>
              <a:rPr lang="sv-SE" sz="1200" dirty="0"/>
            </a:br>
            <a:r>
              <a:rPr lang="sv-SE" sz="1200" dirty="0"/>
              <a:t>Barn: GAS hörselgång 19/12. </a:t>
            </a:r>
            <a:endParaRPr lang="sv-SE" sz="1200" dirty="0">
              <a:solidFill>
                <a:srgbClr val="FF0000"/>
              </a:solidFill>
            </a:endParaRPr>
          </a:p>
        </p:txBody>
      </p:sp>
      <p:sp>
        <p:nvSpPr>
          <p:cNvPr id="25" name="textruta 24">
            <a:extLst>
              <a:ext uri="{FF2B5EF4-FFF2-40B4-BE49-F238E27FC236}">
                <a16:creationId xmlns:a16="http://schemas.microsoft.com/office/drawing/2014/main" id="{44987694-127D-44C0-BC42-D021009A09D5}"/>
              </a:ext>
            </a:extLst>
          </p:cNvPr>
          <p:cNvSpPr txBox="1"/>
          <p:nvPr/>
        </p:nvSpPr>
        <p:spPr>
          <a:xfrm>
            <a:off x="7201065" y="3903423"/>
            <a:ext cx="599844" cy="276999"/>
          </a:xfrm>
          <a:prstGeom prst="rect">
            <a:avLst/>
          </a:prstGeom>
          <a:noFill/>
          <a:ln>
            <a:solidFill>
              <a:schemeClr val="accent1"/>
            </a:solidFill>
          </a:ln>
        </p:spPr>
        <p:txBody>
          <a:bodyPr wrap="none" rtlCol="0">
            <a:spAutoFit/>
          </a:bodyPr>
          <a:lstStyle/>
          <a:p>
            <a:r>
              <a:rPr lang="sv-SE" sz="1200" dirty="0"/>
              <a:t>16 dec</a:t>
            </a:r>
          </a:p>
        </p:txBody>
      </p:sp>
      <p:cxnSp>
        <p:nvCxnSpPr>
          <p:cNvPr id="26" name="Rak pilkoppling 25">
            <a:extLst>
              <a:ext uri="{FF2B5EF4-FFF2-40B4-BE49-F238E27FC236}">
                <a16:creationId xmlns:a16="http://schemas.microsoft.com/office/drawing/2014/main" id="{82E33BEF-D49C-44F1-B368-90C87D9A3BBA}"/>
              </a:ext>
            </a:extLst>
          </p:cNvPr>
          <p:cNvCxnSpPr>
            <a:cxnSpLocks/>
          </p:cNvCxnSpPr>
          <p:nvPr/>
        </p:nvCxnSpPr>
        <p:spPr>
          <a:xfrm>
            <a:off x="7397186" y="4398493"/>
            <a:ext cx="0" cy="721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id="{37529EB9-9A74-4A15-84C5-DD6F95B0BC62}"/>
              </a:ext>
            </a:extLst>
          </p:cNvPr>
          <p:cNvSpPr txBox="1"/>
          <p:nvPr/>
        </p:nvSpPr>
        <p:spPr>
          <a:xfrm>
            <a:off x="2443442" y="2144970"/>
            <a:ext cx="1440281" cy="276999"/>
          </a:xfrm>
          <a:prstGeom prst="rect">
            <a:avLst/>
          </a:prstGeom>
          <a:solidFill>
            <a:schemeClr val="accent4">
              <a:lumMod val="60000"/>
              <a:lumOff val="40000"/>
            </a:schemeClr>
          </a:solidFill>
          <a:ln>
            <a:solidFill>
              <a:schemeClr val="accent1"/>
            </a:solidFill>
          </a:ln>
        </p:spPr>
        <p:txBody>
          <a:bodyPr wrap="square">
            <a:spAutoFit/>
          </a:bodyPr>
          <a:lstStyle/>
          <a:p>
            <a:r>
              <a:rPr lang="sv-SE" sz="1200" dirty="0"/>
              <a:t>Pat 4, -81</a:t>
            </a:r>
          </a:p>
        </p:txBody>
      </p:sp>
      <p:sp>
        <p:nvSpPr>
          <p:cNvPr id="28" name="textruta 27">
            <a:extLst>
              <a:ext uri="{FF2B5EF4-FFF2-40B4-BE49-F238E27FC236}">
                <a16:creationId xmlns:a16="http://schemas.microsoft.com/office/drawing/2014/main" id="{4EC25550-A44E-4AE3-95D4-C87C59826B2E}"/>
              </a:ext>
            </a:extLst>
          </p:cNvPr>
          <p:cNvSpPr txBox="1"/>
          <p:nvPr/>
        </p:nvSpPr>
        <p:spPr>
          <a:xfrm>
            <a:off x="2443442" y="2560582"/>
            <a:ext cx="1419659" cy="1200329"/>
          </a:xfrm>
          <a:prstGeom prst="rect">
            <a:avLst/>
          </a:prstGeom>
          <a:noFill/>
          <a:ln>
            <a:solidFill>
              <a:schemeClr val="accent1"/>
            </a:solidFill>
          </a:ln>
        </p:spPr>
        <p:txBody>
          <a:bodyPr wrap="square">
            <a:spAutoFit/>
          </a:bodyPr>
          <a:lstStyle/>
          <a:p>
            <a:r>
              <a:rPr lang="sv-SE" sz="1200" dirty="0"/>
              <a:t>Vårdad 8-15/12</a:t>
            </a:r>
            <a:br>
              <a:rPr lang="sv-SE" sz="1200" dirty="0"/>
            </a:br>
            <a:r>
              <a:rPr lang="sv-SE" sz="1200" dirty="0"/>
              <a:t>Inkommer 22/12</a:t>
            </a:r>
            <a:br>
              <a:rPr lang="sv-SE" sz="1200" dirty="0"/>
            </a:br>
            <a:br>
              <a:rPr lang="sv-SE" sz="1200" dirty="0"/>
            </a:br>
            <a:r>
              <a:rPr lang="sv-SE" sz="1200" dirty="0" err="1"/>
              <a:t>StrepA</a:t>
            </a:r>
            <a:r>
              <a:rPr lang="sv-SE" sz="1200" dirty="0"/>
              <a:t> +</a:t>
            </a:r>
            <a:br>
              <a:rPr lang="sv-SE" sz="1200" dirty="0"/>
            </a:br>
            <a:r>
              <a:rPr lang="sv-SE" sz="1200" dirty="0"/>
              <a:t>Odling tagen, men fel rör (VCM)</a:t>
            </a:r>
          </a:p>
        </p:txBody>
      </p:sp>
      <p:sp>
        <p:nvSpPr>
          <p:cNvPr id="18" name="textruta 17">
            <a:extLst>
              <a:ext uri="{FF2B5EF4-FFF2-40B4-BE49-F238E27FC236}">
                <a16:creationId xmlns:a16="http://schemas.microsoft.com/office/drawing/2014/main" id="{45EA7F4E-11BB-4BF6-A52D-E725760962DC}"/>
              </a:ext>
            </a:extLst>
          </p:cNvPr>
          <p:cNvSpPr txBox="1"/>
          <p:nvPr/>
        </p:nvSpPr>
        <p:spPr>
          <a:xfrm>
            <a:off x="2445654" y="858372"/>
            <a:ext cx="1707245" cy="830997"/>
          </a:xfrm>
          <a:prstGeom prst="rect">
            <a:avLst/>
          </a:prstGeom>
          <a:noFill/>
          <a:ln>
            <a:solidFill>
              <a:schemeClr val="accent1"/>
            </a:solidFill>
          </a:ln>
        </p:spPr>
        <p:txBody>
          <a:bodyPr wrap="square">
            <a:spAutoFit/>
          </a:bodyPr>
          <a:lstStyle/>
          <a:p>
            <a:r>
              <a:rPr lang="sv-SE" sz="1200" dirty="0"/>
              <a:t>Förlöst 8 dec.</a:t>
            </a:r>
            <a:br>
              <a:rPr lang="sv-SE" sz="1200" dirty="0"/>
            </a:br>
            <a:r>
              <a:rPr lang="sv-SE" sz="1200" dirty="0"/>
              <a:t>GAS blododling 20/12.</a:t>
            </a:r>
            <a:br>
              <a:rPr lang="sv-SE" sz="1200" dirty="0"/>
            </a:br>
            <a:r>
              <a:rPr lang="sv-SE" sz="1200" dirty="0"/>
              <a:t>Barn: växt av GAS i navel. </a:t>
            </a:r>
          </a:p>
        </p:txBody>
      </p:sp>
    </p:spTree>
    <p:extLst>
      <p:ext uri="{BB962C8B-B14F-4D97-AF65-F5344CB8AC3E}">
        <p14:creationId xmlns:p14="http://schemas.microsoft.com/office/powerpoint/2010/main" val="201011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24766F-21D4-485F-A928-86B016E41818}"/>
              </a:ext>
            </a:extLst>
          </p:cNvPr>
          <p:cNvSpPr>
            <a:spLocks noGrp="1"/>
          </p:cNvSpPr>
          <p:nvPr>
            <p:ph type="title"/>
          </p:nvPr>
        </p:nvSpPr>
        <p:spPr/>
        <p:txBody>
          <a:bodyPr/>
          <a:lstStyle/>
          <a:p>
            <a:r>
              <a:rPr lang="sv-SE" dirty="0"/>
              <a:t>Screening av vårdpersonal</a:t>
            </a:r>
          </a:p>
        </p:txBody>
      </p:sp>
      <p:sp>
        <p:nvSpPr>
          <p:cNvPr id="4" name="Platshållare för innehåll 3">
            <a:extLst>
              <a:ext uri="{FF2B5EF4-FFF2-40B4-BE49-F238E27FC236}">
                <a16:creationId xmlns:a16="http://schemas.microsoft.com/office/drawing/2014/main" id="{9C24F6F4-A3B1-4156-AB92-A379BBCEA4F6}"/>
              </a:ext>
            </a:extLst>
          </p:cNvPr>
          <p:cNvSpPr>
            <a:spLocks noGrp="1"/>
          </p:cNvSpPr>
          <p:nvPr>
            <p:ph idx="1"/>
          </p:nvPr>
        </p:nvSpPr>
        <p:spPr>
          <a:xfrm>
            <a:off x="609600" y="1600201"/>
            <a:ext cx="10972800" cy="2400299"/>
          </a:xfrm>
        </p:spPr>
        <p:txBody>
          <a:bodyPr/>
          <a:lstStyle/>
          <a:p>
            <a:r>
              <a:rPr lang="sv-SE" sz="2400" dirty="0"/>
              <a:t>Bred provtagning av personal</a:t>
            </a:r>
          </a:p>
          <a:p>
            <a:r>
              <a:rPr lang="sv-SE" sz="2400" dirty="0"/>
              <a:t>De som jobbat de dagar patienterna har förlösts – svalgprov</a:t>
            </a:r>
          </a:p>
          <a:p>
            <a:r>
              <a:rPr lang="sv-SE" sz="2400" dirty="0"/>
              <a:t>Tre i personalen positiva för GAS. </a:t>
            </a:r>
          </a:p>
        </p:txBody>
      </p:sp>
    </p:spTree>
    <p:extLst>
      <p:ext uri="{BB962C8B-B14F-4D97-AF65-F5344CB8AC3E}">
        <p14:creationId xmlns:p14="http://schemas.microsoft.com/office/powerpoint/2010/main" val="254228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E94E3E-1024-4766-9917-5956E8ADCC8D}"/>
              </a:ext>
            </a:extLst>
          </p:cNvPr>
          <p:cNvSpPr/>
          <p:nvPr/>
        </p:nvSpPr>
        <p:spPr>
          <a:xfrm>
            <a:off x="523273" y="5484806"/>
            <a:ext cx="11145453" cy="555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December 2022, förlossningsavdelning</a:t>
            </a:r>
          </a:p>
        </p:txBody>
      </p:sp>
      <p:sp>
        <p:nvSpPr>
          <p:cNvPr id="4" name="textruta 3">
            <a:extLst>
              <a:ext uri="{FF2B5EF4-FFF2-40B4-BE49-F238E27FC236}">
                <a16:creationId xmlns:a16="http://schemas.microsoft.com/office/drawing/2014/main" id="{48E00542-F7CA-417C-8A3C-83EB47C860F7}"/>
              </a:ext>
            </a:extLst>
          </p:cNvPr>
          <p:cNvSpPr txBox="1"/>
          <p:nvPr/>
        </p:nvSpPr>
        <p:spPr>
          <a:xfrm>
            <a:off x="741621" y="383951"/>
            <a:ext cx="1440281" cy="276999"/>
          </a:xfrm>
          <a:prstGeom prst="rect">
            <a:avLst/>
          </a:prstGeom>
          <a:solidFill>
            <a:schemeClr val="accent1">
              <a:lumMod val="20000"/>
              <a:lumOff val="80000"/>
            </a:schemeClr>
          </a:solidFill>
          <a:ln>
            <a:solidFill>
              <a:schemeClr val="accent1"/>
            </a:solidFill>
          </a:ln>
        </p:spPr>
        <p:txBody>
          <a:bodyPr wrap="square">
            <a:spAutoFit/>
          </a:bodyPr>
          <a:lstStyle/>
          <a:p>
            <a:r>
              <a:rPr lang="sv-SE" sz="1200" dirty="0"/>
              <a:t>Pat 1, -90</a:t>
            </a:r>
          </a:p>
        </p:txBody>
      </p:sp>
      <p:sp>
        <p:nvSpPr>
          <p:cNvPr id="6" name="textruta 5">
            <a:extLst>
              <a:ext uri="{FF2B5EF4-FFF2-40B4-BE49-F238E27FC236}">
                <a16:creationId xmlns:a16="http://schemas.microsoft.com/office/drawing/2014/main" id="{ECDB3349-DB38-43E4-B5DA-20F4D5917DDF}"/>
              </a:ext>
            </a:extLst>
          </p:cNvPr>
          <p:cNvSpPr txBox="1"/>
          <p:nvPr/>
        </p:nvSpPr>
        <p:spPr>
          <a:xfrm>
            <a:off x="741621" y="858372"/>
            <a:ext cx="1419662" cy="830997"/>
          </a:xfrm>
          <a:prstGeom prst="rect">
            <a:avLst/>
          </a:prstGeom>
          <a:noFill/>
          <a:ln>
            <a:solidFill>
              <a:schemeClr val="accent1"/>
            </a:solidFill>
          </a:ln>
        </p:spPr>
        <p:txBody>
          <a:bodyPr wrap="square">
            <a:spAutoFit/>
          </a:bodyPr>
          <a:lstStyle/>
          <a:p>
            <a:r>
              <a:rPr lang="sv-SE" sz="1200" dirty="0"/>
              <a:t>GAS 10/12 blododling</a:t>
            </a:r>
          </a:p>
          <a:p>
            <a:r>
              <a:rPr lang="sv-SE" sz="1200" b="1" dirty="0">
                <a:effectLst/>
                <a:ea typeface="Calibri" panose="020F0502020204030204" pitchFamily="34" charset="0"/>
                <a:cs typeface="Times New Roman" panose="02020603050405020304" pitchFamily="18" charset="0"/>
              </a:rPr>
              <a:t>IVA 10/12.</a:t>
            </a:r>
            <a:br>
              <a:rPr lang="sv-SE" sz="1200" b="1" dirty="0">
                <a:effectLst/>
                <a:ea typeface="Calibri" panose="020F0502020204030204" pitchFamily="34" charset="0"/>
                <a:cs typeface="Times New Roman" panose="02020603050405020304" pitchFamily="18" charset="0"/>
              </a:rPr>
            </a:br>
            <a:endParaRPr lang="sv-SE" sz="1200" b="1" dirty="0"/>
          </a:p>
        </p:txBody>
      </p:sp>
      <p:cxnSp>
        <p:nvCxnSpPr>
          <p:cNvPr id="8" name="Rak pilkoppling 7">
            <a:extLst>
              <a:ext uri="{FF2B5EF4-FFF2-40B4-BE49-F238E27FC236}">
                <a16:creationId xmlns:a16="http://schemas.microsoft.com/office/drawing/2014/main" id="{9C48DF74-54E9-4035-9F8C-AD7872622D9B}"/>
              </a:ext>
            </a:extLst>
          </p:cNvPr>
          <p:cNvCxnSpPr>
            <a:cxnSpLocks/>
          </p:cNvCxnSpPr>
          <p:nvPr/>
        </p:nvCxnSpPr>
        <p:spPr>
          <a:xfrm>
            <a:off x="1725946" y="4430235"/>
            <a:ext cx="0" cy="84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255A56FD-CFC4-4784-A630-E118C6A262E0}"/>
              </a:ext>
            </a:extLst>
          </p:cNvPr>
          <p:cNvSpPr txBox="1"/>
          <p:nvPr/>
        </p:nvSpPr>
        <p:spPr>
          <a:xfrm>
            <a:off x="1465297" y="4050843"/>
            <a:ext cx="521297" cy="276999"/>
          </a:xfrm>
          <a:prstGeom prst="rect">
            <a:avLst/>
          </a:prstGeom>
          <a:noFill/>
          <a:ln>
            <a:solidFill>
              <a:schemeClr val="accent1"/>
            </a:solidFill>
          </a:ln>
        </p:spPr>
        <p:txBody>
          <a:bodyPr wrap="none" rtlCol="0">
            <a:spAutoFit/>
          </a:bodyPr>
          <a:lstStyle/>
          <a:p>
            <a:r>
              <a:rPr lang="sv-SE" sz="1200" dirty="0"/>
              <a:t>7 dec</a:t>
            </a:r>
          </a:p>
        </p:txBody>
      </p:sp>
      <p:sp>
        <p:nvSpPr>
          <p:cNvPr id="10" name="textruta 9">
            <a:extLst>
              <a:ext uri="{FF2B5EF4-FFF2-40B4-BE49-F238E27FC236}">
                <a16:creationId xmlns:a16="http://schemas.microsoft.com/office/drawing/2014/main" id="{35F36139-1D1F-4E5A-961B-C8AC9B7FA9BB}"/>
              </a:ext>
            </a:extLst>
          </p:cNvPr>
          <p:cNvSpPr txBox="1"/>
          <p:nvPr/>
        </p:nvSpPr>
        <p:spPr>
          <a:xfrm>
            <a:off x="2445655" y="380290"/>
            <a:ext cx="1440281" cy="276999"/>
          </a:xfrm>
          <a:prstGeom prst="rect">
            <a:avLst/>
          </a:prstGeom>
          <a:solidFill>
            <a:schemeClr val="accent6">
              <a:lumMod val="60000"/>
              <a:lumOff val="40000"/>
            </a:schemeClr>
          </a:solidFill>
          <a:ln>
            <a:solidFill>
              <a:schemeClr val="accent1"/>
            </a:solidFill>
          </a:ln>
        </p:spPr>
        <p:txBody>
          <a:bodyPr wrap="square">
            <a:spAutoFit/>
          </a:bodyPr>
          <a:lstStyle/>
          <a:p>
            <a:r>
              <a:rPr lang="sv-SE" sz="1200" dirty="0"/>
              <a:t>Pat 2, -90</a:t>
            </a:r>
          </a:p>
        </p:txBody>
      </p:sp>
      <p:cxnSp>
        <p:nvCxnSpPr>
          <p:cNvPr id="11" name="Rak pilkoppling 10">
            <a:extLst>
              <a:ext uri="{FF2B5EF4-FFF2-40B4-BE49-F238E27FC236}">
                <a16:creationId xmlns:a16="http://schemas.microsoft.com/office/drawing/2014/main" id="{F1961071-4461-4B27-BC10-986CE48E6959}"/>
              </a:ext>
            </a:extLst>
          </p:cNvPr>
          <p:cNvCxnSpPr>
            <a:cxnSpLocks/>
          </p:cNvCxnSpPr>
          <p:nvPr/>
        </p:nvCxnSpPr>
        <p:spPr>
          <a:xfrm>
            <a:off x="2874122" y="4430235"/>
            <a:ext cx="0" cy="721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64E039ED-046F-4308-A2D2-E7E914A88DB1}"/>
              </a:ext>
            </a:extLst>
          </p:cNvPr>
          <p:cNvSpPr txBox="1"/>
          <p:nvPr/>
        </p:nvSpPr>
        <p:spPr>
          <a:xfrm>
            <a:off x="2613473" y="4041922"/>
            <a:ext cx="521297" cy="276999"/>
          </a:xfrm>
          <a:prstGeom prst="rect">
            <a:avLst/>
          </a:prstGeom>
          <a:noFill/>
          <a:ln>
            <a:solidFill>
              <a:schemeClr val="accent1"/>
            </a:solidFill>
          </a:ln>
        </p:spPr>
        <p:txBody>
          <a:bodyPr wrap="none" rtlCol="0">
            <a:spAutoFit/>
          </a:bodyPr>
          <a:lstStyle/>
          <a:p>
            <a:r>
              <a:rPr lang="sv-SE" sz="1200" dirty="0"/>
              <a:t>8 dec</a:t>
            </a:r>
          </a:p>
        </p:txBody>
      </p:sp>
      <p:sp>
        <p:nvSpPr>
          <p:cNvPr id="16" name="textruta 15">
            <a:extLst>
              <a:ext uri="{FF2B5EF4-FFF2-40B4-BE49-F238E27FC236}">
                <a16:creationId xmlns:a16="http://schemas.microsoft.com/office/drawing/2014/main" id="{542F8353-79CE-4C31-8D08-034769496560}"/>
              </a:ext>
            </a:extLst>
          </p:cNvPr>
          <p:cNvSpPr txBox="1"/>
          <p:nvPr/>
        </p:nvSpPr>
        <p:spPr>
          <a:xfrm>
            <a:off x="52336" y="3936828"/>
            <a:ext cx="1001684" cy="461665"/>
          </a:xfrm>
          <a:prstGeom prst="rect">
            <a:avLst/>
          </a:prstGeom>
          <a:noFill/>
        </p:spPr>
        <p:txBody>
          <a:bodyPr wrap="none" rtlCol="0">
            <a:spAutoFit/>
          </a:bodyPr>
          <a:lstStyle/>
          <a:p>
            <a:r>
              <a:rPr lang="sv-SE" sz="1200" dirty="0"/>
              <a:t>Förlossnings-</a:t>
            </a:r>
            <a:br>
              <a:rPr lang="sv-SE" sz="1200" dirty="0"/>
            </a:br>
            <a:r>
              <a:rPr lang="sv-SE" sz="1200" dirty="0"/>
              <a:t>datum</a:t>
            </a:r>
          </a:p>
        </p:txBody>
      </p:sp>
      <p:sp>
        <p:nvSpPr>
          <p:cNvPr id="23" name="textruta 22">
            <a:extLst>
              <a:ext uri="{FF2B5EF4-FFF2-40B4-BE49-F238E27FC236}">
                <a16:creationId xmlns:a16="http://schemas.microsoft.com/office/drawing/2014/main" id="{BA670765-336A-4E1B-84B1-E82354E49A90}"/>
              </a:ext>
            </a:extLst>
          </p:cNvPr>
          <p:cNvSpPr txBox="1"/>
          <p:nvPr/>
        </p:nvSpPr>
        <p:spPr>
          <a:xfrm>
            <a:off x="6780847" y="392661"/>
            <a:ext cx="1440281" cy="276999"/>
          </a:xfrm>
          <a:prstGeom prst="rect">
            <a:avLst/>
          </a:prstGeom>
          <a:solidFill>
            <a:schemeClr val="accent2"/>
          </a:solidFill>
          <a:ln>
            <a:solidFill>
              <a:schemeClr val="accent1"/>
            </a:solidFill>
          </a:ln>
        </p:spPr>
        <p:txBody>
          <a:bodyPr wrap="square">
            <a:spAutoFit/>
          </a:bodyPr>
          <a:lstStyle/>
          <a:p>
            <a:r>
              <a:rPr lang="sv-SE" sz="1200" dirty="0"/>
              <a:t>Pat 3, -92</a:t>
            </a:r>
          </a:p>
        </p:txBody>
      </p:sp>
      <p:sp>
        <p:nvSpPr>
          <p:cNvPr id="24" name="textruta 23">
            <a:extLst>
              <a:ext uri="{FF2B5EF4-FFF2-40B4-BE49-F238E27FC236}">
                <a16:creationId xmlns:a16="http://schemas.microsoft.com/office/drawing/2014/main" id="{B9F8A55D-D529-4471-83F4-9A014D5AD326}"/>
              </a:ext>
            </a:extLst>
          </p:cNvPr>
          <p:cNvSpPr txBox="1"/>
          <p:nvPr/>
        </p:nvSpPr>
        <p:spPr>
          <a:xfrm>
            <a:off x="6780847" y="899952"/>
            <a:ext cx="1847725" cy="646331"/>
          </a:xfrm>
          <a:prstGeom prst="rect">
            <a:avLst/>
          </a:prstGeom>
          <a:noFill/>
          <a:ln>
            <a:solidFill>
              <a:schemeClr val="accent1"/>
            </a:solidFill>
          </a:ln>
        </p:spPr>
        <p:txBody>
          <a:bodyPr wrap="square">
            <a:spAutoFit/>
          </a:bodyPr>
          <a:lstStyle/>
          <a:p>
            <a:r>
              <a:rPr lang="sv-SE" sz="1200" dirty="0"/>
              <a:t>GAS 19/12, cervix</a:t>
            </a:r>
            <a:br>
              <a:rPr lang="sv-SE" sz="1200" dirty="0"/>
            </a:br>
            <a:r>
              <a:rPr lang="sv-SE" sz="1200" dirty="0"/>
              <a:t>Barn: GAS hörselgång 19/12. </a:t>
            </a:r>
            <a:endParaRPr lang="sv-SE" sz="1200" dirty="0">
              <a:solidFill>
                <a:srgbClr val="FF0000"/>
              </a:solidFill>
            </a:endParaRPr>
          </a:p>
        </p:txBody>
      </p:sp>
      <p:sp>
        <p:nvSpPr>
          <p:cNvPr id="27" name="textruta 26">
            <a:extLst>
              <a:ext uri="{FF2B5EF4-FFF2-40B4-BE49-F238E27FC236}">
                <a16:creationId xmlns:a16="http://schemas.microsoft.com/office/drawing/2014/main" id="{37529EB9-9A74-4A15-84C5-DD6F95B0BC62}"/>
              </a:ext>
            </a:extLst>
          </p:cNvPr>
          <p:cNvSpPr txBox="1"/>
          <p:nvPr/>
        </p:nvSpPr>
        <p:spPr>
          <a:xfrm>
            <a:off x="2443442" y="2144970"/>
            <a:ext cx="1440281" cy="276999"/>
          </a:xfrm>
          <a:prstGeom prst="rect">
            <a:avLst/>
          </a:prstGeom>
          <a:solidFill>
            <a:schemeClr val="accent4">
              <a:lumMod val="60000"/>
              <a:lumOff val="40000"/>
            </a:schemeClr>
          </a:solidFill>
          <a:ln>
            <a:solidFill>
              <a:schemeClr val="accent1"/>
            </a:solidFill>
          </a:ln>
        </p:spPr>
        <p:txBody>
          <a:bodyPr wrap="square">
            <a:spAutoFit/>
          </a:bodyPr>
          <a:lstStyle/>
          <a:p>
            <a:r>
              <a:rPr lang="sv-SE" sz="1200" dirty="0"/>
              <a:t>Pat 4, -81</a:t>
            </a:r>
          </a:p>
        </p:txBody>
      </p:sp>
      <p:sp>
        <p:nvSpPr>
          <p:cNvPr id="28" name="textruta 27">
            <a:extLst>
              <a:ext uri="{FF2B5EF4-FFF2-40B4-BE49-F238E27FC236}">
                <a16:creationId xmlns:a16="http://schemas.microsoft.com/office/drawing/2014/main" id="{4EC25550-A44E-4AE3-95D4-C87C59826B2E}"/>
              </a:ext>
            </a:extLst>
          </p:cNvPr>
          <p:cNvSpPr txBox="1"/>
          <p:nvPr/>
        </p:nvSpPr>
        <p:spPr>
          <a:xfrm>
            <a:off x="2443442" y="2560582"/>
            <a:ext cx="1419659" cy="1200329"/>
          </a:xfrm>
          <a:prstGeom prst="rect">
            <a:avLst/>
          </a:prstGeom>
          <a:noFill/>
          <a:ln>
            <a:solidFill>
              <a:schemeClr val="accent1"/>
            </a:solidFill>
          </a:ln>
        </p:spPr>
        <p:txBody>
          <a:bodyPr wrap="square">
            <a:spAutoFit/>
          </a:bodyPr>
          <a:lstStyle/>
          <a:p>
            <a:r>
              <a:rPr lang="sv-SE" sz="1200" dirty="0"/>
              <a:t>Vårdad 8-15/12</a:t>
            </a:r>
            <a:br>
              <a:rPr lang="sv-SE" sz="1200" dirty="0"/>
            </a:br>
            <a:r>
              <a:rPr lang="sv-SE" sz="1200" dirty="0"/>
              <a:t>Inkommer 22/12</a:t>
            </a:r>
            <a:br>
              <a:rPr lang="sv-SE" sz="1200" dirty="0"/>
            </a:br>
            <a:br>
              <a:rPr lang="sv-SE" sz="1200" dirty="0"/>
            </a:br>
            <a:r>
              <a:rPr lang="sv-SE" sz="1200" dirty="0" err="1"/>
              <a:t>StrepA</a:t>
            </a:r>
            <a:r>
              <a:rPr lang="sv-SE" sz="1200" dirty="0"/>
              <a:t> +</a:t>
            </a:r>
            <a:br>
              <a:rPr lang="sv-SE" sz="1200" dirty="0"/>
            </a:br>
            <a:r>
              <a:rPr lang="sv-SE" sz="1200" dirty="0"/>
              <a:t>Odling tagen, men fel rör (VCM)</a:t>
            </a:r>
          </a:p>
        </p:txBody>
      </p:sp>
      <p:sp>
        <p:nvSpPr>
          <p:cNvPr id="18" name="textruta 17">
            <a:extLst>
              <a:ext uri="{FF2B5EF4-FFF2-40B4-BE49-F238E27FC236}">
                <a16:creationId xmlns:a16="http://schemas.microsoft.com/office/drawing/2014/main" id="{45EA7F4E-11BB-4BF6-A52D-E725760962DC}"/>
              </a:ext>
            </a:extLst>
          </p:cNvPr>
          <p:cNvSpPr txBox="1"/>
          <p:nvPr/>
        </p:nvSpPr>
        <p:spPr>
          <a:xfrm>
            <a:off x="2445654" y="858372"/>
            <a:ext cx="1707245" cy="830997"/>
          </a:xfrm>
          <a:prstGeom prst="rect">
            <a:avLst/>
          </a:prstGeom>
          <a:noFill/>
          <a:ln>
            <a:solidFill>
              <a:schemeClr val="accent1"/>
            </a:solidFill>
          </a:ln>
        </p:spPr>
        <p:txBody>
          <a:bodyPr wrap="square">
            <a:spAutoFit/>
          </a:bodyPr>
          <a:lstStyle/>
          <a:p>
            <a:r>
              <a:rPr lang="sv-SE" sz="1200" dirty="0"/>
              <a:t>Förlöst 8 dec.</a:t>
            </a:r>
            <a:br>
              <a:rPr lang="sv-SE" sz="1200" dirty="0"/>
            </a:br>
            <a:r>
              <a:rPr lang="sv-SE" sz="1200" dirty="0"/>
              <a:t>GAS blododling 20/12.</a:t>
            </a:r>
            <a:br>
              <a:rPr lang="sv-SE" sz="1200" dirty="0"/>
            </a:br>
            <a:r>
              <a:rPr lang="sv-SE" sz="1200" dirty="0"/>
              <a:t>Barn: växt av GAS i navel. </a:t>
            </a:r>
          </a:p>
        </p:txBody>
      </p:sp>
      <p:sp>
        <p:nvSpPr>
          <p:cNvPr id="2" name="textruta 1">
            <a:extLst>
              <a:ext uri="{FF2B5EF4-FFF2-40B4-BE49-F238E27FC236}">
                <a16:creationId xmlns:a16="http://schemas.microsoft.com/office/drawing/2014/main" id="{79344A5B-4EE9-4F0D-8327-A1D12E2DB19E}"/>
              </a:ext>
            </a:extLst>
          </p:cNvPr>
          <p:cNvSpPr txBox="1"/>
          <p:nvPr/>
        </p:nvSpPr>
        <p:spPr>
          <a:xfrm>
            <a:off x="522473" y="1929320"/>
            <a:ext cx="1646605" cy="646331"/>
          </a:xfrm>
          <a:prstGeom prst="rect">
            <a:avLst/>
          </a:prstGeom>
          <a:noFill/>
          <a:ln>
            <a:solidFill>
              <a:srgbClr val="FF0000"/>
            </a:solidFill>
          </a:ln>
        </p:spPr>
        <p:txBody>
          <a:bodyPr wrap="none" rtlCol="0">
            <a:spAutoFit/>
          </a:bodyPr>
          <a:lstStyle/>
          <a:p>
            <a:r>
              <a:rPr lang="sv-SE" dirty="0" err="1">
                <a:solidFill>
                  <a:srgbClr val="FF0000"/>
                </a:solidFill>
              </a:rPr>
              <a:t>emm</a:t>
            </a:r>
            <a:r>
              <a:rPr lang="sv-SE" dirty="0">
                <a:solidFill>
                  <a:srgbClr val="FF0000"/>
                </a:solidFill>
              </a:rPr>
              <a:t> 4</a:t>
            </a:r>
            <a:br>
              <a:rPr lang="sv-SE" dirty="0"/>
            </a:br>
            <a:r>
              <a:rPr lang="sv-SE" dirty="0" err="1"/>
              <a:t>Klindamycin</a:t>
            </a:r>
            <a:r>
              <a:rPr lang="sv-SE" dirty="0"/>
              <a:t> </a:t>
            </a:r>
            <a:r>
              <a:rPr lang="sv-SE" dirty="0">
                <a:solidFill>
                  <a:srgbClr val="FF0000"/>
                </a:solidFill>
              </a:rPr>
              <a:t>S</a:t>
            </a:r>
            <a:endParaRPr lang="sv-SE" dirty="0"/>
          </a:p>
        </p:txBody>
      </p:sp>
      <p:sp>
        <p:nvSpPr>
          <p:cNvPr id="20" name="textruta 19">
            <a:extLst>
              <a:ext uri="{FF2B5EF4-FFF2-40B4-BE49-F238E27FC236}">
                <a16:creationId xmlns:a16="http://schemas.microsoft.com/office/drawing/2014/main" id="{EBB90E31-83EC-4F36-B844-322D46B6BD99}"/>
              </a:ext>
            </a:extLst>
          </p:cNvPr>
          <p:cNvSpPr txBox="1"/>
          <p:nvPr/>
        </p:nvSpPr>
        <p:spPr>
          <a:xfrm>
            <a:off x="5710238" y="2791414"/>
            <a:ext cx="6105524" cy="646331"/>
          </a:xfrm>
          <a:prstGeom prst="rect">
            <a:avLst/>
          </a:prstGeom>
          <a:noFill/>
          <a:ln>
            <a:solidFill>
              <a:srgbClr val="FF0000"/>
            </a:solidFill>
          </a:ln>
        </p:spPr>
        <p:txBody>
          <a:bodyPr wrap="square">
            <a:spAutoFit/>
          </a:bodyPr>
          <a:lstStyle/>
          <a:p>
            <a:r>
              <a:rPr lang="sv-SE" sz="1800" dirty="0"/>
              <a:t>Alla tre personalen </a:t>
            </a:r>
            <a:r>
              <a:rPr lang="sv-SE" sz="1800" dirty="0" err="1">
                <a:solidFill>
                  <a:srgbClr val="FF0000"/>
                </a:solidFill>
              </a:rPr>
              <a:t>Klinda</a:t>
            </a:r>
            <a:r>
              <a:rPr lang="sv-SE" sz="1800" dirty="0">
                <a:solidFill>
                  <a:srgbClr val="FF0000"/>
                </a:solidFill>
              </a:rPr>
              <a:t> S. </a:t>
            </a:r>
            <a:br>
              <a:rPr lang="sv-SE" sz="1800" dirty="0">
                <a:solidFill>
                  <a:srgbClr val="FF0000"/>
                </a:solidFill>
              </a:rPr>
            </a:br>
            <a:r>
              <a:rPr lang="sv-SE" sz="1800" dirty="0"/>
              <a:t>Två st </a:t>
            </a:r>
            <a:r>
              <a:rPr lang="sv-SE" sz="1800" dirty="0">
                <a:solidFill>
                  <a:srgbClr val="FF0000"/>
                </a:solidFill>
              </a:rPr>
              <a:t>emm4</a:t>
            </a:r>
            <a:r>
              <a:rPr lang="sv-SE" sz="1800" dirty="0"/>
              <a:t>, 1 st </a:t>
            </a:r>
            <a:r>
              <a:rPr lang="sv-SE" sz="1800" dirty="0">
                <a:solidFill>
                  <a:srgbClr val="FF0000"/>
                </a:solidFill>
              </a:rPr>
              <a:t>emm28.</a:t>
            </a:r>
            <a:endParaRPr lang="sv-SE" dirty="0"/>
          </a:p>
        </p:txBody>
      </p:sp>
      <p:sp>
        <p:nvSpPr>
          <p:cNvPr id="21" name="textruta 20">
            <a:extLst>
              <a:ext uri="{FF2B5EF4-FFF2-40B4-BE49-F238E27FC236}">
                <a16:creationId xmlns:a16="http://schemas.microsoft.com/office/drawing/2014/main" id="{68376495-622D-4586-B37E-DD7F71CB87F1}"/>
              </a:ext>
            </a:extLst>
          </p:cNvPr>
          <p:cNvSpPr txBox="1"/>
          <p:nvPr/>
        </p:nvSpPr>
        <p:spPr>
          <a:xfrm>
            <a:off x="3980135" y="402771"/>
            <a:ext cx="1659429" cy="646331"/>
          </a:xfrm>
          <a:prstGeom prst="rect">
            <a:avLst/>
          </a:prstGeom>
          <a:noFill/>
          <a:ln>
            <a:solidFill>
              <a:srgbClr val="FF0000"/>
            </a:solidFill>
          </a:ln>
        </p:spPr>
        <p:txBody>
          <a:bodyPr wrap="none" rtlCol="0">
            <a:spAutoFit/>
          </a:bodyPr>
          <a:lstStyle/>
          <a:p>
            <a:r>
              <a:rPr lang="sv-SE" dirty="0" err="1">
                <a:solidFill>
                  <a:srgbClr val="FF0000"/>
                </a:solidFill>
              </a:rPr>
              <a:t>emm</a:t>
            </a:r>
            <a:r>
              <a:rPr lang="sv-SE" dirty="0">
                <a:solidFill>
                  <a:srgbClr val="FF0000"/>
                </a:solidFill>
              </a:rPr>
              <a:t> 11</a:t>
            </a:r>
            <a:br>
              <a:rPr lang="sv-SE" dirty="0"/>
            </a:br>
            <a:r>
              <a:rPr lang="sv-SE" dirty="0" err="1"/>
              <a:t>Klindamycin</a:t>
            </a:r>
            <a:r>
              <a:rPr lang="sv-SE" dirty="0"/>
              <a:t> </a:t>
            </a:r>
            <a:r>
              <a:rPr lang="sv-SE" dirty="0">
                <a:solidFill>
                  <a:srgbClr val="FF0000"/>
                </a:solidFill>
              </a:rPr>
              <a:t>R</a:t>
            </a:r>
            <a:endParaRPr lang="sv-SE" dirty="0"/>
          </a:p>
        </p:txBody>
      </p:sp>
      <p:sp>
        <p:nvSpPr>
          <p:cNvPr id="22" name="textruta 21">
            <a:extLst>
              <a:ext uri="{FF2B5EF4-FFF2-40B4-BE49-F238E27FC236}">
                <a16:creationId xmlns:a16="http://schemas.microsoft.com/office/drawing/2014/main" id="{81E128C9-D254-4292-B730-A5C67ED85199}"/>
              </a:ext>
            </a:extLst>
          </p:cNvPr>
          <p:cNvSpPr txBox="1"/>
          <p:nvPr/>
        </p:nvSpPr>
        <p:spPr>
          <a:xfrm>
            <a:off x="7478564" y="1487030"/>
            <a:ext cx="1659429" cy="646331"/>
          </a:xfrm>
          <a:prstGeom prst="rect">
            <a:avLst/>
          </a:prstGeom>
          <a:noFill/>
          <a:ln>
            <a:solidFill>
              <a:srgbClr val="FF0000"/>
            </a:solidFill>
          </a:ln>
        </p:spPr>
        <p:txBody>
          <a:bodyPr wrap="none" rtlCol="0">
            <a:spAutoFit/>
          </a:bodyPr>
          <a:lstStyle/>
          <a:p>
            <a:r>
              <a:rPr lang="sv-SE" dirty="0" err="1">
                <a:solidFill>
                  <a:srgbClr val="FF0000"/>
                </a:solidFill>
              </a:rPr>
              <a:t>emm</a:t>
            </a:r>
            <a:r>
              <a:rPr lang="sv-SE" dirty="0">
                <a:solidFill>
                  <a:srgbClr val="FF0000"/>
                </a:solidFill>
              </a:rPr>
              <a:t> 11</a:t>
            </a:r>
            <a:br>
              <a:rPr lang="sv-SE" dirty="0"/>
            </a:br>
            <a:r>
              <a:rPr lang="sv-SE" dirty="0" err="1"/>
              <a:t>Klindamycin</a:t>
            </a:r>
            <a:r>
              <a:rPr lang="sv-SE" dirty="0"/>
              <a:t> </a:t>
            </a:r>
            <a:r>
              <a:rPr lang="sv-SE" dirty="0">
                <a:solidFill>
                  <a:srgbClr val="FF0000"/>
                </a:solidFill>
              </a:rPr>
              <a:t>R</a:t>
            </a:r>
            <a:endParaRPr lang="sv-SE" dirty="0"/>
          </a:p>
        </p:txBody>
      </p:sp>
      <p:sp>
        <p:nvSpPr>
          <p:cNvPr id="29" name="textruta 28">
            <a:extLst>
              <a:ext uri="{FF2B5EF4-FFF2-40B4-BE49-F238E27FC236}">
                <a16:creationId xmlns:a16="http://schemas.microsoft.com/office/drawing/2014/main" id="{63F1428E-E94D-468E-BFBE-2386614E37EF}"/>
              </a:ext>
            </a:extLst>
          </p:cNvPr>
          <p:cNvSpPr txBox="1"/>
          <p:nvPr/>
        </p:nvSpPr>
        <p:spPr>
          <a:xfrm>
            <a:off x="5710238" y="3668037"/>
            <a:ext cx="6105524" cy="646331"/>
          </a:xfrm>
          <a:prstGeom prst="rect">
            <a:avLst/>
          </a:prstGeom>
          <a:noFill/>
          <a:ln>
            <a:solidFill>
              <a:srgbClr val="FF0000"/>
            </a:solidFill>
          </a:ln>
        </p:spPr>
        <p:txBody>
          <a:bodyPr wrap="square">
            <a:spAutoFit/>
          </a:bodyPr>
          <a:lstStyle/>
          <a:p>
            <a:r>
              <a:rPr lang="sv-SE" sz="1800" dirty="0" err="1">
                <a:effectLst/>
                <a:latin typeface="Calibri" panose="020F0502020204030204" pitchFamily="34" charset="0"/>
                <a:ea typeface="Calibri" panose="020F0502020204030204" pitchFamily="34" charset="0"/>
              </a:rPr>
              <a:t>FoHM</a:t>
            </a:r>
            <a:r>
              <a:rPr lang="sv-SE" dirty="0">
                <a:latin typeface="Calibri" panose="020F0502020204030204" pitchFamily="34" charset="0"/>
                <a:ea typeface="Calibri" panose="020F0502020204030204" pitchFamily="34" charset="0"/>
              </a:rPr>
              <a:t>: </a:t>
            </a:r>
            <a:r>
              <a:rPr lang="sv-SE" sz="1800" dirty="0">
                <a:effectLst/>
                <a:latin typeface="Calibri" panose="020F0502020204030204" pitchFamily="34" charset="0"/>
                <a:ea typeface="Calibri" panose="020F0502020204030204" pitchFamily="34" charset="0"/>
              </a:rPr>
              <a:t>isolaten vi skickat var i princip identiska (0-1 SNPs skillnad) i respektive kluster</a:t>
            </a:r>
            <a:endParaRPr lang="sv-SE" dirty="0"/>
          </a:p>
        </p:txBody>
      </p:sp>
      <p:cxnSp>
        <p:nvCxnSpPr>
          <p:cNvPr id="14" name="Rak pilkoppling 13">
            <a:extLst>
              <a:ext uri="{FF2B5EF4-FFF2-40B4-BE49-F238E27FC236}">
                <a16:creationId xmlns:a16="http://schemas.microsoft.com/office/drawing/2014/main" id="{5B2DC51D-31A6-45DB-B56B-1701D8956A85}"/>
              </a:ext>
            </a:extLst>
          </p:cNvPr>
          <p:cNvCxnSpPr/>
          <p:nvPr/>
        </p:nvCxnSpPr>
        <p:spPr>
          <a:xfrm>
            <a:off x="5467350" y="1143000"/>
            <a:ext cx="1838325" cy="66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FAAC57DB-309A-4370-89B7-5F3F8BB37F50}"/>
              </a:ext>
            </a:extLst>
          </p:cNvPr>
          <p:cNvCxnSpPr>
            <a:cxnSpLocks/>
          </p:cNvCxnSpPr>
          <p:nvPr/>
        </p:nvCxnSpPr>
        <p:spPr>
          <a:xfrm>
            <a:off x="2051259" y="2226984"/>
            <a:ext cx="3588305" cy="100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0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2722A-FF03-558B-0894-F1522D11E9EE}"/>
              </a:ext>
            </a:extLst>
          </p:cNvPr>
          <p:cNvSpPr>
            <a:spLocks noGrp="1"/>
          </p:cNvSpPr>
          <p:nvPr>
            <p:ph type="title"/>
          </p:nvPr>
        </p:nvSpPr>
        <p:spPr>
          <a:xfrm>
            <a:off x="979805" y="1924299"/>
            <a:ext cx="10232390" cy="1972062"/>
          </a:xfrm>
        </p:spPr>
        <p:txBody>
          <a:bodyPr/>
          <a:lstStyle/>
          <a:p>
            <a:r>
              <a:rPr lang="sv-SE" sz="4000" dirty="0"/>
              <a:t>Hur hantera enstaka fall och misstänkt utbrott? </a:t>
            </a:r>
            <a:br>
              <a:rPr lang="sv-SE" sz="5400" dirty="0"/>
            </a:br>
            <a:endParaRPr lang="sv-SE" dirty="0"/>
          </a:p>
        </p:txBody>
      </p:sp>
      <p:sp>
        <p:nvSpPr>
          <p:cNvPr id="3" name="Platshållare för text 2">
            <a:extLst>
              <a:ext uri="{FF2B5EF4-FFF2-40B4-BE49-F238E27FC236}">
                <a16:creationId xmlns:a16="http://schemas.microsoft.com/office/drawing/2014/main" id="{8231C5F4-B6A5-8C48-FCB0-3ABBC1B3355F}"/>
              </a:ext>
            </a:extLst>
          </p:cNvPr>
          <p:cNvSpPr>
            <a:spLocks noGrp="1"/>
          </p:cNvSpPr>
          <p:nvPr>
            <p:ph type="body" idx="1"/>
          </p:nvPr>
        </p:nvSpPr>
        <p:spPr>
          <a:xfrm>
            <a:off x="831850" y="4846319"/>
            <a:ext cx="10515600" cy="1243331"/>
          </a:xfrm>
        </p:spPr>
        <p:txBody>
          <a:bodyPr/>
          <a:lstStyle/>
          <a:p>
            <a:endParaRPr lang="sv-SE" dirty="0"/>
          </a:p>
        </p:txBody>
      </p:sp>
    </p:spTree>
    <p:extLst>
      <p:ext uri="{BB962C8B-B14F-4D97-AF65-F5344CB8AC3E}">
        <p14:creationId xmlns:p14="http://schemas.microsoft.com/office/powerpoint/2010/main" val="176987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0CD4664-694D-29F6-1FE2-2018A73BF7FB}"/>
              </a:ext>
            </a:extLst>
          </p:cNvPr>
          <p:cNvPicPr>
            <a:picLocks noChangeAspect="1"/>
          </p:cNvPicPr>
          <p:nvPr/>
        </p:nvPicPr>
        <p:blipFill rotWithShape="1">
          <a:blip r:embed="rId2"/>
          <a:srcRect l="33985" t="18890" r="36484" b="45000"/>
          <a:stretch/>
        </p:blipFill>
        <p:spPr>
          <a:xfrm>
            <a:off x="1095375" y="265442"/>
            <a:ext cx="8393652" cy="5773408"/>
          </a:xfrm>
          <a:prstGeom prst="rect">
            <a:avLst/>
          </a:prstGeom>
        </p:spPr>
      </p:pic>
    </p:spTree>
    <p:extLst>
      <p:ext uri="{BB962C8B-B14F-4D97-AF65-F5344CB8AC3E}">
        <p14:creationId xmlns:p14="http://schemas.microsoft.com/office/powerpoint/2010/main" val="177072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13F81EC-9881-570E-95BC-83EE3EBC6BEC}"/>
              </a:ext>
            </a:extLst>
          </p:cNvPr>
          <p:cNvPicPr>
            <a:picLocks noGrp="1" noChangeAspect="1"/>
          </p:cNvPicPr>
          <p:nvPr>
            <p:ph type="pic" sz="quarter" idx="4294967295"/>
          </p:nvPr>
        </p:nvPicPr>
        <p:blipFill rotWithShape="1">
          <a:blip r:embed="rId2"/>
          <a:stretch/>
        </p:blipFill>
        <p:spPr>
          <a:xfrm>
            <a:off x="0" y="0"/>
            <a:ext cx="9182100" cy="6551613"/>
          </a:xfrm>
          <a:noFill/>
        </p:spPr>
      </p:pic>
    </p:spTree>
    <p:extLst>
      <p:ext uri="{BB962C8B-B14F-4D97-AF65-F5344CB8AC3E}">
        <p14:creationId xmlns:p14="http://schemas.microsoft.com/office/powerpoint/2010/main" val="184354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97B73BD-B14E-6D33-3D0A-470E310C3593}"/>
              </a:ext>
            </a:extLst>
          </p:cNvPr>
          <p:cNvPicPr>
            <a:picLocks noGrp="1" noChangeAspect="1"/>
          </p:cNvPicPr>
          <p:nvPr>
            <p:ph type="pic" sz="quarter" idx="4294967295"/>
          </p:nvPr>
        </p:nvPicPr>
        <p:blipFill rotWithShape="1">
          <a:blip r:embed="rId2"/>
          <a:stretch/>
        </p:blipFill>
        <p:spPr>
          <a:xfrm>
            <a:off x="0" y="0"/>
            <a:ext cx="9134475" cy="6551613"/>
          </a:xfrm>
          <a:noFill/>
        </p:spPr>
      </p:pic>
    </p:spTree>
    <p:extLst>
      <p:ext uri="{BB962C8B-B14F-4D97-AF65-F5344CB8AC3E}">
        <p14:creationId xmlns:p14="http://schemas.microsoft.com/office/powerpoint/2010/main" val="182106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108456B-AD82-5427-EEA2-16FC52A8BBC5}"/>
              </a:ext>
            </a:extLst>
          </p:cNvPr>
          <p:cNvPicPr>
            <a:picLocks noChangeAspect="1"/>
          </p:cNvPicPr>
          <p:nvPr/>
        </p:nvPicPr>
        <p:blipFill>
          <a:blip r:embed="rId2"/>
          <a:stretch>
            <a:fillRect/>
          </a:stretch>
        </p:blipFill>
        <p:spPr>
          <a:xfrm>
            <a:off x="1474579" y="0"/>
            <a:ext cx="8912841"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a:noFill/>
        </p:spPr>
      </p:pic>
    </p:spTree>
    <p:extLst>
      <p:ext uri="{BB962C8B-B14F-4D97-AF65-F5344CB8AC3E}">
        <p14:creationId xmlns:p14="http://schemas.microsoft.com/office/powerpoint/2010/main" val="415246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inomhus, röd, nära&#10;&#10;Automatiskt genererad beskrivning">
            <a:extLst>
              <a:ext uri="{FF2B5EF4-FFF2-40B4-BE49-F238E27FC236}">
                <a16:creationId xmlns:a16="http://schemas.microsoft.com/office/drawing/2014/main" id="{5A2FA64B-8915-5252-BB80-4F931B4FFFF4}"/>
              </a:ext>
            </a:extLst>
          </p:cNvPr>
          <p:cNvPicPr>
            <a:picLocks noChangeAspect="1"/>
          </p:cNvPicPr>
          <p:nvPr/>
        </p:nvPicPr>
        <p:blipFill rotWithShape="1">
          <a:blip r:embed="rId2">
            <a:extLst>
              <a:ext uri="{28A0092B-C50C-407E-A947-70E740481C1C}">
                <a14:useLocalDpi xmlns:a14="http://schemas.microsoft.com/office/drawing/2010/main" val="0"/>
              </a:ext>
            </a:extLst>
          </a:blip>
          <a:srcRect t="8280" b="10792"/>
          <a:stretch/>
        </p:blipFill>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a:noFill/>
        </p:spPr>
      </p:pic>
      <p:sp>
        <p:nvSpPr>
          <p:cNvPr id="2" name="Rubrik 1">
            <a:extLst>
              <a:ext uri="{FF2B5EF4-FFF2-40B4-BE49-F238E27FC236}">
                <a16:creationId xmlns:a16="http://schemas.microsoft.com/office/drawing/2014/main" id="{52FB16FF-19C0-AE7E-91B1-BAE283745655}"/>
              </a:ext>
            </a:extLst>
          </p:cNvPr>
          <p:cNvSpPr>
            <a:spLocks noGrp="1"/>
          </p:cNvSpPr>
          <p:nvPr>
            <p:ph type="title"/>
          </p:nvPr>
        </p:nvSpPr>
        <p:spPr>
          <a:xfrm>
            <a:off x="609600" y="360000"/>
            <a:ext cx="3932237" cy="1600200"/>
          </a:xfrm>
        </p:spPr>
        <p:txBody>
          <a:bodyPr anchor="t">
            <a:normAutofit/>
          </a:bodyPr>
          <a:lstStyle/>
          <a:p>
            <a:r>
              <a:rPr lang="sv-SE" b="1" dirty="0">
                <a:effectLst/>
              </a:rPr>
              <a:t>Streptokocker i kvinnosjukvården</a:t>
            </a:r>
            <a:endParaRPr lang="sv-SE" dirty="0"/>
          </a:p>
        </p:txBody>
      </p:sp>
      <p:sp>
        <p:nvSpPr>
          <p:cNvPr id="3" name="Platshållare för innehåll 2">
            <a:extLst>
              <a:ext uri="{FF2B5EF4-FFF2-40B4-BE49-F238E27FC236}">
                <a16:creationId xmlns:a16="http://schemas.microsoft.com/office/drawing/2014/main" id="{3F22B782-BDFB-BD45-6E01-A8BA8AA26608}"/>
              </a:ext>
            </a:extLst>
          </p:cNvPr>
          <p:cNvSpPr>
            <a:spLocks noGrp="1"/>
          </p:cNvSpPr>
          <p:nvPr>
            <p:ph type="body" sz="half" idx="2"/>
          </p:nvPr>
        </p:nvSpPr>
        <p:spPr>
          <a:xfrm>
            <a:off x="203200" y="1524000"/>
            <a:ext cx="4551680" cy="5014635"/>
          </a:xfrm>
        </p:spPr>
        <p:txBody>
          <a:bodyPr>
            <a:normAutofit lnSpcReduction="10000"/>
          </a:bodyPr>
          <a:lstStyle/>
          <a:p>
            <a:pPr marL="285750" indent="-285750">
              <a:lnSpc>
                <a:spcPct val="100000"/>
              </a:lnSpc>
              <a:buFont typeface="Arial" panose="020B0604020202020204" pitchFamily="34" charset="0"/>
              <a:buChar char="•"/>
            </a:pPr>
            <a:r>
              <a:rPr lang="sv-SE" sz="1800" dirty="0" err="1"/>
              <a:t>Betahemolytiska</a:t>
            </a:r>
            <a:r>
              <a:rPr lang="sv-SE" sz="1800" dirty="0"/>
              <a:t> streptokocker </a:t>
            </a:r>
          </a:p>
          <a:p>
            <a:pPr marL="285750" indent="-285750">
              <a:lnSpc>
                <a:spcPct val="100000"/>
              </a:lnSpc>
              <a:buFont typeface="Arial" panose="020B0604020202020204" pitchFamily="34" charset="0"/>
              <a:buChar char="•"/>
            </a:pPr>
            <a:r>
              <a:rPr lang="sv-SE" sz="1800" dirty="0" err="1"/>
              <a:t>Emm</a:t>
            </a:r>
            <a:r>
              <a:rPr lang="sv-SE" sz="1800" dirty="0"/>
              <a:t>-typning och WGS – hur ska man övervaka?  </a:t>
            </a:r>
          </a:p>
          <a:p>
            <a:pPr marL="285750" indent="-285750">
              <a:lnSpc>
                <a:spcPct val="100000"/>
              </a:lnSpc>
              <a:buFont typeface="Arial" panose="020B0604020202020204" pitchFamily="34" charset="0"/>
              <a:buChar char="•"/>
            </a:pPr>
            <a:r>
              <a:rPr lang="sv-SE" sz="1800" dirty="0" err="1"/>
              <a:t>Postpartum</a:t>
            </a:r>
            <a:r>
              <a:rPr lang="sv-SE" sz="1800" dirty="0"/>
              <a:t> </a:t>
            </a:r>
            <a:r>
              <a:rPr lang="sv-SE" sz="1800" dirty="0" err="1"/>
              <a:t>endometrit</a:t>
            </a:r>
            <a:r>
              <a:rPr lang="sv-SE" sz="1800" dirty="0"/>
              <a:t> i modern sjukvård</a:t>
            </a:r>
            <a:endParaRPr lang="sv-SE" sz="1800" dirty="0">
              <a:highlight>
                <a:srgbClr val="FFFF00"/>
              </a:highlight>
            </a:endParaRPr>
          </a:p>
          <a:p>
            <a:pPr marL="285750" indent="-285750">
              <a:lnSpc>
                <a:spcPct val="100000"/>
              </a:lnSpc>
              <a:buFont typeface="Arial" panose="020B0604020202020204" pitchFamily="34" charset="0"/>
              <a:buChar char="•"/>
            </a:pPr>
            <a:r>
              <a:rPr lang="sv-SE" sz="1800" dirty="0"/>
              <a:t>Beskrivning av två utbrott </a:t>
            </a:r>
            <a:endParaRPr lang="sv-SE" sz="1800" b="1" dirty="0"/>
          </a:p>
          <a:p>
            <a:pPr marL="285750" indent="-285750">
              <a:lnSpc>
                <a:spcPct val="100000"/>
              </a:lnSpc>
              <a:buFont typeface="Arial" panose="020B0604020202020204" pitchFamily="34" charset="0"/>
              <a:buChar char="•"/>
            </a:pPr>
            <a:r>
              <a:rPr lang="sv-SE" sz="1800" dirty="0"/>
              <a:t>Hur hantera enstaka fall och ett misstänkt utbrott? </a:t>
            </a:r>
          </a:p>
          <a:p>
            <a:pPr marL="285750" indent="-285750">
              <a:lnSpc>
                <a:spcPct val="100000"/>
              </a:lnSpc>
              <a:buFont typeface="Arial" panose="020B0604020202020204" pitchFamily="34" charset="0"/>
              <a:buChar char="•"/>
            </a:pPr>
            <a:r>
              <a:rPr lang="sv-SE" sz="1800" dirty="0"/>
              <a:t>Diskussion: </a:t>
            </a:r>
            <a:br>
              <a:rPr lang="sv-SE" sz="1800" dirty="0"/>
            </a:br>
            <a:r>
              <a:rPr lang="sv-SE" sz="1800" dirty="0"/>
              <a:t>- Hur ska enstaka fall utredas? När ska man misstänka utbrott?</a:t>
            </a:r>
            <a:br>
              <a:rPr lang="sv-SE" sz="1800" dirty="0"/>
            </a:br>
            <a:r>
              <a:rPr lang="sv-SE" sz="1800" dirty="0"/>
              <a:t>- förskolebarn i hushållet?</a:t>
            </a:r>
            <a:br>
              <a:rPr lang="sv-SE" sz="1800" dirty="0"/>
            </a:br>
            <a:r>
              <a:rPr lang="sv-SE" sz="1800" dirty="0"/>
              <a:t>- molekylära, virulensfaktorer för adhesion?</a:t>
            </a:r>
            <a:br>
              <a:rPr lang="sv-SE" sz="1800" dirty="0"/>
            </a:br>
            <a:r>
              <a:rPr lang="sv-SE" sz="1800" dirty="0"/>
              <a:t>- urval för screening av vårdpersonal – hur fastställer man ett epidemiologiskt samband?</a:t>
            </a:r>
          </a:p>
          <a:p>
            <a:pPr>
              <a:lnSpc>
                <a:spcPct val="100000"/>
              </a:lnSpc>
            </a:pPr>
            <a:endParaRPr lang="sv-SE" sz="1500" dirty="0"/>
          </a:p>
        </p:txBody>
      </p:sp>
    </p:spTree>
    <p:extLst>
      <p:ext uri="{BB962C8B-B14F-4D97-AF65-F5344CB8AC3E}">
        <p14:creationId xmlns:p14="http://schemas.microsoft.com/office/powerpoint/2010/main" val="267016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55248FD-16F0-02E8-E7E0-4F81161AA433}"/>
              </a:ext>
            </a:extLst>
          </p:cNvPr>
          <p:cNvPicPr>
            <a:picLocks noChangeAspect="1"/>
          </p:cNvPicPr>
          <p:nvPr/>
        </p:nvPicPr>
        <p:blipFill rotWithShape="1">
          <a:blip r:embed="rId2"/>
          <a:srcRect l="19083" t="23851" r="24833" b="46667"/>
          <a:stretch/>
        </p:blipFill>
        <p:spPr>
          <a:xfrm>
            <a:off x="504824" y="385572"/>
            <a:ext cx="8637827" cy="2554127"/>
          </a:xfrm>
          <a:prstGeom prst="rect">
            <a:avLst/>
          </a:prstGeom>
        </p:spPr>
      </p:pic>
      <p:pic>
        <p:nvPicPr>
          <p:cNvPr id="3" name="Bildobjekt 2">
            <a:extLst>
              <a:ext uri="{FF2B5EF4-FFF2-40B4-BE49-F238E27FC236}">
                <a16:creationId xmlns:a16="http://schemas.microsoft.com/office/drawing/2014/main" id="{145D1B42-B149-487C-9676-0758E59E417F}"/>
              </a:ext>
            </a:extLst>
          </p:cNvPr>
          <p:cNvPicPr>
            <a:picLocks noChangeAspect="1"/>
          </p:cNvPicPr>
          <p:nvPr/>
        </p:nvPicPr>
        <p:blipFill>
          <a:blip r:embed="rId3"/>
          <a:stretch>
            <a:fillRect/>
          </a:stretch>
        </p:blipFill>
        <p:spPr>
          <a:xfrm>
            <a:off x="4086225" y="3097208"/>
            <a:ext cx="6205537" cy="3565529"/>
          </a:xfrm>
          <a:prstGeom prst="rect">
            <a:avLst/>
          </a:prstGeom>
        </p:spPr>
      </p:pic>
    </p:spTree>
    <p:extLst>
      <p:ext uri="{BB962C8B-B14F-4D97-AF65-F5344CB8AC3E}">
        <p14:creationId xmlns:p14="http://schemas.microsoft.com/office/powerpoint/2010/main" val="372723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FB16FF-19C0-AE7E-91B1-BAE283745655}"/>
              </a:ext>
            </a:extLst>
          </p:cNvPr>
          <p:cNvSpPr>
            <a:spLocks noGrp="1"/>
          </p:cNvSpPr>
          <p:nvPr>
            <p:ph type="title"/>
          </p:nvPr>
        </p:nvSpPr>
        <p:spPr>
          <a:xfrm>
            <a:off x="0" y="121875"/>
            <a:ext cx="6096000" cy="516300"/>
          </a:xfrm>
        </p:spPr>
        <p:txBody>
          <a:bodyPr anchor="t">
            <a:noAutofit/>
          </a:bodyPr>
          <a:lstStyle/>
          <a:p>
            <a:pPr>
              <a:lnSpc>
                <a:spcPct val="100000"/>
              </a:lnSpc>
            </a:pPr>
            <a:r>
              <a:rPr lang="sv-SE" sz="2800" b="1" dirty="0">
                <a:solidFill>
                  <a:schemeClr val="bg1"/>
                </a:solidFill>
                <a:effectLst/>
              </a:rPr>
              <a:t>Streptokocker i kvinnosjukvården</a:t>
            </a:r>
            <a:endParaRPr lang="sv-SE" sz="2800" dirty="0">
              <a:solidFill>
                <a:schemeClr val="bg1"/>
              </a:solidFill>
            </a:endParaRPr>
          </a:p>
        </p:txBody>
      </p:sp>
      <p:sp>
        <p:nvSpPr>
          <p:cNvPr id="3" name="Platshållare för innehåll 2">
            <a:extLst>
              <a:ext uri="{FF2B5EF4-FFF2-40B4-BE49-F238E27FC236}">
                <a16:creationId xmlns:a16="http://schemas.microsoft.com/office/drawing/2014/main" id="{3F22B782-BDFB-BD45-6E01-A8BA8AA26608}"/>
              </a:ext>
            </a:extLst>
          </p:cNvPr>
          <p:cNvSpPr>
            <a:spLocks noGrp="1"/>
          </p:cNvSpPr>
          <p:nvPr>
            <p:ph sz="half" idx="1"/>
          </p:nvPr>
        </p:nvSpPr>
        <p:spPr>
          <a:xfrm>
            <a:off x="161924" y="1009650"/>
            <a:ext cx="5591175" cy="5429250"/>
          </a:xfrm>
        </p:spPr>
        <p:txBody>
          <a:bodyPr>
            <a:normAutofit/>
          </a:bodyPr>
          <a:lstStyle/>
          <a:p>
            <a:pPr marL="0" indent="0">
              <a:lnSpc>
                <a:spcPct val="100000"/>
              </a:lnSpc>
              <a:buNone/>
            </a:pPr>
            <a:r>
              <a:rPr lang="sv-SE" sz="2000" dirty="0">
                <a:solidFill>
                  <a:schemeClr val="bg1"/>
                </a:solidFill>
              </a:rPr>
              <a:t>Diskussion:</a:t>
            </a:r>
          </a:p>
          <a:p>
            <a:pPr>
              <a:lnSpc>
                <a:spcPct val="100000"/>
              </a:lnSpc>
              <a:buFontTx/>
              <a:buChar char="-"/>
            </a:pPr>
            <a:r>
              <a:rPr lang="sv-SE" sz="2000" dirty="0">
                <a:solidFill>
                  <a:schemeClr val="bg1"/>
                </a:solidFill>
              </a:rPr>
              <a:t>Övervakning?</a:t>
            </a:r>
          </a:p>
          <a:p>
            <a:pPr>
              <a:lnSpc>
                <a:spcPct val="100000"/>
              </a:lnSpc>
              <a:buFontTx/>
              <a:buChar char="-"/>
            </a:pPr>
            <a:r>
              <a:rPr lang="sv-SE" sz="2000" dirty="0">
                <a:solidFill>
                  <a:schemeClr val="bg1"/>
                </a:solidFill>
              </a:rPr>
              <a:t>Miljöodlingar? </a:t>
            </a:r>
          </a:p>
          <a:p>
            <a:pPr>
              <a:lnSpc>
                <a:spcPct val="100000"/>
              </a:lnSpc>
              <a:buFontTx/>
              <a:buChar char="-"/>
            </a:pPr>
            <a:r>
              <a:rPr lang="sv-SE" sz="2000" dirty="0">
                <a:solidFill>
                  <a:schemeClr val="bg1"/>
                </a:solidFill>
              </a:rPr>
              <a:t>Hur ska enstaka fall utredas? När ska man misstänka utbrott?</a:t>
            </a:r>
          </a:p>
          <a:p>
            <a:pPr>
              <a:lnSpc>
                <a:spcPct val="100000"/>
              </a:lnSpc>
              <a:buFontTx/>
              <a:buChar char="-"/>
            </a:pPr>
            <a:r>
              <a:rPr lang="sv-SE" sz="2000" dirty="0">
                <a:solidFill>
                  <a:schemeClr val="bg1"/>
                </a:solidFill>
              </a:rPr>
              <a:t>Urval för screening av vårdpersonal – hur fastställer man ett epidemiologiskt samband?</a:t>
            </a:r>
          </a:p>
          <a:p>
            <a:pPr>
              <a:lnSpc>
                <a:spcPct val="100000"/>
              </a:lnSpc>
              <a:buFontTx/>
              <a:buChar char="-"/>
            </a:pPr>
            <a:r>
              <a:rPr lang="sv-SE" sz="2000" dirty="0">
                <a:solidFill>
                  <a:schemeClr val="bg1"/>
                </a:solidFill>
              </a:rPr>
              <a:t>Antal dagar till symtom? </a:t>
            </a:r>
          </a:p>
          <a:p>
            <a:pPr>
              <a:lnSpc>
                <a:spcPct val="100000"/>
              </a:lnSpc>
              <a:buFontTx/>
              <a:buChar char="-"/>
            </a:pPr>
            <a:r>
              <a:rPr lang="sv-SE" sz="2000" dirty="0">
                <a:solidFill>
                  <a:schemeClr val="bg1"/>
                </a:solidFill>
              </a:rPr>
              <a:t>förskolebarn i hushållet?</a:t>
            </a:r>
          </a:p>
          <a:p>
            <a:pPr>
              <a:lnSpc>
                <a:spcPct val="100000"/>
              </a:lnSpc>
              <a:buFontTx/>
              <a:buChar char="-"/>
            </a:pPr>
            <a:r>
              <a:rPr lang="sv-SE" sz="2000" dirty="0">
                <a:solidFill>
                  <a:schemeClr val="bg1"/>
                </a:solidFill>
              </a:rPr>
              <a:t>molekylära, virulensfaktorer för adhesion?</a:t>
            </a:r>
            <a:br>
              <a:rPr lang="sv-SE" sz="2000" dirty="0">
                <a:solidFill>
                  <a:schemeClr val="bg1"/>
                </a:solidFill>
              </a:rPr>
            </a:br>
            <a:endParaRPr lang="sv-SE" sz="1500" dirty="0"/>
          </a:p>
        </p:txBody>
      </p:sp>
    </p:spTree>
    <p:extLst>
      <p:ext uri="{BB962C8B-B14F-4D97-AF65-F5344CB8AC3E}">
        <p14:creationId xmlns:p14="http://schemas.microsoft.com/office/powerpoint/2010/main" val="398708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097DC1-FCDA-7A95-C252-224F9747A1CF}"/>
              </a:ext>
            </a:extLst>
          </p:cNvPr>
          <p:cNvSpPr>
            <a:spLocks noGrp="1"/>
          </p:cNvSpPr>
          <p:nvPr>
            <p:ph type="title"/>
          </p:nvPr>
        </p:nvSpPr>
        <p:spPr>
          <a:xfrm>
            <a:off x="257175" y="72661"/>
            <a:ext cx="5111750" cy="582975"/>
          </a:xfrm>
        </p:spPr>
        <p:txBody>
          <a:bodyPr anchor="t">
            <a:normAutofit fontScale="90000"/>
          </a:bodyPr>
          <a:lstStyle/>
          <a:p>
            <a:pPr>
              <a:lnSpc>
                <a:spcPct val="100000"/>
              </a:lnSpc>
            </a:pPr>
            <a:r>
              <a:rPr lang="sv-SE" sz="3400" dirty="0" err="1">
                <a:solidFill>
                  <a:schemeClr val="bg1"/>
                </a:solidFill>
              </a:rPr>
              <a:t>Postpartum</a:t>
            </a:r>
            <a:r>
              <a:rPr lang="sv-SE" sz="3400" dirty="0">
                <a:solidFill>
                  <a:schemeClr val="bg1"/>
                </a:solidFill>
              </a:rPr>
              <a:t> </a:t>
            </a:r>
            <a:r>
              <a:rPr lang="sv-SE" sz="3400" dirty="0" err="1">
                <a:solidFill>
                  <a:schemeClr val="bg1"/>
                </a:solidFill>
              </a:rPr>
              <a:t>endometrit</a:t>
            </a:r>
            <a:endParaRPr lang="sv-SE" sz="3400" dirty="0">
              <a:solidFill>
                <a:schemeClr val="bg1"/>
              </a:solidFill>
            </a:endParaRPr>
          </a:p>
        </p:txBody>
      </p:sp>
      <p:sp>
        <p:nvSpPr>
          <p:cNvPr id="3" name="Platshållare för innehåll 2">
            <a:extLst>
              <a:ext uri="{FF2B5EF4-FFF2-40B4-BE49-F238E27FC236}">
                <a16:creationId xmlns:a16="http://schemas.microsoft.com/office/drawing/2014/main" id="{2461AABF-9972-B116-E7F4-9729CAD97AAB}"/>
              </a:ext>
            </a:extLst>
          </p:cNvPr>
          <p:cNvSpPr>
            <a:spLocks noGrp="1"/>
          </p:cNvSpPr>
          <p:nvPr>
            <p:ph sz="half" idx="1"/>
          </p:nvPr>
        </p:nvSpPr>
        <p:spPr>
          <a:xfrm>
            <a:off x="257175" y="655636"/>
            <a:ext cx="5534025" cy="5394328"/>
          </a:xfrm>
        </p:spPr>
        <p:txBody>
          <a:bodyPr>
            <a:noAutofit/>
          </a:bodyPr>
          <a:lstStyle/>
          <a:p>
            <a:pPr>
              <a:lnSpc>
                <a:spcPct val="100000"/>
              </a:lnSpc>
            </a:pPr>
            <a:r>
              <a:rPr lang="en-US" sz="2000" dirty="0" err="1">
                <a:solidFill>
                  <a:schemeClr val="bg1"/>
                </a:solidFill>
              </a:rPr>
              <a:t>Barnsängsfeber</a:t>
            </a:r>
            <a:r>
              <a:rPr lang="en-US" sz="2000" dirty="0">
                <a:solidFill>
                  <a:schemeClr val="bg1"/>
                </a:solidFill>
              </a:rPr>
              <a:t>, puerperal sepsis, postpartum </a:t>
            </a:r>
            <a:r>
              <a:rPr lang="en-US" sz="2000" dirty="0" err="1">
                <a:solidFill>
                  <a:schemeClr val="bg1"/>
                </a:solidFill>
              </a:rPr>
              <a:t>endometrit</a:t>
            </a:r>
            <a:r>
              <a:rPr lang="en-US" sz="2000" dirty="0">
                <a:solidFill>
                  <a:schemeClr val="bg1"/>
                </a:solidFill>
              </a:rPr>
              <a:t> och </a:t>
            </a:r>
            <a:r>
              <a:rPr lang="en-US" sz="2000" dirty="0" err="1">
                <a:solidFill>
                  <a:schemeClr val="bg1"/>
                </a:solidFill>
              </a:rPr>
              <a:t>graviditetsrelaterad</a:t>
            </a:r>
            <a:r>
              <a:rPr lang="en-US" sz="2000" dirty="0">
                <a:solidFill>
                  <a:schemeClr val="bg1"/>
                </a:solidFill>
              </a:rPr>
              <a:t> GAS </a:t>
            </a:r>
            <a:r>
              <a:rPr lang="en-US" sz="2000" dirty="0" err="1">
                <a:solidFill>
                  <a:schemeClr val="bg1"/>
                </a:solidFill>
              </a:rPr>
              <a:t>infektion</a:t>
            </a:r>
            <a:r>
              <a:rPr lang="en-US" sz="2000" dirty="0">
                <a:solidFill>
                  <a:schemeClr val="bg1"/>
                </a:solidFill>
              </a:rPr>
              <a:t>.</a:t>
            </a:r>
          </a:p>
          <a:p>
            <a:pPr>
              <a:lnSpc>
                <a:spcPct val="100000"/>
              </a:lnSpc>
            </a:pPr>
            <a:r>
              <a:rPr lang="en-US" sz="2000" dirty="0">
                <a:solidFill>
                  <a:schemeClr val="bg1"/>
                </a:solidFill>
              </a:rPr>
              <a:t>Postpartum </a:t>
            </a:r>
            <a:r>
              <a:rPr lang="en-US" sz="2000" dirty="0" err="1">
                <a:solidFill>
                  <a:schemeClr val="bg1"/>
                </a:solidFill>
              </a:rPr>
              <a:t>endometrit</a:t>
            </a:r>
            <a:r>
              <a:rPr lang="en-US" sz="2000" dirty="0">
                <a:solidFill>
                  <a:schemeClr val="bg1"/>
                </a:solidFill>
              </a:rPr>
              <a:t> </a:t>
            </a:r>
            <a:r>
              <a:rPr lang="en-US" sz="2000" dirty="0" err="1">
                <a:solidFill>
                  <a:schemeClr val="bg1"/>
                </a:solidFill>
              </a:rPr>
              <a:t>är</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systemisk</a:t>
            </a:r>
            <a:r>
              <a:rPr lang="en-US" sz="2000" dirty="0">
                <a:solidFill>
                  <a:schemeClr val="bg1"/>
                </a:solidFill>
              </a:rPr>
              <a:t> </a:t>
            </a:r>
            <a:r>
              <a:rPr lang="en-US" sz="2000" dirty="0" err="1">
                <a:solidFill>
                  <a:schemeClr val="bg1"/>
                </a:solidFill>
              </a:rPr>
              <a:t>infektion</a:t>
            </a:r>
            <a:r>
              <a:rPr lang="en-US" sz="2000" dirty="0">
                <a:solidFill>
                  <a:schemeClr val="bg1"/>
                </a:solidFill>
              </a:rPr>
              <a:t> hos den </a:t>
            </a:r>
            <a:r>
              <a:rPr lang="en-US" sz="2000" dirty="0" err="1">
                <a:solidFill>
                  <a:schemeClr val="bg1"/>
                </a:solidFill>
              </a:rPr>
              <a:t>nyförlösta</a:t>
            </a:r>
            <a:r>
              <a:rPr lang="en-US" sz="2000" dirty="0">
                <a:solidFill>
                  <a:schemeClr val="bg1"/>
                </a:solidFill>
              </a:rPr>
              <a:t> </a:t>
            </a:r>
            <a:r>
              <a:rPr lang="en-US" sz="2000" dirty="0" err="1">
                <a:solidFill>
                  <a:schemeClr val="bg1"/>
                </a:solidFill>
              </a:rPr>
              <a:t>kvinnan</a:t>
            </a:r>
            <a:r>
              <a:rPr lang="en-US" sz="2000" dirty="0">
                <a:solidFill>
                  <a:schemeClr val="bg1"/>
                </a:solidFill>
              </a:rPr>
              <a:t> </a:t>
            </a:r>
            <a:r>
              <a:rPr lang="en-US" sz="2000" dirty="0" err="1">
                <a:solidFill>
                  <a:schemeClr val="bg1"/>
                </a:solidFill>
              </a:rPr>
              <a:t>som</a:t>
            </a:r>
            <a:r>
              <a:rPr lang="en-US" sz="2000" dirty="0">
                <a:solidFill>
                  <a:schemeClr val="bg1"/>
                </a:solidFill>
              </a:rPr>
              <a:t> </a:t>
            </a:r>
            <a:r>
              <a:rPr lang="en-US" sz="2000" dirty="0" err="1">
                <a:solidFill>
                  <a:schemeClr val="bg1"/>
                </a:solidFill>
              </a:rPr>
              <a:t>blev</a:t>
            </a:r>
            <a:r>
              <a:rPr lang="en-US" sz="2000" dirty="0">
                <a:solidFill>
                  <a:schemeClr val="bg1"/>
                </a:solidFill>
              </a:rPr>
              <a:t> </a:t>
            </a:r>
            <a:r>
              <a:rPr lang="en-US" sz="2000" dirty="0" err="1">
                <a:solidFill>
                  <a:schemeClr val="bg1"/>
                </a:solidFill>
              </a:rPr>
              <a:t>vanligt</a:t>
            </a:r>
            <a:r>
              <a:rPr lang="en-US" sz="2000" dirty="0">
                <a:solidFill>
                  <a:schemeClr val="bg1"/>
                </a:solidFill>
              </a:rPr>
              <a:t> </a:t>
            </a:r>
            <a:r>
              <a:rPr lang="en-US" sz="2000" dirty="0" err="1">
                <a:solidFill>
                  <a:schemeClr val="bg1"/>
                </a:solidFill>
              </a:rPr>
              <a:t>förekommande</a:t>
            </a:r>
            <a:r>
              <a:rPr lang="en-US" sz="2000" dirty="0">
                <a:solidFill>
                  <a:schemeClr val="bg1"/>
                </a:solidFill>
              </a:rPr>
              <a:t> </a:t>
            </a:r>
            <a:r>
              <a:rPr lang="en-US" sz="2000" dirty="0" err="1">
                <a:solidFill>
                  <a:schemeClr val="bg1"/>
                </a:solidFill>
              </a:rPr>
              <a:t>på</a:t>
            </a:r>
            <a:r>
              <a:rPr lang="en-US" sz="2000" dirty="0">
                <a:solidFill>
                  <a:schemeClr val="bg1"/>
                </a:solidFill>
              </a:rPr>
              <a:t> 1600-talet </a:t>
            </a:r>
            <a:r>
              <a:rPr lang="en-US" sz="2000" dirty="0" err="1">
                <a:solidFill>
                  <a:schemeClr val="bg1"/>
                </a:solidFill>
              </a:rPr>
              <a:t>när</a:t>
            </a:r>
            <a:r>
              <a:rPr lang="en-US" sz="2000" dirty="0">
                <a:solidFill>
                  <a:schemeClr val="bg1"/>
                </a:solidFill>
              </a:rPr>
              <a:t> </a:t>
            </a:r>
            <a:r>
              <a:rPr lang="en-US" sz="2000" dirty="0" err="1">
                <a:solidFill>
                  <a:schemeClr val="bg1"/>
                </a:solidFill>
              </a:rPr>
              <a:t>kvinnor</a:t>
            </a:r>
            <a:r>
              <a:rPr lang="en-US" sz="2000" dirty="0">
                <a:solidFill>
                  <a:schemeClr val="bg1"/>
                </a:solidFill>
              </a:rPr>
              <a:t> </a:t>
            </a:r>
            <a:r>
              <a:rPr lang="en-US" sz="2000" dirty="0" err="1">
                <a:solidFill>
                  <a:schemeClr val="bg1"/>
                </a:solidFill>
              </a:rPr>
              <a:t>började</a:t>
            </a:r>
            <a:r>
              <a:rPr lang="en-US" sz="2000" dirty="0">
                <a:solidFill>
                  <a:schemeClr val="bg1"/>
                </a:solidFill>
              </a:rPr>
              <a:t> </a:t>
            </a:r>
            <a:r>
              <a:rPr lang="en-US" sz="2000" dirty="0" err="1">
                <a:solidFill>
                  <a:schemeClr val="bg1"/>
                </a:solidFill>
              </a:rPr>
              <a:t>föda</a:t>
            </a:r>
            <a:r>
              <a:rPr lang="en-US" sz="2000" dirty="0">
                <a:solidFill>
                  <a:schemeClr val="bg1"/>
                </a:solidFill>
              </a:rPr>
              <a:t> barn </a:t>
            </a:r>
            <a:r>
              <a:rPr lang="en-US" sz="2000" dirty="0" err="1">
                <a:solidFill>
                  <a:schemeClr val="bg1"/>
                </a:solidFill>
              </a:rPr>
              <a:t>på</a:t>
            </a:r>
            <a:r>
              <a:rPr lang="en-US" sz="2000" dirty="0">
                <a:solidFill>
                  <a:schemeClr val="bg1"/>
                </a:solidFill>
              </a:rPr>
              <a:t> </a:t>
            </a:r>
            <a:r>
              <a:rPr lang="en-US" sz="2000" dirty="0" err="1">
                <a:solidFill>
                  <a:schemeClr val="bg1"/>
                </a:solidFill>
              </a:rPr>
              <a:t>sjukhus</a:t>
            </a:r>
            <a:r>
              <a:rPr lang="en-US" sz="2000" dirty="0">
                <a:solidFill>
                  <a:schemeClr val="bg1"/>
                </a:solidFill>
              </a:rPr>
              <a:t>.</a:t>
            </a:r>
          </a:p>
          <a:p>
            <a:pPr>
              <a:lnSpc>
                <a:spcPct val="100000"/>
              </a:lnSpc>
            </a:pPr>
            <a:r>
              <a:rPr lang="en-US" sz="2000" dirty="0" err="1">
                <a:solidFill>
                  <a:schemeClr val="bg1"/>
                </a:solidFill>
              </a:rPr>
              <a:t>Genom</a:t>
            </a:r>
            <a:r>
              <a:rPr lang="en-US" sz="2000" dirty="0">
                <a:solidFill>
                  <a:schemeClr val="bg1"/>
                </a:solidFill>
              </a:rPr>
              <a:t> </a:t>
            </a:r>
            <a:r>
              <a:rPr lang="en-US" sz="2000" dirty="0" err="1">
                <a:solidFill>
                  <a:schemeClr val="bg1"/>
                </a:solidFill>
              </a:rPr>
              <a:t>att</a:t>
            </a:r>
            <a:r>
              <a:rPr lang="en-US" sz="2000" dirty="0">
                <a:solidFill>
                  <a:schemeClr val="bg1"/>
                </a:solidFill>
              </a:rPr>
              <a:t> </a:t>
            </a:r>
            <a:r>
              <a:rPr lang="en-US" sz="2000" dirty="0" err="1">
                <a:solidFill>
                  <a:schemeClr val="bg1"/>
                </a:solidFill>
              </a:rPr>
              <a:t>införa</a:t>
            </a:r>
            <a:r>
              <a:rPr lang="en-US" sz="2000" dirty="0">
                <a:solidFill>
                  <a:schemeClr val="bg1"/>
                </a:solidFill>
              </a:rPr>
              <a:t> </a:t>
            </a:r>
            <a:r>
              <a:rPr lang="en-US" sz="2000" dirty="0" err="1">
                <a:solidFill>
                  <a:schemeClr val="bg1"/>
                </a:solidFill>
              </a:rPr>
              <a:t>rutiner</a:t>
            </a:r>
            <a:r>
              <a:rPr lang="en-US" sz="2000" dirty="0">
                <a:solidFill>
                  <a:schemeClr val="bg1"/>
                </a:solidFill>
              </a:rPr>
              <a:t> för </a:t>
            </a:r>
            <a:r>
              <a:rPr lang="en-US" sz="2000" dirty="0" err="1">
                <a:solidFill>
                  <a:schemeClr val="bg1"/>
                </a:solidFill>
              </a:rPr>
              <a:t>handhygien</a:t>
            </a:r>
            <a:r>
              <a:rPr lang="en-US" sz="2000" dirty="0">
                <a:solidFill>
                  <a:schemeClr val="bg1"/>
                </a:solidFill>
              </a:rPr>
              <a:t> </a:t>
            </a:r>
            <a:r>
              <a:rPr lang="en-US" sz="2000" dirty="0" err="1">
                <a:solidFill>
                  <a:schemeClr val="bg1"/>
                </a:solidFill>
              </a:rPr>
              <a:t>kunde</a:t>
            </a:r>
            <a:r>
              <a:rPr lang="en-US" sz="2000" dirty="0">
                <a:solidFill>
                  <a:schemeClr val="bg1"/>
                </a:solidFill>
              </a:rPr>
              <a:t> Semmelweis </a:t>
            </a:r>
            <a:r>
              <a:rPr lang="en-US" sz="2000" dirty="0" err="1">
                <a:solidFill>
                  <a:schemeClr val="bg1"/>
                </a:solidFill>
              </a:rPr>
              <a:t>dramatiskt</a:t>
            </a:r>
            <a:r>
              <a:rPr lang="en-US" sz="2000" dirty="0">
                <a:solidFill>
                  <a:schemeClr val="bg1"/>
                </a:solidFill>
              </a:rPr>
              <a:t> </a:t>
            </a:r>
            <a:r>
              <a:rPr lang="en-US" sz="2000" dirty="0" err="1">
                <a:solidFill>
                  <a:schemeClr val="bg1"/>
                </a:solidFill>
              </a:rPr>
              <a:t>minska</a:t>
            </a:r>
            <a:r>
              <a:rPr lang="en-US" sz="2000" dirty="0">
                <a:solidFill>
                  <a:schemeClr val="bg1"/>
                </a:solidFill>
              </a:rPr>
              <a:t> </a:t>
            </a:r>
            <a:r>
              <a:rPr lang="en-US" sz="2000" dirty="0" err="1">
                <a:solidFill>
                  <a:schemeClr val="bg1"/>
                </a:solidFill>
              </a:rPr>
              <a:t>förekomsten</a:t>
            </a:r>
            <a:r>
              <a:rPr lang="en-US" sz="2000" dirty="0">
                <a:solidFill>
                  <a:schemeClr val="bg1"/>
                </a:solidFill>
              </a:rPr>
              <a:t> av dessa </a:t>
            </a:r>
            <a:r>
              <a:rPr lang="en-US" sz="2000" dirty="0" err="1">
                <a:solidFill>
                  <a:schemeClr val="bg1"/>
                </a:solidFill>
              </a:rPr>
              <a:t>infektioner</a:t>
            </a:r>
            <a:r>
              <a:rPr lang="en-US" sz="2000" dirty="0">
                <a:solidFill>
                  <a:schemeClr val="bg1"/>
                </a:solidFill>
              </a:rPr>
              <a:t> </a:t>
            </a:r>
            <a:r>
              <a:rPr lang="en-US" sz="2000" dirty="0" err="1">
                <a:solidFill>
                  <a:schemeClr val="bg1"/>
                </a:solidFill>
              </a:rPr>
              <a:t>från</a:t>
            </a:r>
            <a:r>
              <a:rPr lang="en-US" sz="2000" dirty="0">
                <a:solidFill>
                  <a:schemeClr val="bg1"/>
                </a:solidFill>
              </a:rPr>
              <a:t> 11.4% 1846 till 3.1% 1847.</a:t>
            </a:r>
          </a:p>
          <a:p>
            <a:pPr>
              <a:lnSpc>
                <a:spcPct val="100000"/>
              </a:lnSpc>
            </a:pPr>
            <a:r>
              <a:rPr lang="en-US" sz="2000" dirty="0">
                <a:solidFill>
                  <a:schemeClr val="bg1"/>
                </a:solidFill>
              </a:rPr>
              <a:t>Under 1900-talet </a:t>
            </a:r>
            <a:r>
              <a:rPr lang="en-US" sz="2000" dirty="0" err="1">
                <a:solidFill>
                  <a:schemeClr val="bg1"/>
                </a:solidFill>
              </a:rPr>
              <a:t>sågs</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minskad</a:t>
            </a:r>
            <a:r>
              <a:rPr lang="en-US" sz="2000" dirty="0">
                <a:solidFill>
                  <a:schemeClr val="bg1"/>
                </a:solidFill>
              </a:rPr>
              <a:t> </a:t>
            </a:r>
            <a:r>
              <a:rPr lang="en-US" sz="2000" dirty="0" err="1">
                <a:solidFill>
                  <a:schemeClr val="bg1"/>
                </a:solidFill>
              </a:rPr>
              <a:t>förekomst</a:t>
            </a:r>
            <a:r>
              <a:rPr lang="en-US" sz="2000" dirty="0">
                <a:solidFill>
                  <a:schemeClr val="bg1"/>
                </a:solidFill>
              </a:rPr>
              <a:t> av postpartum </a:t>
            </a:r>
            <a:r>
              <a:rPr lang="en-US" sz="2000" dirty="0" err="1">
                <a:solidFill>
                  <a:schemeClr val="bg1"/>
                </a:solidFill>
              </a:rPr>
              <a:t>endometriter</a:t>
            </a:r>
            <a:r>
              <a:rPr lang="en-US" sz="2000" dirty="0">
                <a:solidFill>
                  <a:schemeClr val="bg1"/>
                </a:solidFill>
              </a:rPr>
              <a:t> till </a:t>
            </a:r>
            <a:r>
              <a:rPr lang="en-US" sz="2000" dirty="0" err="1">
                <a:solidFill>
                  <a:schemeClr val="bg1"/>
                </a:solidFill>
              </a:rPr>
              <a:t>följd</a:t>
            </a:r>
            <a:r>
              <a:rPr lang="en-US" sz="2000" dirty="0">
                <a:solidFill>
                  <a:schemeClr val="bg1"/>
                </a:solidFill>
              </a:rPr>
              <a:t> av bland </a:t>
            </a:r>
            <a:r>
              <a:rPr lang="en-US" sz="2000" dirty="0" err="1">
                <a:solidFill>
                  <a:schemeClr val="bg1"/>
                </a:solidFill>
              </a:rPr>
              <a:t>annat</a:t>
            </a:r>
            <a:r>
              <a:rPr lang="en-US" sz="2000" dirty="0">
                <a:solidFill>
                  <a:schemeClr val="bg1"/>
                </a:solidFill>
              </a:rPr>
              <a:t> </a:t>
            </a:r>
            <a:r>
              <a:rPr lang="en-US" sz="2000" dirty="0" err="1">
                <a:solidFill>
                  <a:schemeClr val="bg1"/>
                </a:solidFill>
              </a:rPr>
              <a:t>förbättrade</a:t>
            </a:r>
            <a:r>
              <a:rPr lang="en-US" sz="2000" dirty="0">
                <a:solidFill>
                  <a:schemeClr val="bg1"/>
                </a:solidFill>
              </a:rPr>
              <a:t> </a:t>
            </a:r>
            <a:r>
              <a:rPr lang="en-US" sz="2000" dirty="0" err="1">
                <a:solidFill>
                  <a:schemeClr val="bg1"/>
                </a:solidFill>
              </a:rPr>
              <a:t>hygienrutiner</a:t>
            </a:r>
            <a:r>
              <a:rPr lang="en-US" sz="2000" dirty="0">
                <a:solidFill>
                  <a:schemeClr val="bg1"/>
                </a:solidFill>
              </a:rPr>
              <a:t>.</a:t>
            </a:r>
          </a:p>
          <a:p>
            <a:pPr>
              <a:lnSpc>
                <a:spcPct val="100000"/>
              </a:lnSpc>
            </a:pPr>
            <a:r>
              <a:rPr lang="en-US" sz="2000" dirty="0">
                <a:solidFill>
                  <a:schemeClr val="bg1"/>
                </a:solidFill>
              </a:rPr>
              <a:t>Sedan 1980-talet </a:t>
            </a:r>
            <a:r>
              <a:rPr lang="en-US" sz="2000" dirty="0" err="1">
                <a:solidFill>
                  <a:schemeClr val="bg1"/>
                </a:solidFill>
              </a:rPr>
              <a:t>har</a:t>
            </a:r>
            <a:r>
              <a:rPr lang="en-US" sz="2000" dirty="0">
                <a:solidFill>
                  <a:schemeClr val="bg1"/>
                </a:solidFill>
              </a:rPr>
              <a:t> fallen </a:t>
            </a:r>
            <a:r>
              <a:rPr lang="en-US" sz="2000" dirty="0" err="1">
                <a:solidFill>
                  <a:schemeClr val="bg1"/>
                </a:solidFill>
              </a:rPr>
              <a:t>ökat</a:t>
            </a:r>
            <a:r>
              <a:rPr lang="en-US" sz="2000" dirty="0">
                <a:solidFill>
                  <a:schemeClr val="bg1"/>
                </a:solidFill>
              </a:rPr>
              <a:t> </a:t>
            </a:r>
            <a:r>
              <a:rPr lang="en-US" sz="2000" dirty="0" err="1">
                <a:solidFill>
                  <a:schemeClr val="bg1"/>
                </a:solidFill>
              </a:rPr>
              <a:t>igen</a:t>
            </a:r>
            <a:r>
              <a:rPr lang="en-US" sz="2000" dirty="0">
                <a:solidFill>
                  <a:schemeClr val="bg1"/>
                </a:solidFill>
              </a:rPr>
              <a:t>, </a:t>
            </a:r>
            <a:r>
              <a:rPr lang="en-US" sz="2000" dirty="0" err="1">
                <a:solidFill>
                  <a:schemeClr val="bg1"/>
                </a:solidFill>
              </a:rPr>
              <a:t>vilket</a:t>
            </a:r>
            <a:r>
              <a:rPr lang="en-US" sz="2000" dirty="0">
                <a:solidFill>
                  <a:schemeClr val="bg1"/>
                </a:solidFill>
              </a:rPr>
              <a:t> </a:t>
            </a:r>
            <a:r>
              <a:rPr lang="en-US" sz="2000" dirty="0" err="1">
                <a:solidFill>
                  <a:schemeClr val="bg1"/>
                </a:solidFill>
              </a:rPr>
              <a:t>kopplats</a:t>
            </a:r>
            <a:r>
              <a:rPr lang="en-US" sz="2000" dirty="0">
                <a:solidFill>
                  <a:schemeClr val="bg1"/>
                </a:solidFill>
              </a:rPr>
              <a:t> till </a:t>
            </a:r>
            <a:r>
              <a:rPr lang="en-US" sz="2000" dirty="0" err="1">
                <a:solidFill>
                  <a:schemeClr val="bg1"/>
                </a:solidFill>
              </a:rPr>
              <a:t>en</a:t>
            </a:r>
            <a:r>
              <a:rPr lang="en-US" sz="2000" dirty="0">
                <a:solidFill>
                  <a:schemeClr val="bg1"/>
                </a:solidFill>
              </a:rPr>
              <a:t> </a:t>
            </a:r>
            <a:r>
              <a:rPr lang="en-US" sz="2000" dirty="0" err="1">
                <a:solidFill>
                  <a:schemeClr val="bg1"/>
                </a:solidFill>
              </a:rPr>
              <a:t>allmän</a:t>
            </a:r>
            <a:r>
              <a:rPr lang="en-US" sz="2000" dirty="0">
                <a:solidFill>
                  <a:schemeClr val="bg1"/>
                </a:solidFill>
              </a:rPr>
              <a:t> </a:t>
            </a:r>
            <a:r>
              <a:rPr lang="en-US" sz="2000" dirty="0" err="1">
                <a:solidFill>
                  <a:schemeClr val="bg1"/>
                </a:solidFill>
              </a:rPr>
              <a:t>ökning</a:t>
            </a:r>
            <a:r>
              <a:rPr lang="en-US" sz="2000" dirty="0">
                <a:solidFill>
                  <a:schemeClr val="bg1"/>
                </a:solidFill>
              </a:rPr>
              <a:t> av </a:t>
            </a:r>
            <a:r>
              <a:rPr lang="en-US" sz="2000" dirty="0" err="1">
                <a:solidFill>
                  <a:schemeClr val="bg1"/>
                </a:solidFill>
              </a:rPr>
              <a:t>invasiva</a:t>
            </a:r>
            <a:r>
              <a:rPr lang="en-US" sz="2000" dirty="0">
                <a:solidFill>
                  <a:schemeClr val="bg1"/>
                </a:solidFill>
              </a:rPr>
              <a:t> </a:t>
            </a:r>
            <a:r>
              <a:rPr lang="en-US" sz="2000" dirty="0" err="1">
                <a:solidFill>
                  <a:schemeClr val="bg1"/>
                </a:solidFill>
              </a:rPr>
              <a:t>infektioner</a:t>
            </a:r>
            <a:r>
              <a:rPr lang="en-US" sz="2000" dirty="0">
                <a:solidFill>
                  <a:schemeClr val="bg1"/>
                </a:solidFill>
              </a:rPr>
              <a:t> med Streptococcus Pyogenes.</a:t>
            </a:r>
            <a:endParaRPr lang="en-US" sz="2000" dirty="0"/>
          </a:p>
        </p:txBody>
      </p:sp>
      <p:pic>
        <p:nvPicPr>
          <p:cNvPr id="5" name="Bildobjekt 4">
            <a:extLst>
              <a:ext uri="{FF2B5EF4-FFF2-40B4-BE49-F238E27FC236}">
                <a16:creationId xmlns:a16="http://schemas.microsoft.com/office/drawing/2014/main" id="{64D57C6B-6523-B522-E1D9-7064FDCC6AEF}"/>
              </a:ext>
            </a:extLst>
          </p:cNvPr>
          <p:cNvPicPr>
            <a:picLocks noChangeAspect="1"/>
          </p:cNvPicPr>
          <p:nvPr/>
        </p:nvPicPr>
        <p:blipFill>
          <a:blip r:embed="rId2"/>
          <a:stretch>
            <a:fillRect/>
          </a:stretch>
        </p:blipFill>
        <p:spPr>
          <a:xfrm>
            <a:off x="6305550" y="832871"/>
            <a:ext cx="5181600" cy="4441371"/>
          </a:xfrm>
          <a:prstGeom prst="rect">
            <a:avLst/>
          </a:prstGeom>
          <a:noFill/>
        </p:spPr>
      </p:pic>
    </p:spTree>
    <p:extLst>
      <p:ext uri="{BB962C8B-B14F-4D97-AF65-F5344CB8AC3E}">
        <p14:creationId xmlns:p14="http://schemas.microsoft.com/office/powerpoint/2010/main" val="178671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B4CAC-3FFB-9098-263F-8A7B1D15ECAB}"/>
              </a:ext>
            </a:extLst>
          </p:cNvPr>
          <p:cNvSpPr>
            <a:spLocks noGrp="1"/>
          </p:cNvSpPr>
          <p:nvPr>
            <p:ph type="title"/>
          </p:nvPr>
        </p:nvSpPr>
        <p:spPr>
          <a:xfrm>
            <a:off x="609600" y="360000"/>
            <a:ext cx="10972800" cy="1143000"/>
          </a:xfrm>
        </p:spPr>
        <p:txBody>
          <a:bodyPr anchor="t">
            <a:normAutofit/>
          </a:bodyPr>
          <a:lstStyle/>
          <a:p>
            <a:r>
              <a:rPr lang="en-US"/>
              <a:t>Postpartum </a:t>
            </a:r>
            <a:r>
              <a:rPr lang="en-US" err="1"/>
              <a:t>endometrit</a:t>
            </a:r>
            <a:endParaRPr lang="en-US"/>
          </a:p>
        </p:txBody>
      </p:sp>
      <p:sp>
        <p:nvSpPr>
          <p:cNvPr id="3" name="Platshållare för innehåll 2">
            <a:extLst>
              <a:ext uri="{FF2B5EF4-FFF2-40B4-BE49-F238E27FC236}">
                <a16:creationId xmlns:a16="http://schemas.microsoft.com/office/drawing/2014/main" id="{A0AE2EE4-EDFC-2259-986B-6E7F848392D4}"/>
              </a:ext>
            </a:extLst>
          </p:cNvPr>
          <p:cNvSpPr>
            <a:spLocks noGrp="1"/>
          </p:cNvSpPr>
          <p:nvPr>
            <p:ph idx="1"/>
          </p:nvPr>
        </p:nvSpPr>
        <p:spPr>
          <a:xfrm>
            <a:off x="609600" y="1600201"/>
            <a:ext cx="10972800" cy="4525963"/>
          </a:xfrm>
        </p:spPr>
        <p:txBody>
          <a:bodyPr>
            <a:normAutofit/>
          </a:bodyPr>
          <a:lstStyle/>
          <a:p>
            <a:pPr>
              <a:lnSpc>
                <a:spcPct val="100000"/>
              </a:lnSpc>
            </a:pPr>
            <a:r>
              <a:rPr lang="sv-SE" sz="2000" dirty="0"/>
              <a:t>Folkhälsomyndighetens statistik: 1 juli 2021 till och med 30 juni 2022 registrerades 220 fall av </a:t>
            </a:r>
            <a:r>
              <a:rPr lang="sv-SE" sz="2000" dirty="0" err="1"/>
              <a:t>invasiva</a:t>
            </a:r>
            <a:r>
              <a:rPr lang="sv-SE" sz="2000" dirty="0"/>
              <a:t> infektioner med </a:t>
            </a:r>
            <a:r>
              <a:rPr lang="sv-SE" sz="2000" dirty="0" err="1"/>
              <a:t>betahemolyserande</a:t>
            </a:r>
            <a:r>
              <a:rPr lang="sv-SE" sz="2000" dirty="0"/>
              <a:t> grupp A streptokocker (GAS) vilket motsvarar en incidens av 2,1 fall per 100 000 invånare. 77 procent av säsongens fall har en klinisk anmälan och det rapporterades 8 fall med barnsängsfeber.</a:t>
            </a:r>
            <a:endParaRPr lang="sv-SE" sz="2000" b="0" i="0" dirty="0">
              <a:effectLst/>
            </a:endParaRPr>
          </a:p>
          <a:p>
            <a:pPr>
              <a:lnSpc>
                <a:spcPct val="100000"/>
              </a:lnSpc>
            </a:pPr>
            <a:r>
              <a:rPr lang="en-US" sz="2000" b="0" i="0" dirty="0" err="1">
                <a:effectLst/>
              </a:rPr>
              <a:t>En</a:t>
            </a:r>
            <a:r>
              <a:rPr lang="en-US" sz="2000" b="0" i="0" dirty="0">
                <a:effectLst/>
              </a:rPr>
              <a:t> postpartum </a:t>
            </a:r>
            <a:r>
              <a:rPr lang="en-US" sz="2000" b="0" i="0" dirty="0" err="1">
                <a:effectLst/>
              </a:rPr>
              <a:t>endometrit</a:t>
            </a:r>
            <a:r>
              <a:rPr lang="en-US" sz="2000" b="0" i="0" dirty="0">
                <a:effectLst/>
              </a:rPr>
              <a:t> </a:t>
            </a:r>
            <a:r>
              <a:rPr lang="en-US" sz="2000" b="0" i="0" dirty="0" err="1">
                <a:effectLst/>
              </a:rPr>
              <a:t>debuterar</a:t>
            </a:r>
            <a:r>
              <a:rPr lang="en-US" sz="2000" dirty="0"/>
              <a:t> </a:t>
            </a:r>
            <a:r>
              <a:rPr lang="en-US" sz="2000" dirty="0" err="1"/>
              <a:t>efter</a:t>
            </a:r>
            <a:r>
              <a:rPr lang="en-US" sz="2000" dirty="0"/>
              <a:t> </a:t>
            </a:r>
            <a:r>
              <a:rPr lang="en-US" sz="2000" dirty="0" err="1"/>
              <a:t>förlossningen</a:t>
            </a:r>
            <a:r>
              <a:rPr lang="en-US" sz="2000" dirty="0"/>
              <a:t> under det </a:t>
            </a:r>
            <a:r>
              <a:rPr lang="en-US" sz="2000" dirty="0" err="1"/>
              <a:t>sk</a:t>
            </a:r>
            <a:r>
              <a:rPr lang="en-US" sz="2000" dirty="0"/>
              <a:t> </a:t>
            </a:r>
            <a:r>
              <a:rPr lang="en-US" sz="2000" b="0" i="0" dirty="0">
                <a:effectLst/>
              </a:rPr>
              <a:t>puerperium, </a:t>
            </a:r>
            <a:r>
              <a:rPr lang="en-US" sz="2000" b="0" i="0" dirty="0" err="1">
                <a:effectLst/>
              </a:rPr>
              <a:t>som</a:t>
            </a:r>
            <a:r>
              <a:rPr lang="en-US" sz="2000" b="0" i="0" dirty="0">
                <a:effectLst/>
              </a:rPr>
              <a:t> </a:t>
            </a:r>
            <a:r>
              <a:rPr lang="en-US" sz="2000" b="0" i="0" dirty="0" err="1">
                <a:effectLst/>
              </a:rPr>
              <a:t>varar</a:t>
            </a:r>
            <a:r>
              <a:rPr lang="en-US" sz="2000" b="0" i="0" dirty="0">
                <a:effectLst/>
              </a:rPr>
              <a:t> 6-12 </a:t>
            </a:r>
            <a:r>
              <a:rPr lang="en-US" sz="2000" b="0" i="0" dirty="0" err="1">
                <a:effectLst/>
              </a:rPr>
              <a:t>veckor</a:t>
            </a:r>
            <a:r>
              <a:rPr lang="en-US" sz="2000" b="0" i="0" dirty="0">
                <a:effectLst/>
              </a:rPr>
              <a:t> </a:t>
            </a:r>
            <a:r>
              <a:rPr lang="en-US" sz="2000" b="0" i="0" dirty="0" err="1">
                <a:effectLst/>
              </a:rPr>
              <a:t>efter</a:t>
            </a:r>
            <a:r>
              <a:rPr lang="en-US" sz="2000" b="0" i="0" dirty="0">
                <a:effectLst/>
              </a:rPr>
              <a:t> </a:t>
            </a:r>
            <a:r>
              <a:rPr lang="en-US" sz="2000" b="0" i="0" dirty="0" err="1">
                <a:effectLst/>
              </a:rPr>
              <a:t>förlossningen</a:t>
            </a:r>
            <a:r>
              <a:rPr lang="en-US" sz="2000" b="0" i="0" dirty="0">
                <a:effectLst/>
              </a:rPr>
              <a:t>.</a:t>
            </a:r>
          </a:p>
          <a:p>
            <a:pPr>
              <a:lnSpc>
                <a:spcPct val="100000"/>
              </a:lnSpc>
            </a:pPr>
            <a:r>
              <a:rPr lang="en-US" sz="2000" dirty="0" err="1"/>
              <a:t>Enstaka</a:t>
            </a:r>
            <a:r>
              <a:rPr lang="en-US" sz="2000" dirty="0"/>
              <a:t> fall med postpartum </a:t>
            </a:r>
            <a:r>
              <a:rPr lang="en-US" sz="2000" dirty="0" err="1"/>
              <a:t>endometrit</a:t>
            </a:r>
            <a:r>
              <a:rPr lang="en-US" sz="2000" dirty="0"/>
              <a:t> </a:t>
            </a:r>
            <a:r>
              <a:rPr lang="en-US" sz="2000" dirty="0" err="1"/>
              <a:t>orsakad</a:t>
            </a:r>
            <a:r>
              <a:rPr lang="en-US" sz="2000" dirty="0"/>
              <a:t> av </a:t>
            </a:r>
            <a:r>
              <a:rPr lang="en-US" sz="2000" dirty="0" err="1"/>
              <a:t>betahemolytiska</a:t>
            </a:r>
            <a:r>
              <a:rPr lang="en-US" sz="2000" dirty="0"/>
              <a:t> </a:t>
            </a:r>
            <a:r>
              <a:rPr lang="en-US" sz="2000" dirty="0" err="1"/>
              <a:t>streptokocker</a:t>
            </a:r>
            <a:r>
              <a:rPr lang="en-US" sz="2000" dirty="0"/>
              <a:t>: </a:t>
            </a:r>
          </a:p>
          <a:p>
            <a:pPr marL="457200" lvl="1" indent="0">
              <a:lnSpc>
                <a:spcPct val="100000"/>
              </a:lnSpc>
              <a:buNone/>
            </a:pPr>
            <a:r>
              <a:rPr lang="en-US" sz="2000" dirty="0"/>
              <a:t>- </a:t>
            </a:r>
            <a:r>
              <a:rPr lang="en-US" sz="2000" dirty="0" err="1"/>
              <a:t>Inkubationstiden</a:t>
            </a:r>
            <a:r>
              <a:rPr lang="en-US" sz="2000" dirty="0"/>
              <a:t> för </a:t>
            </a:r>
            <a:r>
              <a:rPr lang="en-US" sz="2000" dirty="0" err="1"/>
              <a:t>en</a:t>
            </a:r>
            <a:r>
              <a:rPr lang="en-US" sz="2000" dirty="0"/>
              <a:t> </a:t>
            </a:r>
            <a:r>
              <a:rPr lang="en-US" sz="2000" dirty="0" err="1"/>
              <a:t>invasiv</a:t>
            </a:r>
            <a:r>
              <a:rPr lang="en-US" sz="2000" dirty="0"/>
              <a:t> </a:t>
            </a:r>
            <a:r>
              <a:rPr lang="en-US" sz="2000" dirty="0" err="1"/>
              <a:t>infektion</a:t>
            </a:r>
            <a:r>
              <a:rPr lang="en-US" sz="2000" dirty="0"/>
              <a:t> med GAS </a:t>
            </a:r>
            <a:r>
              <a:rPr lang="en-US" sz="2000" dirty="0" err="1"/>
              <a:t>anges</a:t>
            </a:r>
            <a:r>
              <a:rPr lang="en-US" sz="2000" dirty="0"/>
              <a:t> </a:t>
            </a:r>
            <a:r>
              <a:rPr lang="en-US" sz="2000" dirty="0" err="1"/>
              <a:t>ofta</a:t>
            </a:r>
            <a:r>
              <a:rPr lang="en-US" sz="2000" dirty="0"/>
              <a:t> till 1-3 </a:t>
            </a:r>
            <a:r>
              <a:rPr lang="en-US" sz="2000" dirty="0" err="1"/>
              <a:t>dagar</a:t>
            </a:r>
            <a:endParaRPr lang="sv-SE" sz="2000" dirty="0"/>
          </a:p>
          <a:p>
            <a:pPr lvl="1">
              <a:lnSpc>
                <a:spcPct val="100000"/>
              </a:lnSpc>
              <a:buFontTx/>
              <a:buChar char="-"/>
            </a:pPr>
            <a:r>
              <a:rPr lang="sv-SE" sz="2000" dirty="0"/>
              <a:t>Tydlig falldefinition saknas</a:t>
            </a:r>
          </a:p>
          <a:p>
            <a:pPr lvl="1">
              <a:lnSpc>
                <a:spcPct val="100000"/>
              </a:lnSpc>
              <a:buFontTx/>
              <a:buChar char="-"/>
            </a:pPr>
            <a:r>
              <a:rPr lang="sv-SE" sz="2000" dirty="0"/>
              <a:t>Enstaka fall av misstänkt </a:t>
            </a:r>
            <a:r>
              <a:rPr lang="sv-SE" sz="2000" dirty="0" err="1"/>
              <a:t>postpartum</a:t>
            </a:r>
            <a:r>
              <a:rPr lang="sv-SE" sz="2000" dirty="0"/>
              <a:t> </a:t>
            </a:r>
            <a:r>
              <a:rPr lang="sv-SE" sz="2000" dirty="0" err="1"/>
              <a:t>endometrit</a:t>
            </a:r>
            <a:r>
              <a:rPr lang="sv-SE" sz="2000" dirty="0"/>
              <a:t> ska föranleda bedömning av Vårdhygien</a:t>
            </a:r>
          </a:p>
          <a:p>
            <a:pPr>
              <a:lnSpc>
                <a:spcPct val="100000"/>
              </a:lnSpc>
            </a:pPr>
            <a:r>
              <a:rPr lang="en-US" sz="2000" dirty="0"/>
              <a:t>Det </a:t>
            </a:r>
            <a:r>
              <a:rPr lang="en-US" sz="2000" dirty="0" err="1"/>
              <a:t>saknas</a:t>
            </a:r>
            <a:r>
              <a:rPr lang="en-US" sz="2000" dirty="0"/>
              <a:t> </a:t>
            </a:r>
            <a:r>
              <a:rPr lang="en-US" sz="2000" dirty="0" err="1"/>
              <a:t>även</a:t>
            </a:r>
            <a:r>
              <a:rPr lang="en-US" sz="2000" dirty="0"/>
              <a:t> </a:t>
            </a:r>
            <a:r>
              <a:rPr lang="en-US" sz="2000" dirty="0" err="1"/>
              <a:t>en</a:t>
            </a:r>
            <a:r>
              <a:rPr lang="en-US" sz="2000" dirty="0"/>
              <a:t> </a:t>
            </a:r>
            <a:r>
              <a:rPr lang="en-US" sz="2000" dirty="0" err="1"/>
              <a:t>tydlig</a:t>
            </a:r>
            <a:r>
              <a:rPr lang="en-US" sz="2000" dirty="0"/>
              <a:t> </a:t>
            </a:r>
            <a:r>
              <a:rPr lang="en-US" sz="2000" dirty="0" err="1"/>
              <a:t>utbrottsdefinition</a:t>
            </a:r>
            <a:r>
              <a:rPr lang="en-US" sz="2000" dirty="0"/>
              <a:t>. </a:t>
            </a:r>
            <a:endParaRPr lang="en-US" sz="2000" b="0" i="0" dirty="0">
              <a:effectLst/>
            </a:endParaRPr>
          </a:p>
        </p:txBody>
      </p:sp>
    </p:spTree>
    <p:extLst>
      <p:ext uri="{BB962C8B-B14F-4D97-AF65-F5344CB8AC3E}">
        <p14:creationId xmlns:p14="http://schemas.microsoft.com/office/powerpoint/2010/main" val="43111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52B50-AE7C-40D3-9AAC-1404159EE001}"/>
              </a:ext>
            </a:extLst>
          </p:cNvPr>
          <p:cNvSpPr>
            <a:spLocks noGrp="1"/>
          </p:cNvSpPr>
          <p:nvPr>
            <p:ph type="title"/>
          </p:nvPr>
        </p:nvSpPr>
        <p:spPr/>
        <p:txBody>
          <a:bodyPr/>
          <a:lstStyle/>
          <a:p>
            <a:r>
              <a:rPr lang="sv-SE" dirty="0"/>
              <a:t>Bakterierna </a:t>
            </a:r>
          </a:p>
        </p:txBody>
      </p:sp>
      <p:sp>
        <p:nvSpPr>
          <p:cNvPr id="3" name="Platshållare för innehåll 2">
            <a:extLst>
              <a:ext uri="{FF2B5EF4-FFF2-40B4-BE49-F238E27FC236}">
                <a16:creationId xmlns:a16="http://schemas.microsoft.com/office/drawing/2014/main" id="{9C6F73B6-A608-4B2C-B82E-6F86E90A4FF7}"/>
              </a:ext>
            </a:extLst>
          </p:cNvPr>
          <p:cNvSpPr>
            <a:spLocks noGrp="1"/>
          </p:cNvSpPr>
          <p:nvPr>
            <p:ph idx="1"/>
          </p:nvPr>
        </p:nvSpPr>
        <p:spPr/>
        <p:txBody>
          <a:bodyPr/>
          <a:lstStyle/>
          <a:p>
            <a:pPr marL="0" indent="0">
              <a:buNone/>
            </a:pPr>
            <a:r>
              <a:rPr lang="sv-SE" b="1" dirty="0" err="1"/>
              <a:t>Betahemolytiska</a:t>
            </a:r>
            <a:r>
              <a:rPr lang="sv-SE" b="1" i="1" dirty="0"/>
              <a:t> </a:t>
            </a:r>
            <a:r>
              <a:rPr lang="sv-SE" b="1" dirty="0"/>
              <a:t>streptokocker</a:t>
            </a:r>
          </a:p>
          <a:p>
            <a:r>
              <a:rPr lang="sv-SE" i="1" dirty="0" err="1"/>
              <a:t>Streptococcus</a:t>
            </a:r>
            <a:r>
              <a:rPr lang="sv-SE" i="1" dirty="0"/>
              <a:t> </a:t>
            </a:r>
            <a:r>
              <a:rPr lang="sv-SE" i="1" dirty="0" err="1"/>
              <a:t>pyogenes</a:t>
            </a:r>
            <a:r>
              <a:rPr lang="sv-SE" dirty="0"/>
              <a:t>, grupp A-streptokocker (GAS)</a:t>
            </a:r>
          </a:p>
          <a:p>
            <a:r>
              <a:rPr lang="sv-SE" i="1" dirty="0" err="1"/>
              <a:t>Streptococcus</a:t>
            </a:r>
            <a:r>
              <a:rPr lang="sv-SE" i="1" dirty="0"/>
              <a:t> </a:t>
            </a:r>
            <a:r>
              <a:rPr lang="sv-SE" i="1" dirty="0" err="1"/>
              <a:t>dysgalactiae</a:t>
            </a:r>
            <a:r>
              <a:rPr lang="sv-SE" i="1" dirty="0"/>
              <a:t> </a:t>
            </a:r>
            <a:r>
              <a:rPr lang="sv-SE" i="1" dirty="0" err="1"/>
              <a:t>subsp</a:t>
            </a:r>
            <a:r>
              <a:rPr lang="sv-SE" i="1" dirty="0"/>
              <a:t>. </a:t>
            </a:r>
            <a:r>
              <a:rPr lang="sv-SE" i="1" dirty="0" err="1"/>
              <a:t>equisimilis</a:t>
            </a:r>
            <a:r>
              <a:rPr lang="sv-SE" i="1" dirty="0"/>
              <a:t> </a:t>
            </a:r>
            <a:r>
              <a:rPr lang="sv-SE" dirty="0"/>
              <a:t>(SDSE)</a:t>
            </a:r>
            <a:r>
              <a:rPr lang="sv-SE" i="1" dirty="0"/>
              <a:t> </a:t>
            </a:r>
            <a:br>
              <a:rPr lang="sv-SE" i="1" dirty="0"/>
            </a:br>
            <a:r>
              <a:rPr lang="sv-SE" i="1" dirty="0"/>
              <a:t>grupp C/G-streptokocker </a:t>
            </a:r>
            <a:r>
              <a:rPr lang="sv-SE" dirty="0"/>
              <a:t>(GCS, GGS)</a:t>
            </a:r>
            <a:endParaRPr lang="sv-SE" i="1" dirty="0"/>
          </a:p>
          <a:p>
            <a:endParaRPr lang="sv-SE" dirty="0"/>
          </a:p>
        </p:txBody>
      </p:sp>
    </p:spTree>
    <p:extLst>
      <p:ext uri="{BB962C8B-B14F-4D97-AF65-F5344CB8AC3E}">
        <p14:creationId xmlns:p14="http://schemas.microsoft.com/office/powerpoint/2010/main" val="113724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D7E1E-0C82-4DB6-B8D3-FD7BC75A36ED}"/>
              </a:ext>
            </a:extLst>
          </p:cNvPr>
          <p:cNvSpPr>
            <a:spLocks noGrp="1"/>
          </p:cNvSpPr>
          <p:nvPr>
            <p:ph type="title"/>
          </p:nvPr>
        </p:nvSpPr>
        <p:spPr/>
        <p:txBody>
          <a:bodyPr/>
          <a:lstStyle/>
          <a:p>
            <a:r>
              <a:rPr lang="sv-SE" dirty="0"/>
              <a:t>Typning av streptokocker</a:t>
            </a:r>
          </a:p>
        </p:txBody>
      </p:sp>
      <p:sp>
        <p:nvSpPr>
          <p:cNvPr id="4" name="Platshållare för innehåll 3">
            <a:extLst>
              <a:ext uri="{FF2B5EF4-FFF2-40B4-BE49-F238E27FC236}">
                <a16:creationId xmlns:a16="http://schemas.microsoft.com/office/drawing/2014/main" id="{121CEB5D-C335-4982-82C7-851963D6791F}"/>
              </a:ext>
            </a:extLst>
          </p:cNvPr>
          <p:cNvSpPr>
            <a:spLocks noGrp="1"/>
          </p:cNvSpPr>
          <p:nvPr>
            <p:ph sz="half" idx="1"/>
          </p:nvPr>
        </p:nvSpPr>
        <p:spPr/>
        <p:txBody>
          <a:bodyPr/>
          <a:lstStyle/>
          <a:p>
            <a:pPr marL="0" indent="0">
              <a:buNone/>
            </a:pPr>
            <a:r>
              <a:rPr lang="sv-SE" sz="2400" b="1" i="1" dirty="0" err="1"/>
              <a:t>emm</a:t>
            </a:r>
            <a:r>
              <a:rPr lang="sv-SE" sz="2400" b="1" dirty="0"/>
              <a:t>-typning</a:t>
            </a:r>
          </a:p>
          <a:p>
            <a:r>
              <a:rPr lang="sv-SE" sz="2400" dirty="0"/>
              <a:t>M-proteinet</a:t>
            </a:r>
          </a:p>
          <a:p>
            <a:r>
              <a:rPr lang="sv-SE" sz="2400" dirty="0"/>
              <a:t>Sekvensering av hypervariabel del av genen, 180 </a:t>
            </a:r>
            <a:r>
              <a:rPr lang="sv-SE" sz="2400" dirty="0" err="1"/>
              <a:t>bp</a:t>
            </a:r>
            <a:endParaRPr lang="sv-SE" sz="2400" dirty="0"/>
          </a:p>
          <a:p>
            <a:r>
              <a:rPr lang="sv-SE" sz="2400" dirty="0"/>
              <a:t>CDC </a:t>
            </a:r>
            <a:r>
              <a:rPr lang="sv-SE" sz="2400" i="1" dirty="0" err="1"/>
              <a:t>emm</a:t>
            </a:r>
            <a:r>
              <a:rPr lang="sv-SE" sz="2400" i="1" dirty="0"/>
              <a:t> </a:t>
            </a:r>
            <a:r>
              <a:rPr lang="sv-SE" sz="2400" dirty="0" err="1"/>
              <a:t>subtype</a:t>
            </a:r>
            <a:r>
              <a:rPr lang="sv-SE" sz="2400" dirty="0"/>
              <a:t> </a:t>
            </a:r>
            <a:r>
              <a:rPr lang="sv-SE" sz="2400" dirty="0" err="1"/>
              <a:t>database</a:t>
            </a:r>
            <a:br>
              <a:rPr lang="sv-SE" sz="2400" dirty="0"/>
            </a:br>
            <a:r>
              <a:rPr lang="sv-SE" sz="2400" dirty="0"/>
              <a:t>”</a:t>
            </a:r>
            <a:r>
              <a:rPr lang="en-US" sz="1600" b="0" i="0" dirty="0">
                <a:solidFill>
                  <a:srgbClr val="000000"/>
                </a:solidFill>
                <a:effectLst/>
                <a:latin typeface="Open Sans" panose="020B0606030504020204" pitchFamily="34" charset="0"/>
              </a:rPr>
              <a:t>A new </a:t>
            </a:r>
            <a:r>
              <a:rPr lang="en-US" sz="1600" b="0" i="1" dirty="0" err="1">
                <a:solidFill>
                  <a:srgbClr val="000000"/>
                </a:solidFill>
                <a:effectLst/>
                <a:latin typeface="Open Sans" panose="020B0606030504020204" pitchFamily="34" charset="0"/>
              </a:rPr>
              <a:t>emm</a:t>
            </a:r>
            <a:r>
              <a:rPr lang="en-US" sz="1600" b="0" i="0" dirty="0">
                <a:solidFill>
                  <a:srgbClr val="000000"/>
                </a:solidFill>
                <a:effectLst/>
                <a:latin typeface="Open Sans" panose="020B0606030504020204" pitchFamily="34" charset="0"/>
              </a:rPr>
              <a:t> type is dictated by: &lt; 92% identity to a reference </a:t>
            </a:r>
            <a:r>
              <a:rPr lang="en-US" sz="1600" b="0" i="1" dirty="0" err="1">
                <a:solidFill>
                  <a:srgbClr val="000000"/>
                </a:solidFill>
                <a:effectLst/>
                <a:latin typeface="Open Sans" panose="020B0606030504020204" pitchFamily="34" charset="0"/>
              </a:rPr>
              <a:t>emm</a:t>
            </a:r>
            <a:r>
              <a:rPr lang="en-US" sz="1600" b="0" i="0" dirty="0">
                <a:solidFill>
                  <a:srgbClr val="000000"/>
                </a:solidFill>
                <a:effectLst/>
                <a:latin typeface="Open Sans" panose="020B0606030504020204" pitchFamily="34" charset="0"/>
              </a:rPr>
              <a:t> type (e.g., types </a:t>
            </a:r>
            <a:r>
              <a:rPr lang="en-US" sz="1600" b="0" i="1" dirty="0">
                <a:solidFill>
                  <a:srgbClr val="000000"/>
                </a:solidFill>
                <a:effectLst/>
                <a:latin typeface="Open Sans" panose="020B0606030504020204" pitchFamily="34" charset="0"/>
              </a:rPr>
              <a:t>emm1.0</a:t>
            </a:r>
            <a:r>
              <a:rPr lang="en-US" sz="1600" b="0" i="0" dirty="0">
                <a:solidFill>
                  <a:srgbClr val="000000"/>
                </a:solidFill>
                <a:effectLst/>
                <a:latin typeface="Open Sans" panose="020B0606030504020204" pitchFamily="34" charset="0"/>
              </a:rPr>
              <a:t>, </a:t>
            </a:r>
            <a:r>
              <a:rPr lang="en-US" sz="1600" b="0" i="1" dirty="0">
                <a:solidFill>
                  <a:srgbClr val="000000"/>
                </a:solidFill>
                <a:effectLst/>
                <a:latin typeface="Open Sans" panose="020B0606030504020204" pitchFamily="34" charset="0"/>
              </a:rPr>
              <a:t>emm2.0</a:t>
            </a:r>
            <a:r>
              <a:rPr lang="en-US" sz="1600" b="0" i="0" dirty="0">
                <a:solidFill>
                  <a:srgbClr val="000000"/>
                </a:solidFill>
                <a:effectLst/>
                <a:latin typeface="Open Sans" panose="020B0606030504020204" pitchFamily="34" charset="0"/>
              </a:rPr>
              <a:t>, </a:t>
            </a:r>
            <a:r>
              <a:rPr lang="en-US" sz="1600" b="0" i="1" dirty="0">
                <a:solidFill>
                  <a:srgbClr val="000000"/>
                </a:solidFill>
                <a:effectLst/>
                <a:latin typeface="Open Sans" panose="020B0606030504020204" pitchFamily="34" charset="0"/>
              </a:rPr>
              <a:t>emm3.0)”</a:t>
            </a:r>
          </a:p>
          <a:p>
            <a:r>
              <a:rPr lang="en-US" sz="2400" dirty="0" err="1">
                <a:solidFill>
                  <a:srgbClr val="000000"/>
                </a:solidFill>
              </a:rPr>
              <a:t>Benämns</a:t>
            </a:r>
            <a:r>
              <a:rPr lang="en-US" sz="2400" dirty="0">
                <a:solidFill>
                  <a:srgbClr val="000000"/>
                </a:solidFill>
              </a:rPr>
              <a:t> emm1, emm4 </a:t>
            </a:r>
            <a:r>
              <a:rPr lang="en-US" sz="2400" dirty="0" err="1">
                <a:solidFill>
                  <a:srgbClr val="000000"/>
                </a:solidFill>
              </a:rPr>
              <a:t>osv</a:t>
            </a:r>
            <a:r>
              <a:rPr lang="en-US" sz="2400" dirty="0">
                <a:solidFill>
                  <a:srgbClr val="000000"/>
                </a:solidFill>
              </a:rPr>
              <a:t>. </a:t>
            </a:r>
            <a:endParaRPr lang="sv-SE" sz="2800" dirty="0"/>
          </a:p>
        </p:txBody>
      </p:sp>
      <p:sp>
        <p:nvSpPr>
          <p:cNvPr id="5" name="Platshållare för innehåll 4">
            <a:extLst>
              <a:ext uri="{FF2B5EF4-FFF2-40B4-BE49-F238E27FC236}">
                <a16:creationId xmlns:a16="http://schemas.microsoft.com/office/drawing/2014/main" id="{B1B2603B-5A72-43B2-95F8-58600E6DA159}"/>
              </a:ext>
            </a:extLst>
          </p:cNvPr>
          <p:cNvSpPr>
            <a:spLocks noGrp="1"/>
          </p:cNvSpPr>
          <p:nvPr>
            <p:ph sz="half" idx="2"/>
          </p:nvPr>
        </p:nvSpPr>
        <p:spPr/>
        <p:txBody>
          <a:bodyPr/>
          <a:lstStyle/>
          <a:p>
            <a:pPr marL="0" indent="0">
              <a:buNone/>
            </a:pPr>
            <a:r>
              <a:rPr lang="sv-SE" sz="2400" b="1" dirty="0"/>
              <a:t>Helgenomsekvensering (WGS)</a:t>
            </a:r>
          </a:p>
          <a:p>
            <a:r>
              <a:rPr lang="sv-SE" sz="2400" dirty="0"/>
              <a:t>MLST – 7 gener. Benämns </a:t>
            </a:r>
            <a:r>
              <a:rPr lang="sv-SE" sz="2400" dirty="0" err="1"/>
              <a:t>STxx</a:t>
            </a:r>
            <a:r>
              <a:rPr lang="sv-SE" sz="2400" dirty="0"/>
              <a:t> (ST49, ST150, stG643)</a:t>
            </a:r>
          </a:p>
          <a:p>
            <a:r>
              <a:rPr lang="sv-SE" sz="2400" dirty="0"/>
              <a:t>SNP-analys</a:t>
            </a:r>
          </a:p>
          <a:p>
            <a:r>
              <a:rPr lang="sv-SE" sz="2400" dirty="0"/>
              <a:t>Virulensgener</a:t>
            </a:r>
          </a:p>
          <a:p>
            <a:r>
              <a:rPr lang="sv-SE" sz="2400" dirty="0"/>
              <a:t>Fylogeni</a:t>
            </a:r>
          </a:p>
          <a:p>
            <a:pPr marL="0" indent="0">
              <a:buNone/>
            </a:pPr>
            <a:endParaRPr lang="sv-SE" sz="2400" dirty="0"/>
          </a:p>
        </p:txBody>
      </p:sp>
    </p:spTree>
    <p:extLst>
      <p:ext uri="{BB962C8B-B14F-4D97-AF65-F5344CB8AC3E}">
        <p14:creationId xmlns:p14="http://schemas.microsoft.com/office/powerpoint/2010/main" val="267868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84008-4C19-4430-BAAB-E19F38F0521E}"/>
              </a:ext>
            </a:extLst>
          </p:cNvPr>
          <p:cNvSpPr>
            <a:spLocks noGrp="1"/>
          </p:cNvSpPr>
          <p:nvPr>
            <p:ph type="title"/>
          </p:nvPr>
        </p:nvSpPr>
        <p:spPr/>
        <p:txBody>
          <a:bodyPr/>
          <a:lstStyle/>
          <a:p>
            <a:r>
              <a:rPr lang="sv-SE" dirty="0"/>
              <a:t>Jämförelse mellan </a:t>
            </a:r>
            <a:r>
              <a:rPr lang="sv-SE" dirty="0" err="1"/>
              <a:t>emm</a:t>
            </a:r>
            <a:r>
              <a:rPr lang="sv-SE" dirty="0"/>
              <a:t>-typning och WGS</a:t>
            </a:r>
          </a:p>
        </p:txBody>
      </p:sp>
      <p:pic>
        <p:nvPicPr>
          <p:cNvPr id="5" name="Picture 3">
            <a:extLst>
              <a:ext uri="{FF2B5EF4-FFF2-40B4-BE49-F238E27FC236}">
                <a16:creationId xmlns:a16="http://schemas.microsoft.com/office/drawing/2014/main" id="{128DE72E-5CDA-4E1B-819B-3AB3334FFBDE}"/>
              </a:ext>
            </a:extLst>
          </p:cNvPr>
          <p:cNvPicPr>
            <a:picLocks noChangeAspect="1"/>
          </p:cNvPicPr>
          <p:nvPr/>
        </p:nvPicPr>
        <p:blipFill>
          <a:blip r:embed="rId2"/>
          <a:stretch>
            <a:fillRect/>
          </a:stretch>
        </p:blipFill>
        <p:spPr>
          <a:xfrm>
            <a:off x="838200" y="1690688"/>
            <a:ext cx="5633940" cy="4216953"/>
          </a:xfrm>
          <a:prstGeom prst="rect">
            <a:avLst/>
          </a:prstGeom>
        </p:spPr>
      </p:pic>
      <p:pic>
        <p:nvPicPr>
          <p:cNvPr id="6" name="Picture 5">
            <a:extLst>
              <a:ext uri="{FF2B5EF4-FFF2-40B4-BE49-F238E27FC236}">
                <a16:creationId xmlns:a16="http://schemas.microsoft.com/office/drawing/2014/main" id="{9D329B24-FA64-4B00-B0ED-B7F2834978F0}"/>
              </a:ext>
            </a:extLst>
          </p:cNvPr>
          <p:cNvPicPr>
            <a:picLocks noChangeAspect="1"/>
          </p:cNvPicPr>
          <p:nvPr/>
        </p:nvPicPr>
        <p:blipFill>
          <a:blip r:embed="rId3"/>
          <a:stretch>
            <a:fillRect/>
          </a:stretch>
        </p:blipFill>
        <p:spPr>
          <a:xfrm>
            <a:off x="7207703" y="1475797"/>
            <a:ext cx="3796270" cy="4646733"/>
          </a:xfrm>
          <a:prstGeom prst="rect">
            <a:avLst/>
          </a:prstGeom>
        </p:spPr>
      </p:pic>
      <p:sp>
        <p:nvSpPr>
          <p:cNvPr id="3" name="textruta 2">
            <a:extLst>
              <a:ext uri="{FF2B5EF4-FFF2-40B4-BE49-F238E27FC236}">
                <a16:creationId xmlns:a16="http://schemas.microsoft.com/office/drawing/2014/main" id="{DA98382D-B6BE-4200-B6A1-D52F0B6487AB}"/>
              </a:ext>
            </a:extLst>
          </p:cNvPr>
          <p:cNvSpPr txBox="1"/>
          <p:nvPr/>
        </p:nvSpPr>
        <p:spPr>
          <a:xfrm>
            <a:off x="838200" y="6438900"/>
            <a:ext cx="2300630" cy="369332"/>
          </a:xfrm>
          <a:prstGeom prst="rect">
            <a:avLst/>
          </a:prstGeom>
          <a:noFill/>
        </p:spPr>
        <p:txBody>
          <a:bodyPr wrap="none" rtlCol="0">
            <a:spAutoFit/>
          </a:bodyPr>
          <a:lstStyle/>
          <a:p>
            <a:r>
              <a:rPr lang="sv-SE" dirty="0"/>
              <a:t>Senneby et al., 2021</a:t>
            </a:r>
          </a:p>
        </p:txBody>
      </p:sp>
    </p:spTree>
    <p:extLst>
      <p:ext uri="{BB962C8B-B14F-4D97-AF65-F5344CB8AC3E}">
        <p14:creationId xmlns:p14="http://schemas.microsoft.com/office/powerpoint/2010/main" val="315482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C9247A7-C491-6CB0-3A08-717509CD377D}"/>
              </a:ext>
            </a:extLst>
          </p:cNvPr>
          <p:cNvSpPr>
            <a:spLocks noGrp="1"/>
          </p:cNvSpPr>
          <p:nvPr>
            <p:ph type="title"/>
          </p:nvPr>
        </p:nvSpPr>
        <p:spPr>
          <a:xfrm>
            <a:off x="831850" y="1709739"/>
            <a:ext cx="10364470" cy="1937702"/>
          </a:xfrm>
        </p:spPr>
        <p:txBody>
          <a:bodyPr/>
          <a:lstStyle/>
          <a:p>
            <a:r>
              <a:rPr lang="sv-SE" sz="2800" dirty="0"/>
              <a:t>Utbrott GAS</a:t>
            </a:r>
            <a:br>
              <a:rPr lang="sv-SE" sz="2800" dirty="0"/>
            </a:br>
            <a:r>
              <a:rPr lang="sv-SE" sz="2800" dirty="0"/>
              <a:t>Förlossningsavdelning Skåne hösten 2018</a:t>
            </a:r>
            <a:endParaRPr lang="sv-SE" sz="4000" dirty="0"/>
          </a:p>
        </p:txBody>
      </p:sp>
      <p:sp>
        <p:nvSpPr>
          <p:cNvPr id="7" name="Platshållare för text 6">
            <a:extLst>
              <a:ext uri="{FF2B5EF4-FFF2-40B4-BE49-F238E27FC236}">
                <a16:creationId xmlns:a16="http://schemas.microsoft.com/office/drawing/2014/main" id="{01C27301-4C30-4520-BC37-5F42098DC3D4}"/>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5368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07485" y="2979360"/>
            <a:ext cx="1798563" cy="367246"/>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4" dirty="0">
                <a:solidFill>
                  <a:schemeClr val="tx2"/>
                </a:solidFill>
                <a:latin typeface="Times New Roman" panose="02020603050405020304" pitchFamily="18" charset="0"/>
                <a:cs typeface="Times New Roman" panose="02020603050405020304" pitchFamily="18" charset="0"/>
              </a:rPr>
              <a:t>Augusti</a:t>
            </a:r>
          </a:p>
        </p:txBody>
      </p:sp>
      <p:cxnSp>
        <p:nvCxnSpPr>
          <p:cNvPr id="6" name="Rak pil 5"/>
          <p:cNvCxnSpPr/>
          <p:nvPr/>
        </p:nvCxnSpPr>
        <p:spPr>
          <a:xfrm>
            <a:off x="900133" y="1398142"/>
            <a:ext cx="0" cy="156314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2590990" y="2980719"/>
            <a:ext cx="1888356" cy="367246"/>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4" dirty="0">
                <a:solidFill>
                  <a:schemeClr val="tx2"/>
                </a:solidFill>
                <a:latin typeface="Times New Roman" panose="02020603050405020304" pitchFamily="18" charset="0"/>
                <a:cs typeface="Times New Roman" panose="02020603050405020304" pitchFamily="18" charset="0"/>
              </a:rPr>
              <a:t>September</a:t>
            </a:r>
          </a:p>
        </p:txBody>
      </p:sp>
      <p:sp>
        <p:nvSpPr>
          <p:cNvPr id="8" name="Rektangel 7"/>
          <p:cNvSpPr/>
          <p:nvPr/>
        </p:nvSpPr>
        <p:spPr>
          <a:xfrm>
            <a:off x="4548176" y="2984600"/>
            <a:ext cx="2017944" cy="367246"/>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4" dirty="0" err="1">
                <a:solidFill>
                  <a:schemeClr val="tx2"/>
                </a:solidFill>
                <a:latin typeface="Times New Roman" panose="02020603050405020304" pitchFamily="18" charset="0"/>
                <a:cs typeface="Times New Roman" panose="02020603050405020304" pitchFamily="18" charset="0"/>
              </a:rPr>
              <a:t>Oktober</a:t>
            </a:r>
            <a:endParaRPr lang="en-GB" sz="2404" dirty="0">
              <a:solidFill>
                <a:schemeClr val="tx2"/>
              </a:solidFill>
              <a:latin typeface="Times New Roman" panose="02020603050405020304" pitchFamily="18" charset="0"/>
              <a:cs typeface="Times New Roman" panose="02020603050405020304" pitchFamily="18" charset="0"/>
            </a:endParaRPr>
          </a:p>
        </p:txBody>
      </p:sp>
      <p:sp>
        <p:nvSpPr>
          <p:cNvPr id="9" name="Rektangel 8"/>
          <p:cNvSpPr/>
          <p:nvPr/>
        </p:nvSpPr>
        <p:spPr>
          <a:xfrm>
            <a:off x="6612453" y="2979360"/>
            <a:ext cx="1961192" cy="367246"/>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4" dirty="0">
                <a:solidFill>
                  <a:schemeClr val="tx2"/>
                </a:solidFill>
                <a:latin typeface="Times New Roman" panose="02020603050405020304" pitchFamily="18" charset="0"/>
                <a:cs typeface="Times New Roman" panose="02020603050405020304" pitchFamily="18" charset="0"/>
              </a:rPr>
              <a:t>November</a:t>
            </a:r>
          </a:p>
        </p:txBody>
      </p:sp>
      <p:sp>
        <p:nvSpPr>
          <p:cNvPr id="10" name="Rektangel 9"/>
          <p:cNvSpPr/>
          <p:nvPr/>
        </p:nvSpPr>
        <p:spPr>
          <a:xfrm>
            <a:off x="8658588" y="2969972"/>
            <a:ext cx="2109224" cy="367246"/>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4" dirty="0">
                <a:solidFill>
                  <a:schemeClr val="tx2"/>
                </a:solidFill>
                <a:latin typeface="Times New Roman" panose="02020603050405020304" pitchFamily="18" charset="0"/>
                <a:cs typeface="Times New Roman" panose="02020603050405020304" pitchFamily="18" charset="0"/>
              </a:rPr>
              <a:t>December</a:t>
            </a:r>
          </a:p>
        </p:txBody>
      </p:sp>
      <p:sp>
        <p:nvSpPr>
          <p:cNvPr id="12" name="textruta 11"/>
          <p:cNvSpPr txBox="1"/>
          <p:nvPr/>
        </p:nvSpPr>
        <p:spPr>
          <a:xfrm>
            <a:off x="462359" y="812375"/>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1</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180807</a:t>
            </a:r>
          </a:p>
        </p:txBody>
      </p:sp>
      <p:cxnSp>
        <p:nvCxnSpPr>
          <p:cNvPr id="13" name="Rak pil 12"/>
          <p:cNvCxnSpPr/>
          <p:nvPr/>
        </p:nvCxnSpPr>
        <p:spPr>
          <a:xfrm flipH="1">
            <a:off x="1416070" y="2395511"/>
            <a:ext cx="1259" cy="55118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1916550" y="1371590"/>
            <a:ext cx="372" cy="159139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a:xfrm>
            <a:off x="2458741" y="2417421"/>
            <a:ext cx="0" cy="54386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935050" y="1809744"/>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2</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180811</a:t>
            </a:r>
          </a:p>
        </p:txBody>
      </p:sp>
      <p:sp>
        <p:nvSpPr>
          <p:cNvPr id="21" name="textruta 20"/>
          <p:cNvSpPr txBox="1"/>
          <p:nvPr/>
        </p:nvSpPr>
        <p:spPr>
          <a:xfrm>
            <a:off x="1460364" y="812374"/>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3</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180820</a:t>
            </a:r>
          </a:p>
        </p:txBody>
      </p:sp>
      <p:sp>
        <p:nvSpPr>
          <p:cNvPr id="22" name="textruta 21"/>
          <p:cNvSpPr txBox="1"/>
          <p:nvPr/>
        </p:nvSpPr>
        <p:spPr>
          <a:xfrm>
            <a:off x="2049863" y="1808786"/>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4</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180827</a:t>
            </a:r>
          </a:p>
        </p:txBody>
      </p:sp>
      <p:cxnSp>
        <p:nvCxnSpPr>
          <p:cNvPr id="23" name="Rak pil 22"/>
          <p:cNvCxnSpPr/>
          <p:nvPr/>
        </p:nvCxnSpPr>
        <p:spPr>
          <a:xfrm>
            <a:off x="3881566" y="2452138"/>
            <a:ext cx="372" cy="50915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3480633" y="1831655"/>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5</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180921</a:t>
            </a:r>
          </a:p>
        </p:txBody>
      </p:sp>
      <p:cxnSp>
        <p:nvCxnSpPr>
          <p:cNvPr id="25" name="Rak pil 24"/>
          <p:cNvCxnSpPr/>
          <p:nvPr/>
        </p:nvCxnSpPr>
        <p:spPr>
          <a:xfrm flipH="1">
            <a:off x="6202831" y="2417422"/>
            <a:ext cx="1" cy="56193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extruta 25"/>
          <p:cNvSpPr txBox="1"/>
          <p:nvPr/>
        </p:nvSpPr>
        <p:spPr>
          <a:xfrm>
            <a:off x="5746647" y="1788313"/>
            <a:ext cx="912371" cy="585767"/>
          </a:xfrm>
          <a:prstGeom prst="rect">
            <a:avLst/>
          </a:prstGeom>
          <a:solidFill>
            <a:schemeClr val="accent5">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Patient 6</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181031</a:t>
            </a:r>
          </a:p>
        </p:txBody>
      </p:sp>
      <p:cxnSp>
        <p:nvCxnSpPr>
          <p:cNvPr id="29" name="Rak pil 28"/>
          <p:cNvCxnSpPr/>
          <p:nvPr/>
        </p:nvCxnSpPr>
        <p:spPr>
          <a:xfrm flipV="1">
            <a:off x="2036889" y="3379269"/>
            <a:ext cx="0" cy="83807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1279062" y="4250008"/>
            <a:ext cx="1334675" cy="1079045"/>
          </a:xfrm>
          <a:prstGeom prst="rect">
            <a:avLst/>
          </a:prstGeom>
          <a:solidFill>
            <a:schemeClr val="accent3">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Möjlig bärare</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svalgodling 1</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180822</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NEGATIV</a:t>
            </a:r>
          </a:p>
        </p:txBody>
      </p:sp>
      <p:cxnSp>
        <p:nvCxnSpPr>
          <p:cNvPr id="31" name="Rak pil 30"/>
          <p:cNvCxnSpPr/>
          <p:nvPr/>
        </p:nvCxnSpPr>
        <p:spPr>
          <a:xfrm flipV="1">
            <a:off x="2897231" y="3367988"/>
            <a:ext cx="0" cy="88202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ruta 31"/>
          <p:cNvSpPr txBox="1"/>
          <p:nvPr/>
        </p:nvSpPr>
        <p:spPr>
          <a:xfrm>
            <a:off x="2638918" y="4250007"/>
            <a:ext cx="1334675" cy="1079045"/>
          </a:xfrm>
          <a:prstGeom prst="rect">
            <a:avLst/>
          </a:prstGeom>
          <a:solidFill>
            <a:schemeClr val="accent3">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Möjlig bärare</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svalgodling 2</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180903</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NEGATIV</a:t>
            </a:r>
          </a:p>
        </p:txBody>
      </p:sp>
      <p:cxnSp>
        <p:nvCxnSpPr>
          <p:cNvPr id="33" name="Rak pil 32"/>
          <p:cNvCxnSpPr/>
          <p:nvPr/>
        </p:nvCxnSpPr>
        <p:spPr>
          <a:xfrm flipV="1">
            <a:off x="4795639" y="3379269"/>
            <a:ext cx="6322" cy="88202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4060723" y="4250008"/>
            <a:ext cx="1334675" cy="1079045"/>
          </a:xfrm>
          <a:prstGeom prst="rect">
            <a:avLst/>
          </a:prstGeom>
          <a:solidFill>
            <a:schemeClr val="accent3">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Möjlig bärare</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svalgodling 3</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181005</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NEGATIV</a:t>
            </a:r>
          </a:p>
        </p:txBody>
      </p:sp>
      <p:cxnSp>
        <p:nvCxnSpPr>
          <p:cNvPr id="35" name="Rak pil 34"/>
          <p:cNvCxnSpPr/>
          <p:nvPr/>
        </p:nvCxnSpPr>
        <p:spPr>
          <a:xfrm flipH="1" flipV="1">
            <a:off x="7741064" y="3385839"/>
            <a:ext cx="2702" cy="88202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7073726" y="4267859"/>
            <a:ext cx="1334675" cy="1079045"/>
          </a:xfrm>
          <a:prstGeom prst="rect">
            <a:avLst/>
          </a:prstGeom>
          <a:solidFill>
            <a:schemeClr val="accent3">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Möjlig bärare</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svalgodling 4</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181120</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POSITIV</a:t>
            </a:r>
          </a:p>
        </p:txBody>
      </p:sp>
      <p:sp>
        <p:nvSpPr>
          <p:cNvPr id="37" name="textruta 36"/>
          <p:cNvSpPr txBox="1"/>
          <p:nvPr/>
        </p:nvSpPr>
        <p:spPr>
          <a:xfrm>
            <a:off x="8495531" y="4273551"/>
            <a:ext cx="3597137" cy="1079045"/>
          </a:xfrm>
          <a:prstGeom prst="rect">
            <a:avLst/>
          </a:prstGeom>
          <a:solidFill>
            <a:schemeClr val="accent3">
              <a:lumMod val="20000"/>
              <a:lumOff val="80000"/>
            </a:schemeClr>
          </a:solidFill>
          <a:ln>
            <a:solidFill>
              <a:schemeClr val="accent2">
                <a:lumMod val="40000"/>
                <a:lumOff val="60000"/>
              </a:schemeClr>
            </a:solidFill>
          </a:ln>
        </p:spPr>
        <p:txBody>
          <a:bodyPr wrap="none" rtlCol="0">
            <a:spAutoFit/>
          </a:bodyPr>
          <a:lstStyle/>
          <a:p>
            <a:pPr algn="ctr"/>
            <a:r>
              <a:rPr lang="sv-SE" sz="1603" dirty="0">
                <a:solidFill>
                  <a:schemeClr val="tx2"/>
                </a:solidFill>
                <a:latin typeface="Times New Roman" panose="02020603050405020304" pitchFamily="18" charset="0"/>
                <a:cs typeface="Times New Roman" panose="02020603050405020304" pitchFamily="18" charset="0"/>
              </a:rPr>
              <a:t>Möjlig bärare</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svalgodling efter eradikeringsbehandling</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181228</a:t>
            </a:r>
            <a:br>
              <a:rPr lang="sv-SE" sz="1603" dirty="0">
                <a:solidFill>
                  <a:schemeClr val="tx2"/>
                </a:solidFill>
                <a:latin typeface="Times New Roman" panose="02020603050405020304" pitchFamily="18" charset="0"/>
                <a:cs typeface="Times New Roman" panose="02020603050405020304" pitchFamily="18" charset="0"/>
              </a:rPr>
            </a:br>
            <a:r>
              <a:rPr lang="sv-SE" sz="1603" dirty="0">
                <a:solidFill>
                  <a:schemeClr val="tx2"/>
                </a:solidFill>
                <a:latin typeface="Times New Roman" panose="02020603050405020304" pitchFamily="18" charset="0"/>
                <a:cs typeface="Times New Roman" panose="02020603050405020304" pitchFamily="18" charset="0"/>
              </a:rPr>
              <a:t>NEGATIV</a:t>
            </a:r>
          </a:p>
        </p:txBody>
      </p:sp>
      <p:cxnSp>
        <p:nvCxnSpPr>
          <p:cNvPr id="38" name="Rak pil 37"/>
          <p:cNvCxnSpPr/>
          <p:nvPr/>
        </p:nvCxnSpPr>
        <p:spPr>
          <a:xfrm flipH="1" flipV="1">
            <a:off x="10682227" y="3328755"/>
            <a:ext cx="642" cy="88859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a:xfrm>
            <a:off x="807818" y="3727"/>
            <a:ext cx="10476183" cy="929766"/>
          </a:xfrm>
        </p:spPr>
        <p:txBody>
          <a:bodyPr/>
          <a:lstStyle/>
          <a:p>
            <a:pPr algn="ctr"/>
            <a:r>
              <a:rPr lang="sv-SE" sz="2404" dirty="0"/>
              <a:t>Ett utbrott av </a:t>
            </a:r>
            <a:r>
              <a:rPr lang="en-US" sz="2404" dirty="0"/>
              <a:t>postpartum </a:t>
            </a:r>
            <a:r>
              <a:rPr lang="en-US" sz="2404" dirty="0" err="1"/>
              <a:t>endometriter</a:t>
            </a:r>
            <a:r>
              <a:rPr lang="en-US" sz="2404" dirty="0"/>
              <a:t> </a:t>
            </a:r>
            <a:r>
              <a:rPr lang="en-US" sz="2404" dirty="0" err="1"/>
              <a:t>orsakade</a:t>
            </a:r>
            <a:r>
              <a:rPr lang="en-US" sz="2404" dirty="0"/>
              <a:t> </a:t>
            </a:r>
            <a:r>
              <a:rPr lang="en-US" sz="2404" dirty="0" err="1"/>
              <a:t>av</a:t>
            </a:r>
            <a:r>
              <a:rPr lang="en-US" sz="2404" i="1" dirty="0" err="1"/>
              <a:t>Streptococcus</a:t>
            </a:r>
            <a:r>
              <a:rPr lang="en-US" sz="2404" i="1" dirty="0"/>
              <a:t> pyogenes</a:t>
            </a:r>
            <a:r>
              <a:rPr lang="en-US" sz="2404" dirty="0"/>
              <a:t> </a:t>
            </a:r>
            <a:r>
              <a:rPr lang="en-US" sz="2404" i="1" dirty="0" err="1"/>
              <a:t>emm</a:t>
            </a:r>
            <a:r>
              <a:rPr lang="en-US" sz="2404" dirty="0"/>
              <a:t> 75</a:t>
            </a:r>
            <a:endParaRPr lang="sv-SE" sz="2404" dirty="0"/>
          </a:p>
        </p:txBody>
      </p:sp>
      <p:sp>
        <p:nvSpPr>
          <p:cNvPr id="3" name="Platshållare för innehåll 2"/>
          <p:cNvSpPr>
            <a:spLocks noGrp="1"/>
          </p:cNvSpPr>
          <p:nvPr>
            <p:ph idx="1"/>
          </p:nvPr>
        </p:nvSpPr>
        <p:spPr/>
        <p:txBody>
          <a:bodyPr/>
          <a:lstStyle/>
          <a:p>
            <a:endParaRPr lang="sv-SE"/>
          </a:p>
        </p:txBody>
      </p:sp>
      <p:sp>
        <p:nvSpPr>
          <p:cNvPr id="5" name="textruta 4">
            <a:extLst>
              <a:ext uri="{FF2B5EF4-FFF2-40B4-BE49-F238E27FC236}">
                <a16:creationId xmlns:a16="http://schemas.microsoft.com/office/drawing/2014/main" id="{5E09391B-88BB-3C3C-4E48-3B8809A457E5}"/>
              </a:ext>
            </a:extLst>
          </p:cNvPr>
          <p:cNvSpPr txBox="1"/>
          <p:nvPr/>
        </p:nvSpPr>
        <p:spPr>
          <a:xfrm>
            <a:off x="756179" y="5562903"/>
            <a:ext cx="4749272" cy="369332"/>
          </a:xfrm>
          <a:prstGeom prst="rect">
            <a:avLst/>
          </a:prstGeom>
          <a:solidFill>
            <a:schemeClr val="tx2">
              <a:lumMod val="20000"/>
              <a:lumOff val="80000"/>
            </a:schemeClr>
          </a:solidFill>
        </p:spPr>
        <p:txBody>
          <a:bodyPr wrap="square" rtlCol="0">
            <a:spAutoFit/>
          </a:bodyPr>
          <a:lstStyle/>
          <a:p>
            <a:r>
              <a:rPr lang="sv-SE" dirty="0">
                <a:latin typeface="Times New Roman" panose="02020603050405020304" pitchFamily="18" charset="0"/>
                <a:ea typeface="Tahoma" panose="020B0604030504040204" pitchFamily="34" charset="0"/>
                <a:cs typeface="Times New Roman" panose="02020603050405020304" pitchFamily="18" charset="0"/>
              </a:rPr>
              <a:t>Screening av personalgruppen samt miljöodlingar</a:t>
            </a:r>
          </a:p>
        </p:txBody>
      </p:sp>
    </p:spTree>
    <p:extLst>
      <p:ext uri="{BB962C8B-B14F-4D97-AF65-F5344CB8AC3E}">
        <p14:creationId xmlns:p14="http://schemas.microsoft.com/office/powerpoint/2010/main" val="2294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P spid="18" grpId="0" animBg="1"/>
      <p:bldP spid="21" grpId="0" animBg="1"/>
      <p:bldP spid="22" grpId="0" animBg="1"/>
      <p:bldP spid="24" grpId="0" animBg="1"/>
      <p:bldP spid="26" grpId="0" animBg="1"/>
      <p:bldP spid="30" grpId="0" animBg="1"/>
      <p:bldP spid="32" grpId="0" animBg="1"/>
      <p:bldP spid="34" grpId="0" animBg="1"/>
      <p:bldP spid="36" grpId="0" animBg="1"/>
      <p:bldP spid="37" grpId="0" animBg="1"/>
      <p:bldP spid="5" grpId="0" animBg="1"/>
    </p:bldLst>
  </p:timing>
</p:sld>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Presentationsmall</Template>
  <TotalTime>1</TotalTime>
  <Words>1500</Words>
  <Application>Microsoft Office PowerPoint</Application>
  <PresentationFormat>Bredbild</PresentationFormat>
  <Paragraphs>223</Paragraphs>
  <Slides>21</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Open Sans</vt:lpstr>
      <vt:lpstr>Times New Roman</vt:lpstr>
      <vt:lpstr>Region Skåne</vt:lpstr>
      <vt:lpstr>Streptokocker i kvinnosjukvården Vårdhygien Skåne Erik Senneby, Kristina Trell, Hygienläkare</vt:lpstr>
      <vt:lpstr>Streptokocker i kvinnosjukvården</vt:lpstr>
      <vt:lpstr>Postpartum endometrit</vt:lpstr>
      <vt:lpstr>Postpartum endometrit</vt:lpstr>
      <vt:lpstr>Bakterierna </vt:lpstr>
      <vt:lpstr>Typning av streptokocker</vt:lpstr>
      <vt:lpstr>Jämförelse mellan emm-typning och WGS</vt:lpstr>
      <vt:lpstr>Utbrott GAS Förlossningsavdelning Skåne hösten 2018</vt:lpstr>
      <vt:lpstr>Ett utbrott av postpartum endometriter orsakade avStreptococcus pyogenes emm 75</vt:lpstr>
      <vt:lpstr>Ett utbrott av postpartum endometriter orsakade avStreptococcus pyogenes emm 75 </vt:lpstr>
      <vt:lpstr>Utbrott GAS Förlossningsavdelning Skåne dec 2022</vt:lpstr>
      <vt:lpstr>PowerPoint-presentation</vt:lpstr>
      <vt:lpstr>Screening av vårdpersonal</vt:lpstr>
      <vt:lpstr>PowerPoint-presentation</vt:lpstr>
      <vt:lpstr>Hur hantera enstaka fall och misstänkt utbrott?  </vt:lpstr>
      <vt:lpstr>PowerPoint-presentation</vt:lpstr>
      <vt:lpstr>PowerPoint-presentation</vt:lpstr>
      <vt:lpstr>PowerPoint-presentation</vt:lpstr>
      <vt:lpstr>PowerPoint-presentation</vt:lpstr>
      <vt:lpstr>PowerPoint-presentation</vt:lpstr>
      <vt:lpstr>Streptokocker i kvinnosjukvården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från Vårdhygien</dc:title>
  <dc:creator>Karlsson Ulf J</dc:creator>
  <cp:lastModifiedBy>Stenhem, Mikael</cp:lastModifiedBy>
  <cp:revision>43</cp:revision>
  <dcterms:created xsi:type="dcterms:W3CDTF">2022-10-31T14:12:48Z</dcterms:created>
  <dcterms:modified xsi:type="dcterms:W3CDTF">2023-03-03T11:56:03Z</dcterms:modified>
</cp:coreProperties>
</file>