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63" r:id="rId4"/>
    <p:sldId id="262" r:id="rId5"/>
    <p:sldId id="258" r:id="rId6"/>
    <p:sldId id="259" r:id="rId7"/>
    <p:sldId id="261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78"/>
  </p:normalViewPr>
  <p:slideViewPr>
    <p:cSldViewPr snapToGrid="0" snapToObjects="1">
      <p:cViewPr varScale="1">
        <p:scale>
          <a:sx n="90" d="100"/>
          <a:sy n="90" d="100"/>
        </p:scale>
        <p:origin x="232" y="68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jr/6q_z7ndj29186tw3pbq_6q_80000gn/T/com.microsoft.Word/WebArchiveCopyPasteTempFiles/Z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jr/6q_z7ndj29186tw3pbq_6q_80000gn/T/com.microsoft.Word/WebArchiveCopyPasteTempFiles/2Q==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2C05D34-EE58-BB4D-9F7B-7AD2770915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z="6600" dirty="0"/>
              <a:t>Val av Hedersledamöter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85BBA2FF-6897-FE45-9C10-53F5F734CA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v-SE" sz="2400" dirty="0"/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2135992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63CFFE-7915-C44C-B375-B62C8B142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sv-SE" b="1" dirty="0"/>
            </a:br>
            <a:r>
              <a:rPr lang="sv-SE" dirty="0"/>
              <a:t>Stadgarna</a:t>
            </a:r>
            <a:r>
              <a:rPr lang="sv-SE" b="1" dirty="0"/>
              <a:t> </a:t>
            </a:r>
            <a:r>
              <a:rPr lang="sv-SE" dirty="0"/>
              <a:t>§ 4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3F36D6-A054-574F-B842-2D0CA5C46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/>
              <a:t> </a:t>
            </a:r>
            <a:endParaRPr lang="sv-SE" dirty="0"/>
          </a:p>
          <a:p>
            <a:pPr marL="0" indent="0">
              <a:buNone/>
            </a:pPr>
            <a:r>
              <a:rPr lang="sv-SE" sz="3200" i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Till hedersledamot kan Föreningens årsmöte på förslag av styrelsen kalla svensk eller utländsk</a:t>
            </a:r>
            <a:r>
              <a:rPr lang="sv-SE" sz="32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 </a:t>
            </a:r>
            <a:r>
              <a:rPr lang="sv-SE" sz="3200" i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person, vars insatser varit av utomordentlig betydelse för skolhälsovårdens utveckling. </a:t>
            </a:r>
          </a:p>
          <a:p>
            <a:pPr marL="0" indent="0">
              <a:buNone/>
            </a:pPr>
            <a:r>
              <a:rPr lang="sv-SE" sz="3200" i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Medlem som</a:t>
            </a:r>
            <a:r>
              <a:rPr lang="sv-SE" sz="3200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 </a:t>
            </a:r>
            <a:r>
              <a:rPr lang="sv-SE" sz="3200" i="1" dirty="0">
                <a:latin typeface="APPLE CHANCERY" panose="03020702040506060504" pitchFamily="66" charset="-79"/>
                <a:cs typeface="APPLE CHANCERY" panose="03020702040506060504" pitchFamily="66" charset="-79"/>
              </a:rPr>
              <a:t>är hedersledamot är befriad från årsavgift. </a:t>
            </a:r>
            <a:endParaRPr lang="sv-SE" sz="3200" dirty="0">
              <a:latin typeface="Apple Chancery" panose="03020702040506060504" pitchFamily="66" charset="-79"/>
              <a:cs typeface="Apple Chancery" panose="03020702040506060504" pitchFamily="66" charset="-79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4582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999FE9C-D8F9-4F9B-B95B-608C3EF6B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0E9B969E-CD96-4162-BA90-449BBDA95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3162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6B6401A4-FEE5-4976-857C-1FD0CDB2E2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3162" y="0"/>
            <a:ext cx="816874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0EE2208-F197-D248-AF92-C9EF1FDBDC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67497" y="940544"/>
            <a:ext cx="6880072" cy="481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47AF1DF-6993-45FB-92A5-C36B1A680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25029" cy="6858000"/>
          </a:xfrm>
          <a:prstGeom prst="rect">
            <a:avLst/>
          </a:prstGeom>
          <a:blipFill dpi="0" rotWithShape="1">
            <a:blip r:embed="rId3">
              <a:alphaModFix amt="6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B62B43A2-FB30-AB49-8E5C-D343D4B37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33" y="643464"/>
            <a:ext cx="2888344" cy="1428737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320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B856EC1-AC91-FA43-A199-C20828333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337" y="2184036"/>
            <a:ext cx="2888439" cy="3869634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>
              <a:lnSpc>
                <a:spcPct val="100000"/>
              </a:lnSpc>
              <a:buFont typeface="Garamond" pitchFamily="18" charset="0"/>
              <a:buChar char="◦"/>
            </a:pPr>
            <a:endParaRPr lang="en-US" sz="1600" dirty="0"/>
          </a:p>
          <a:p>
            <a:pPr>
              <a:lnSpc>
                <a:spcPct val="100000"/>
              </a:lnSpc>
            </a:pPr>
            <a:r>
              <a:rPr lang="en-US" sz="2000" dirty="0" err="1"/>
              <a:t>Skolläkarspecialiteten</a:t>
            </a:r>
            <a:r>
              <a:rPr lang="en-US" sz="2000" dirty="0"/>
              <a:t> var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väg</a:t>
            </a:r>
            <a:r>
              <a:rPr lang="en-US" sz="2000" dirty="0"/>
              <a:t> </a:t>
            </a: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försvinna</a:t>
            </a:r>
            <a:r>
              <a:rPr lang="en-US" sz="2000" dirty="0"/>
              <a:t> 2015.</a:t>
            </a:r>
          </a:p>
          <a:p>
            <a:pPr>
              <a:lnSpc>
                <a:spcPct val="100000"/>
              </a:lnSpc>
            </a:pPr>
            <a:r>
              <a:rPr lang="en-US" sz="2000" dirty="0"/>
              <a:t>Vi hade </a:t>
            </a:r>
            <a:r>
              <a:rPr lang="en-US" sz="2000" dirty="0" err="1"/>
              <a:t>ingen</a:t>
            </a:r>
            <a:r>
              <a:rPr lang="en-US" sz="2000" dirty="0"/>
              <a:t>          ST-</a:t>
            </a:r>
            <a:r>
              <a:rPr lang="en-US" sz="2000" dirty="0" err="1"/>
              <a:t>utbildning</a:t>
            </a:r>
            <a:r>
              <a:rPr lang="en-US" sz="2000" dirty="0"/>
              <a:t> </a:t>
            </a:r>
            <a:r>
              <a:rPr lang="en-US" sz="2000" dirty="0" err="1"/>
              <a:t>och</a:t>
            </a:r>
            <a:r>
              <a:rPr lang="en-US" sz="2000" dirty="0"/>
              <a:t> </a:t>
            </a:r>
            <a:r>
              <a:rPr lang="en-US" sz="2000" dirty="0" err="1"/>
              <a:t>ingen</a:t>
            </a:r>
            <a:r>
              <a:rPr lang="en-US" sz="2000" dirty="0"/>
              <a:t> var </a:t>
            </a:r>
            <a:r>
              <a:rPr lang="en-US" sz="2000" dirty="0" err="1"/>
              <a:t>villig</a:t>
            </a:r>
            <a:r>
              <a:rPr lang="en-US" sz="2000" dirty="0"/>
              <a:t> </a:t>
            </a:r>
            <a:r>
              <a:rPr lang="en-US" sz="2000" dirty="0" err="1"/>
              <a:t>att</a:t>
            </a:r>
            <a:r>
              <a:rPr lang="en-US" sz="2000" dirty="0"/>
              <a:t> </a:t>
            </a:r>
            <a:r>
              <a:rPr lang="en-US" sz="2000" dirty="0" err="1"/>
              <a:t>betala</a:t>
            </a:r>
            <a:r>
              <a:rPr lang="en-US" sz="2000" dirty="0"/>
              <a:t> </a:t>
            </a:r>
            <a:r>
              <a:rPr lang="en-US" sz="2000" dirty="0" err="1"/>
              <a:t>för</a:t>
            </a:r>
            <a:r>
              <a:rPr lang="en-US" sz="2000" dirty="0"/>
              <a:t> </a:t>
            </a:r>
            <a:r>
              <a:rPr lang="en-US" sz="2000" dirty="0" err="1"/>
              <a:t>utbildningen</a:t>
            </a:r>
            <a:r>
              <a:rPr lang="en-U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227695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70">
            <a:extLst>
              <a:ext uri="{FF2B5EF4-FFF2-40B4-BE49-F238E27FC236}">
                <a16:creationId xmlns:a16="http://schemas.microsoft.com/office/drawing/2014/main" id="{4967F423-D21C-4F37-A0B7-750026A17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CBC38028-4FFD-9F45-9D4D-1769E2F1B2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7874" y="892120"/>
            <a:ext cx="5447250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100"/>
              <a:t>Årets hedersledamöter….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0EA0D7C-699D-4E8D-A37A-9D14205EA3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5261424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D307B7CB-50A5-4F80-8693-D845BE8595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5126" y="643464"/>
            <a:ext cx="3969458" cy="557107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pic>
        <p:nvPicPr>
          <p:cNvPr id="2050" name="Picture 2" descr="Stresstudie på skolbarn – alla skulle må bra av att varva ner | Doktorn.com">
            <a:extLst>
              <a:ext uri="{FF2B5EF4-FFF2-40B4-BE49-F238E27FC236}">
                <a16:creationId xmlns:a16="http://schemas.microsoft.com/office/drawing/2014/main" id="{EEFBC75B-5D22-684B-AA17-EBF8A32133A2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51" r="26552" b="1"/>
          <a:stretch/>
        </p:blipFill>
        <p:spPr bwMode="auto">
          <a:xfrm>
            <a:off x="820198" y="809243"/>
            <a:ext cx="3639312" cy="5239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AB138FD-C7B2-B743-86E5-B89A1234E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67873" y="2679192"/>
            <a:ext cx="5447251" cy="329184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Har bidragit till den utbildningsplan som finns för Skolläkarspecialiten och som Socialstyrelsen är villig att finansiera.</a:t>
            </a:r>
          </a:p>
          <a:p>
            <a:r>
              <a:rPr lang="en-US"/>
              <a:t>Har bidragit till skrivandet av ST-kursens lärobok. </a:t>
            </a:r>
          </a:p>
          <a:p>
            <a:r>
              <a:rPr lang="en-US"/>
              <a:t>Dessutom har de bidragit till en handlingsplan för att vända trenden med psykisk och fysisk ohälsa hos barn och unga.</a:t>
            </a:r>
          </a:p>
        </p:txBody>
      </p:sp>
    </p:spTree>
    <p:extLst>
      <p:ext uri="{BB962C8B-B14F-4D97-AF65-F5344CB8AC3E}">
        <p14:creationId xmlns:p14="http://schemas.microsoft.com/office/powerpoint/2010/main" val="3319872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4999FE9C-D8F9-4F9B-B95B-608C3EF6B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24FDD5B-E11F-9744-8628-F5A2B18FD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Lars </a:t>
            </a:r>
            <a:r>
              <a:rPr lang="en-US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Cernerud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1025" name="Bildobjekt 1" descr="Snart 69-årig skolöverläkare positiv till förslag på höjd pensionsålder -  P4 Västmanland | Sveriges Radio">
            <a:extLst>
              <a:ext uri="{FF2B5EF4-FFF2-40B4-BE49-F238E27FC236}">
                <a16:creationId xmlns:a16="http://schemas.microsoft.com/office/drawing/2014/main" id="{5B1C65E1-D32D-B645-8767-00283F518B8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8" r="44386" b="1"/>
          <a:stretch>
            <a:fillRect/>
          </a:stretch>
        </p:blipFill>
        <p:spPr bwMode="auto">
          <a:xfrm>
            <a:off x="1863364" y="1206902"/>
            <a:ext cx="3095743" cy="445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12F3D4F-49A2-1C47-8E59-D4A674C717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79450" y="2538919"/>
            <a:ext cx="4957554" cy="34961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sv-SE" sz="1800" dirty="0">
                <a:solidFill>
                  <a:srgbClr val="000000"/>
                </a:solidFill>
              </a:rPr>
              <a:t>Tack vare Lars  insatser har Socialstyrelsen finansierat  ST-utbildningen i skolhälsovård.</a:t>
            </a:r>
          </a:p>
          <a:p>
            <a:r>
              <a:rPr lang="sv-SE" sz="1800" dirty="0">
                <a:solidFill>
                  <a:srgbClr val="000000"/>
                </a:solidFill>
              </a:rPr>
              <a:t>Lars är medförfattare till läroboken i Skolhälsovård och han har utformat studieplanen till ST-utbildningen. </a:t>
            </a:r>
          </a:p>
          <a:p>
            <a:r>
              <a:rPr lang="sv-SE" sz="1800" dirty="0">
                <a:solidFill>
                  <a:srgbClr val="000000"/>
                </a:solidFill>
              </a:rPr>
              <a:t>Lars har också varit drivande i föreningens projekt </a:t>
            </a:r>
            <a:r>
              <a:rPr lang="sv-SE" sz="1800" i="1" dirty="0">
                <a:solidFill>
                  <a:srgbClr val="000000"/>
                </a:solidFill>
              </a:rPr>
              <a:t>”Kraftsamling för ungas psykiska hälsa”.</a:t>
            </a:r>
          </a:p>
          <a:p>
            <a:pPr>
              <a:lnSpc>
                <a:spcPct val="100000"/>
              </a:lnSpc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54504DF-9683-3445-A612-0E8A4F38D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5327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4999FE9C-D8F9-4F9B-B95B-608C3EF6B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C59379-3A84-AD46-A28D-4A9E5858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Elisabeth </a:t>
            </a:r>
            <a:r>
              <a:rPr lang="en-US" sz="48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Fernell</a:t>
            </a:r>
            <a:endParaRPr lang="en-US" sz="4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2049" name="Bildobjekt 5" descr="3 korta frågor till Elisabeth Fernell - Finsam &gt; Aktuellt &gt; Finsam blogg">
            <a:extLst>
              <a:ext uri="{FF2B5EF4-FFF2-40B4-BE49-F238E27FC236}">
                <a16:creationId xmlns:a16="http://schemas.microsoft.com/office/drawing/2014/main" id="{A3752815-B6F3-AF44-9B41-4B5576BA59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8948" y="1206902"/>
            <a:ext cx="3224575" cy="4457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84030C-F675-834B-AB1E-63FF5C274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79450" y="2538919"/>
            <a:ext cx="4957554" cy="34961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sv-SE" sz="1800" dirty="0">
                <a:solidFill>
                  <a:srgbClr val="000000"/>
                </a:solidFill>
              </a:rPr>
              <a:t>Elisabeth är medförfattare till  läroboken i Skolhälsovård och hon har föreläst på samtliga ST-kurser. </a:t>
            </a:r>
          </a:p>
          <a:p>
            <a:r>
              <a:rPr lang="sv-SE" sz="1800" dirty="0">
                <a:solidFill>
                  <a:srgbClr val="000000"/>
                </a:solidFill>
              </a:rPr>
              <a:t>Som medlem i arbetsgruppen </a:t>
            </a:r>
            <a:r>
              <a:rPr lang="sv-SE" sz="1800" i="1" dirty="0">
                <a:solidFill>
                  <a:srgbClr val="000000"/>
                </a:solidFill>
              </a:rPr>
              <a:t>”Kraftsamling för ungas psykiska hälsa”</a:t>
            </a:r>
            <a:r>
              <a:rPr lang="sv-SE" sz="1800" dirty="0">
                <a:solidFill>
                  <a:srgbClr val="000000"/>
                </a:solidFill>
              </a:rPr>
              <a:t> har hon framgångsrikt drivit frågan om alla barns möjligheter att klara skolan med godkända betyg.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BC610DA-D0C0-D34B-A1D9-6386FD371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4843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4999FE9C-D8F9-4F9B-B95B-608C3EF6B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C59379-3A84-AD46-A28D-4A9E58587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9450" y="727627"/>
            <a:ext cx="4957553" cy="164592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Carl Lindgren</a:t>
            </a:r>
          </a:p>
        </p:txBody>
      </p:sp>
      <p:sp>
        <p:nvSpPr>
          <p:cNvPr id="136" name="Rectangle 135">
            <a:extLst>
              <a:ext uri="{FF2B5EF4-FFF2-40B4-BE49-F238E27FC236}">
                <a16:creationId xmlns:a16="http://schemas.microsoft.com/office/drawing/2014/main" id="{CD000060-D06D-4A48-BD8E-978966CCA7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27654" y="727628"/>
            <a:ext cx="5367164" cy="5415552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DE4E5113-B3D0-40F8-9F39-B2C2BF92AE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83978" y="886862"/>
            <a:ext cx="5054517" cy="5097085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84030C-F675-834B-AB1E-63FF5C274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579450" y="2538919"/>
            <a:ext cx="4957554" cy="349612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sv-SE" sz="1800" dirty="0">
                <a:solidFill>
                  <a:srgbClr val="000000"/>
                </a:solidFill>
              </a:rPr>
              <a:t>Tack vare Carls insatser har Skolläkarföreningen kunnat genomföra </a:t>
            </a:r>
            <a:br>
              <a:rPr lang="sv-SE" sz="1800" dirty="0">
                <a:solidFill>
                  <a:srgbClr val="000000"/>
                </a:solidFill>
              </a:rPr>
            </a:br>
            <a:r>
              <a:rPr lang="sv-SE" sz="1800" dirty="0">
                <a:solidFill>
                  <a:srgbClr val="000000"/>
                </a:solidFill>
              </a:rPr>
              <a:t>ST-utbildningen i Skolhälsovård.</a:t>
            </a:r>
          </a:p>
          <a:p>
            <a:r>
              <a:rPr lang="sv-SE" sz="1800" dirty="0">
                <a:solidFill>
                  <a:srgbClr val="000000"/>
                </a:solidFill>
              </a:rPr>
              <a:t>Carl har varit medredaktör till läroboken </a:t>
            </a:r>
            <a:r>
              <a:rPr lang="sv-SE" sz="1800">
                <a:solidFill>
                  <a:srgbClr val="000000"/>
                </a:solidFill>
              </a:rPr>
              <a:t>i Skolhälsovård</a:t>
            </a:r>
            <a:r>
              <a:rPr lang="sv-SE" sz="1800" dirty="0">
                <a:solidFill>
                  <a:srgbClr val="000000"/>
                </a:solidFill>
              </a:rPr>
              <a:t>, samt utformat och lett kunskapsproven och examinationen för </a:t>
            </a:r>
            <a:br>
              <a:rPr lang="sv-SE" sz="1800" dirty="0">
                <a:solidFill>
                  <a:srgbClr val="000000"/>
                </a:solidFill>
              </a:rPr>
            </a:br>
            <a:r>
              <a:rPr lang="sv-SE" sz="1800" dirty="0">
                <a:solidFill>
                  <a:srgbClr val="000000"/>
                </a:solidFill>
              </a:rPr>
              <a:t>ST-utbildningen. </a:t>
            </a:r>
          </a:p>
          <a:p>
            <a:endParaRPr lang="sv-SE" sz="1800" dirty="0">
              <a:solidFill>
                <a:srgbClr val="000000"/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8BC610DA-D0C0-D34B-A1D9-6386FD371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9" name="Bildobjekt 8" descr="Carl Lindgren.jpg">
            <a:extLst>
              <a:ext uri="{FF2B5EF4-FFF2-40B4-BE49-F238E27FC236}">
                <a16:creationId xmlns:a16="http://schemas.microsoft.com/office/drawing/2014/main" id="{104FA22B-9D19-CD43-923F-7491E7FA06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8011" y="1550587"/>
            <a:ext cx="3758124" cy="3219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586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årta med smak av päron och mintchoklad | Brinken bakar">
            <a:extLst>
              <a:ext uri="{FF2B5EF4-FFF2-40B4-BE49-F238E27FC236}">
                <a16:creationId xmlns:a16="http://schemas.microsoft.com/office/drawing/2014/main" id="{A456FE10-7C94-B74E-A37C-C81D806588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738" y="214312"/>
            <a:ext cx="4986337" cy="638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29851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98</TotalTime>
  <Words>235</Words>
  <Application>Microsoft Macintosh PowerPoint</Application>
  <PresentationFormat>Bredbild</PresentationFormat>
  <Paragraphs>23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4" baseType="lpstr">
      <vt:lpstr>APPLE CHANCERY</vt:lpstr>
      <vt:lpstr>APPLE CHANCERY</vt:lpstr>
      <vt:lpstr>Arial</vt:lpstr>
      <vt:lpstr>Century Gothic</vt:lpstr>
      <vt:lpstr>Garamond</vt:lpstr>
      <vt:lpstr>Savon</vt:lpstr>
      <vt:lpstr>Val av Hedersledamöter</vt:lpstr>
      <vt:lpstr> Stadgarna § 4</vt:lpstr>
      <vt:lpstr>PowerPoint-presentation</vt:lpstr>
      <vt:lpstr>Årets hedersledamöter….</vt:lpstr>
      <vt:lpstr>Lars Cernerud</vt:lpstr>
      <vt:lpstr>Elisabeth Fernell</vt:lpstr>
      <vt:lpstr>Carl Lindgren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 av Hedersledamöter</dc:title>
  <dc:creator>Anna-Karin Söderström</dc:creator>
  <cp:lastModifiedBy>Anna-Karin Söderström</cp:lastModifiedBy>
  <cp:revision>12</cp:revision>
  <dcterms:created xsi:type="dcterms:W3CDTF">2021-02-02T20:47:06Z</dcterms:created>
  <dcterms:modified xsi:type="dcterms:W3CDTF">2021-02-03T13:30:24Z</dcterms:modified>
</cp:coreProperties>
</file>