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6" r:id="rId2"/>
    <p:sldId id="262" r:id="rId3"/>
    <p:sldId id="256" r:id="rId4"/>
    <p:sldId id="277" r:id="rId5"/>
    <p:sldId id="278" r:id="rId6"/>
    <p:sldId id="269" r:id="rId7"/>
    <p:sldId id="279" r:id="rId8"/>
    <p:sldId id="257" r:id="rId9"/>
    <p:sldId id="258" r:id="rId10"/>
    <p:sldId id="259" r:id="rId11"/>
    <p:sldId id="273" r:id="rId12"/>
    <p:sldId id="266" r:id="rId13"/>
    <p:sldId id="265" r:id="rId14"/>
  </p:sldIdLst>
  <p:sldSz cx="9144000" cy="6858000" type="screen4x3"/>
  <p:notesSz cx="6797675" cy="9928225"/>
  <p:defaultTextStyle>
    <a:defPPr>
      <a:defRPr lang="sv-SE"/>
    </a:defPPr>
    <a:lvl1pPr algn="l" rtl="0" eaLnBrk="0" fontAlgn="base" hangingPunct="0">
      <a:spcBef>
        <a:spcPct val="50000"/>
      </a:spcBef>
      <a:spcAft>
        <a:spcPct val="0"/>
      </a:spcAft>
      <a:buSzPct val="150000"/>
      <a:buChar char="•"/>
      <a:defRPr sz="2000" kern="1200">
        <a:solidFill>
          <a:schemeClr val="tx1"/>
        </a:solidFill>
        <a:latin typeface="Arial" charset="0"/>
        <a:ea typeface="+mn-ea"/>
        <a:cs typeface="+mn-cs"/>
      </a:defRPr>
    </a:lvl1pPr>
    <a:lvl2pPr marL="457200" algn="l" rtl="0" eaLnBrk="0" fontAlgn="base" hangingPunct="0">
      <a:spcBef>
        <a:spcPct val="50000"/>
      </a:spcBef>
      <a:spcAft>
        <a:spcPct val="0"/>
      </a:spcAft>
      <a:buSzPct val="150000"/>
      <a:buChar char="•"/>
      <a:defRPr sz="2000" kern="1200">
        <a:solidFill>
          <a:schemeClr val="tx1"/>
        </a:solidFill>
        <a:latin typeface="Arial" charset="0"/>
        <a:ea typeface="+mn-ea"/>
        <a:cs typeface="+mn-cs"/>
      </a:defRPr>
    </a:lvl2pPr>
    <a:lvl3pPr marL="914400" algn="l" rtl="0" eaLnBrk="0" fontAlgn="base" hangingPunct="0">
      <a:spcBef>
        <a:spcPct val="50000"/>
      </a:spcBef>
      <a:spcAft>
        <a:spcPct val="0"/>
      </a:spcAft>
      <a:buSzPct val="150000"/>
      <a:buChar char="•"/>
      <a:defRPr sz="2000" kern="1200">
        <a:solidFill>
          <a:schemeClr val="tx1"/>
        </a:solidFill>
        <a:latin typeface="Arial" charset="0"/>
        <a:ea typeface="+mn-ea"/>
        <a:cs typeface="+mn-cs"/>
      </a:defRPr>
    </a:lvl3pPr>
    <a:lvl4pPr marL="1371600" algn="l" rtl="0" eaLnBrk="0" fontAlgn="base" hangingPunct="0">
      <a:spcBef>
        <a:spcPct val="50000"/>
      </a:spcBef>
      <a:spcAft>
        <a:spcPct val="0"/>
      </a:spcAft>
      <a:buSzPct val="150000"/>
      <a:buChar char="•"/>
      <a:defRPr sz="2000" kern="1200">
        <a:solidFill>
          <a:schemeClr val="tx1"/>
        </a:solidFill>
        <a:latin typeface="Arial" charset="0"/>
        <a:ea typeface="+mn-ea"/>
        <a:cs typeface="+mn-cs"/>
      </a:defRPr>
    </a:lvl4pPr>
    <a:lvl5pPr marL="1828800" algn="l" rtl="0" eaLnBrk="0" fontAlgn="base" hangingPunct="0">
      <a:spcBef>
        <a:spcPct val="50000"/>
      </a:spcBef>
      <a:spcAft>
        <a:spcPct val="0"/>
      </a:spcAft>
      <a:buSzPct val="150000"/>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B55"/>
    <a:srgbClr val="C05090"/>
    <a:srgbClr val="C0504D"/>
    <a:srgbClr val="0432FF"/>
    <a:srgbClr val="FFFFCC"/>
    <a:srgbClr val="B4AD8D"/>
    <a:srgbClr val="007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2"/>
    <p:restoredTop sz="94660"/>
  </p:normalViewPr>
  <p:slideViewPr>
    <p:cSldViewPr>
      <p:cViewPr varScale="1">
        <p:scale>
          <a:sx n="113" d="100"/>
          <a:sy n="113" d="100"/>
        </p:scale>
        <p:origin x="11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latin typeface="Times New Roman" pitchFamily="18" charset="0"/>
              </a:defRPr>
            </a:lvl1pPr>
          </a:lstStyle>
          <a:p>
            <a:endParaRPr lang="sv-SE" altLang="sv-SE"/>
          </a:p>
        </p:txBody>
      </p:sp>
      <p:sp>
        <p:nvSpPr>
          <p:cNvPr id="13315"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latin typeface="Times New Roman" pitchFamily="18" charset="0"/>
              </a:defRPr>
            </a:lvl1pPr>
          </a:lstStyle>
          <a:p>
            <a:endParaRPr lang="sv-SE" altLang="sv-SE"/>
          </a:p>
        </p:txBody>
      </p:sp>
      <p:sp>
        <p:nvSpPr>
          <p:cNvPr id="13316"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latin typeface="Times New Roman" pitchFamily="18" charset="0"/>
              </a:defRPr>
            </a:lvl1pPr>
          </a:lstStyle>
          <a:p>
            <a:endParaRPr lang="sv-SE" altLang="sv-SE"/>
          </a:p>
        </p:txBody>
      </p:sp>
      <p:sp>
        <p:nvSpPr>
          <p:cNvPr id="13317"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latin typeface="Times New Roman" pitchFamily="18" charset="0"/>
              </a:defRPr>
            </a:lvl1pPr>
          </a:lstStyle>
          <a:p>
            <a:fld id="{8841DEBB-3ED3-4E47-B815-41F142E98738}" type="slidenum">
              <a:rPr lang="sv-SE" altLang="sv-SE"/>
              <a:pPr/>
              <a:t>‹#›</a:t>
            </a:fld>
            <a:endParaRPr lang="sv-SE" altLang="sv-SE"/>
          </a:p>
        </p:txBody>
      </p:sp>
    </p:spTree>
    <p:extLst>
      <p:ext uri="{BB962C8B-B14F-4D97-AF65-F5344CB8AC3E}">
        <p14:creationId xmlns:p14="http://schemas.microsoft.com/office/powerpoint/2010/main" val="420503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240139"/>
      </p:ext>
    </p:extLst>
  </p:cSld>
  <p:clrMap bg1="lt1" tx1="dk1" bg2="lt2" tx2="dk2" accent1="accent1" accent2="accent2" accent3="accent3" accent4="accent4" accent5="accent5" accent6="accent6" hlink="hlink" folHlink="folHlink"/>
  <p:notesStyle>
    <a:lvl1pPr algn="l" defTabSz="762000" rtl="0" fontAlgn="base">
      <a:spcBef>
        <a:spcPct val="30000"/>
      </a:spcBef>
      <a:spcAft>
        <a:spcPct val="0"/>
      </a:spcAft>
      <a:defRPr sz="1200" kern="1200">
        <a:solidFill>
          <a:schemeClr val="tx1"/>
        </a:solidFill>
        <a:latin typeface="Times New Roman" pitchFamily="18" charset="0"/>
        <a:ea typeface="+mn-ea"/>
        <a:cs typeface="+mn-cs"/>
      </a:defRPr>
    </a:lvl1pPr>
    <a:lvl2pPr marL="457200" algn="l" defTabSz="762000" rtl="0" fontAlgn="base">
      <a:spcBef>
        <a:spcPct val="30000"/>
      </a:spcBef>
      <a:spcAft>
        <a:spcPct val="0"/>
      </a:spcAft>
      <a:defRPr sz="1200" kern="1200">
        <a:solidFill>
          <a:schemeClr val="tx1"/>
        </a:solidFill>
        <a:latin typeface="Times New Roman" pitchFamily="18" charset="0"/>
        <a:ea typeface="+mn-ea"/>
        <a:cs typeface="+mn-cs"/>
      </a:defRPr>
    </a:lvl2pPr>
    <a:lvl3pPr marL="914400" algn="l" defTabSz="762000" rtl="0" fontAlgn="base">
      <a:spcBef>
        <a:spcPct val="30000"/>
      </a:spcBef>
      <a:spcAft>
        <a:spcPct val="0"/>
      </a:spcAft>
      <a:defRPr sz="1200" kern="1200">
        <a:solidFill>
          <a:schemeClr val="tx1"/>
        </a:solidFill>
        <a:latin typeface="Times New Roman" pitchFamily="18" charset="0"/>
        <a:ea typeface="+mn-ea"/>
        <a:cs typeface="+mn-cs"/>
      </a:defRPr>
    </a:lvl3pPr>
    <a:lvl4pPr marL="1371600" algn="l" defTabSz="762000" rtl="0" fontAlgn="base">
      <a:spcBef>
        <a:spcPct val="30000"/>
      </a:spcBef>
      <a:spcAft>
        <a:spcPct val="0"/>
      </a:spcAft>
      <a:defRPr sz="1200" kern="1200">
        <a:solidFill>
          <a:schemeClr val="tx1"/>
        </a:solidFill>
        <a:latin typeface="Times New Roman" pitchFamily="18" charset="0"/>
        <a:ea typeface="+mn-ea"/>
        <a:cs typeface="+mn-cs"/>
      </a:defRPr>
    </a:lvl4pPr>
    <a:lvl5pPr marL="1828800" algn="l" defTabSz="762000"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Driftskostnaden för SSLF styrelse är per år cirka 100 000 sek. 2 styrelsemöten inklusive resor för representanter från norr till söder är den största kostnaden.</a:t>
            </a:r>
          </a:p>
          <a:p>
            <a:r>
              <a:rPr lang="sv-SE" dirty="0"/>
              <a:t>Bör inte kostanden för själva driften av SSLF bekostas av medlemsavgifter? Idag räcker medlemsavgifterna i princip endast till bankkostnader, IT, </a:t>
            </a:r>
            <a:r>
              <a:rPr lang="sv-SE" dirty="0" err="1"/>
              <a:t>Visma</a:t>
            </a:r>
            <a:r>
              <a:rPr lang="sv-SE" dirty="0"/>
              <a:t> och SLS.</a:t>
            </a:r>
          </a:p>
          <a:p>
            <a:r>
              <a:rPr lang="sv-SE" dirty="0"/>
              <a:t>Diskussion/omröstning om höjd medlemsavgift för 2022 eller 2023?</a:t>
            </a:r>
          </a:p>
        </p:txBody>
      </p:sp>
      <p:sp>
        <p:nvSpPr>
          <p:cNvPr id="4" name="Platshållare för bildnummer 3"/>
          <p:cNvSpPr>
            <a:spLocks noGrp="1"/>
          </p:cNvSpPr>
          <p:nvPr>
            <p:ph type="sldNum" sz="quarter" idx="5"/>
          </p:nvPr>
        </p:nvSpPr>
        <p:spPr/>
        <p:txBody>
          <a:bodyPr/>
          <a:lstStyle/>
          <a:p>
            <a:fld id="{EC064921-CAF2-406C-8615-20EEC0774FC9}" type="slidenum">
              <a:rPr lang="sv-SE" smtClean="0"/>
              <a:t>8</a:t>
            </a:fld>
            <a:endParaRPr lang="sv-SE"/>
          </a:p>
        </p:txBody>
      </p:sp>
    </p:spTree>
    <p:extLst>
      <p:ext uri="{BB962C8B-B14F-4D97-AF65-F5344CB8AC3E}">
        <p14:creationId xmlns:p14="http://schemas.microsoft.com/office/powerpoint/2010/main" val="342180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Oväntat högt resultat av Barnhälsodagen. Mycket stort intresse från landets </a:t>
            </a:r>
            <a:r>
              <a:rPr lang="sv-SE" dirty="0" err="1"/>
              <a:t>elevhälsor</a:t>
            </a:r>
            <a:r>
              <a:rPr lang="sv-SE" dirty="0"/>
              <a:t> inklusive skolledare.</a:t>
            </a:r>
          </a:p>
          <a:p>
            <a:r>
              <a:rPr lang="sv-SE" dirty="0"/>
              <a:t>Bör inte positiva resultat från utbildningar mm användas strategiskt istället för att finansiera en stor del av direkta kostnader för driften av SSLF?</a:t>
            </a:r>
          </a:p>
          <a:p>
            <a:r>
              <a:rPr lang="sv-SE" dirty="0"/>
              <a:t>Vi kan använda positiva resultat för en mängd saker:</a:t>
            </a:r>
          </a:p>
          <a:p>
            <a:r>
              <a:rPr lang="sv-SE" dirty="0"/>
              <a:t>Stipendier för forskning inom skolhälsovård, grundplåt till professur inom skolhälsovård, information/påverkan tex Kraftsamlingen, träffa politiker, Socialstyrelsen, Skolverket, SPSM mm </a:t>
            </a:r>
            <a:r>
              <a:rPr lang="sv-SE" dirty="0" err="1"/>
              <a:t>mm</a:t>
            </a:r>
            <a:r>
              <a:rPr lang="sv-SE" dirty="0"/>
              <a:t>. </a:t>
            </a:r>
          </a:p>
        </p:txBody>
      </p:sp>
      <p:sp>
        <p:nvSpPr>
          <p:cNvPr id="4" name="Platshållare för bildnummer 3"/>
          <p:cNvSpPr>
            <a:spLocks noGrp="1"/>
          </p:cNvSpPr>
          <p:nvPr>
            <p:ph type="sldNum" sz="quarter" idx="5"/>
          </p:nvPr>
        </p:nvSpPr>
        <p:spPr/>
        <p:txBody>
          <a:bodyPr/>
          <a:lstStyle/>
          <a:p>
            <a:fld id="{EC064921-CAF2-406C-8615-20EEC0774FC9}" type="slidenum">
              <a:rPr lang="sv-SE" smtClean="0"/>
              <a:t>9</a:t>
            </a:fld>
            <a:endParaRPr lang="sv-SE"/>
          </a:p>
        </p:txBody>
      </p:sp>
    </p:spTree>
    <p:extLst>
      <p:ext uri="{BB962C8B-B14F-4D97-AF65-F5344CB8AC3E}">
        <p14:creationId xmlns:p14="http://schemas.microsoft.com/office/powerpoint/2010/main" val="236166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064921-CAF2-406C-8615-20EEC0774FC9}" type="slidenum">
              <a:rPr lang="sv-SE" smtClean="0"/>
              <a:t>10</a:t>
            </a:fld>
            <a:endParaRPr lang="sv-SE"/>
          </a:p>
        </p:txBody>
      </p:sp>
    </p:spTree>
    <p:extLst>
      <p:ext uri="{BB962C8B-B14F-4D97-AF65-F5344CB8AC3E}">
        <p14:creationId xmlns:p14="http://schemas.microsoft.com/office/powerpoint/2010/main" val="22822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altLang="sv-SE"/>
          </a:p>
        </p:txBody>
      </p:sp>
      <p:sp>
        <p:nvSpPr>
          <p:cNvPr id="5" name="Platshållare för sidfot 4"/>
          <p:cNvSpPr>
            <a:spLocks noGrp="1"/>
          </p:cNvSpPr>
          <p:nvPr>
            <p:ph type="ftr" sz="quarter" idx="11"/>
          </p:nvPr>
        </p:nvSpPr>
        <p:spPr/>
        <p:txBody>
          <a:bodyPr/>
          <a:lstStyle/>
          <a:p>
            <a:endParaRPr lang="sv-SE" altLang="sv-SE"/>
          </a:p>
        </p:txBody>
      </p:sp>
      <p:sp>
        <p:nvSpPr>
          <p:cNvPr id="6" name="Platshållare för bildnummer 5"/>
          <p:cNvSpPr>
            <a:spLocks noGrp="1"/>
          </p:cNvSpPr>
          <p:nvPr>
            <p:ph type="sldNum" sz="quarter" idx="12"/>
          </p:nvPr>
        </p:nvSpPr>
        <p:spPr/>
        <p:txBody>
          <a:bodyPr/>
          <a:lstStyle/>
          <a:p>
            <a:fld id="{AD80D58E-30DD-44CD-A89F-13D64DA66104}" type="slidenum">
              <a:rPr lang="sv-SE" altLang="sv-SE" smtClean="0"/>
              <a:pPr/>
              <a:t>‹#›</a:t>
            </a:fld>
            <a:endParaRPr lang="sv-SE" altLang="sv-SE"/>
          </a:p>
        </p:txBody>
      </p:sp>
    </p:spTree>
    <p:extLst>
      <p:ext uri="{BB962C8B-B14F-4D97-AF65-F5344CB8AC3E}">
        <p14:creationId xmlns:p14="http://schemas.microsoft.com/office/powerpoint/2010/main" val="6105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ltLang="sv-SE"/>
          </a:p>
        </p:txBody>
      </p:sp>
      <p:sp>
        <p:nvSpPr>
          <p:cNvPr id="5" name="Platshållare för sidfot 4"/>
          <p:cNvSpPr>
            <a:spLocks noGrp="1"/>
          </p:cNvSpPr>
          <p:nvPr>
            <p:ph type="ftr" sz="quarter" idx="11"/>
          </p:nvPr>
        </p:nvSpPr>
        <p:spPr/>
        <p:txBody>
          <a:bodyPr/>
          <a:lstStyle/>
          <a:p>
            <a:endParaRPr lang="sv-SE" altLang="sv-SE"/>
          </a:p>
        </p:txBody>
      </p:sp>
      <p:sp>
        <p:nvSpPr>
          <p:cNvPr id="6" name="Platshållare för bildnummer 5"/>
          <p:cNvSpPr>
            <a:spLocks noGrp="1"/>
          </p:cNvSpPr>
          <p:nvPr>
            <p:ph type="sldNum" sz="quarter" idx="12"/>
          </p:nvPr>
        </p:nvSpPr>
        <p:spPr/>
        <p:txBody>
          <a:bodyPr/>
          <a:lstStyle/>
          <a:p>
            <a:fld id="{EE1144AB-5075-4761-ABB7-7309417E0F0A}" type="slidenum">
              <a:rPr lang="sv-SE" altLang="sv-SE" smtClean="0"/>
              <a:pPr/>
              <a:t>‹#›</a:t>
            </a:fld>
            <a:endParaRPr lang="sv-SE" altLang="sv-SE"/>
          </a:p>
        </p:txBody>
      </p:sp>
    </p:spTree>
    <p:extLst>
      <p:ext uri="{BB962C8B-B14F-4D97-AF65-F5344CB8AC3E}">
        <p14:creationId xmlns:p14="http://schemas.microsoft.com/office/powerpoint/2010/main" val="186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ltLang="sv-SE"/>
          </a:p>
        </p:txBody>
      </p:sp>
      <p:sp>
        <p:nvSpPr>
          <p:cNvPr id="5" name="Platshållare för sidfot 4"/>
          <p:cNvSpPr>
            <a:spLocks noGrp="1"/>
          </p:cNvSpPr>
          <p:nvPr>
            <p:ph type="ftr" sz="quarter" idx="11"/>
          </p:nvPr>
        </p:nvSpPr>
        <p:spPr/>
        <p:txBody>
          <a:bodyPr/>
          <a:lstStyle/>
          <a:p>
            <a:endParaRPr lang="sv-SE" altLang="sv-SE"/>
          </a:p>
        </p:txBody>
      </p:sp>
      <p:sp>
        <p:nvSpPr>
          <p:cNvPr id="6" name="Platshållare för bildnummer 5"/>
          <p:cNvSpPr>
            <a:spLocks noGrp="1"/>
          </p:cNvSpPr>
          <p:nvPr>
            <p:ph type="sldNum" sz="quarter" idx="12"/>
          </p:nvPr>
        </p:nvSpPr>
        <p:spPr/>
        <p:txBody>
          <a:bodyPr/>
          <a:lstStyle/>
          <a:p>
            <a:fld id="{624CA891-2918-4110-BF66-40408FAFA21E}" type="slidenum">
              <a:rPr lang="sv-SE" altLang="sv-SE" smtClean="0"/>
              <a:pPr/>
              <a:t>‹#›</a:t>
            </a:fld>
            <a:endParaRPr lang="sv-SE" altLang="sv-SE"/>
          </a:p>
        </p:txBody>
      </p:sp>
    </p:spTree>
    <p:extLst>
      <p:ext uri="{BB962C8B-B14F-4D97-AF65-F5344CB8AC3E}">
        <p14:creationId xmlns:p14="http://schemas.microsoft.com/office/powerpoint/2010/main" val="32594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ltLang="sv-SE"/>
          </a:p>
        </p:txBody>
      </p:sp>
      <p:sp>
        <p:nvSpPr>
          <p:cNvPr id="5" name="Platshållare för sidfot 4"/>
          <p:cNvSpPr>
            <a:spLocks noGrp="1"/>
          </p:cNvSpPr>
          <p:nvPr>
            <p:ph type="ftr" sz="quarter" idx="11"/>
          </p:nvPr>
        </p:nvSpPr>
        <p:spPr/>
        <p:txBody>
          <a:bodyPr/>
          <a:lstStyle/>
          <a:p>
            <a:endParaRPr lang="sv-SE" altLang="sv-SE"/>
          </a:p>
        </p:txBody>
      </p:sp>
      <p:sp>
        <p:nvSpPr>
          <p:cNvPr id="6" name="Platshållare för bildnummer 5"/>
          <p:cNvSpPr>
            <a:spLocks noGrp="1"/>
          </p:cNvSpPr>
          <p:nvPr>
            <p:ph type="sldNum" sz="quarter" idx="12"/>
          </p:nvPr>
        </p:nvSpPr>
        <p:spPr/>
        <p:txBody>
          <a:bodyPr/>
          <a:lstStyle/>
          <a:p>
            <a:fld id="{0A8A169D-CE74-4D75-BDDA-0624AE7C665C}" type="slidenum">
              <a:rPr lang="sv-SE" altLang="sv-SE" smtClean="0"/>
              <a:pPr/>
              <a:t>‹#›</a:t>
            </a:fld>
            <a:endParaRPr lang="sv-SE" altLang="sv-SE"/>
          </a:p>
        </p:txBody>
      </p:sp>
    </p:spTree>
    <p:extLst>
      <p:ext uri="{BB962C8B-B14F-4D97-AF65-F5344CB8AC3E}">
        <p14:creationId xmlns:p14="http://schemas.microsoft.com/office/powerpoint/2010/main" val="139120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altLang="sv-SE"/>
          </a:p>
        </p:txBody>
      </p:sp>
      <p:sp>
        <p:nvSpPr>
          <p:cNvPr id="5" name="Platshållare för sidfot 4"/>
          <p:cNvSpPr>
            <a:spLocks noGrp="1"/>
          </p:cNvSpPr>
          <p:nvPr>
            <p:ph type="ftr" sz="quarter" idx="11"/>
          </p:nvPr>
        </p:nvSpPr>
        <p:spPr/>
        <p:txBody>
          <a:bodyPr/>
          <a:lstStyle/>
          <a:p>
            <a:endParaRPr lang="sv-SE" altLang="sv-SE"/>
          </a:p>
        </p:txBody>
      </p:sp>
      <p:sp>
        <p:nvSpPr>
          <p:cNvPr id="6" name="Platshållare för bildnummer 5"/>
          <p:cNvSpPr>
            <a:spLocks noGrp="1"/>
          </p:cNvSpPr>
          <p:nvPr>
            <p:ph type="sldNum" sz="quarter" idx="12"/>
          </p:nvPr>
        </p:nvSpPr>
        <p:spPr/>
        <p:txBody>
          <a:bodyPr/>
          <a:lstStyle/>
          <a:p>
            <a:fld id="{3FDC86E1-F5BB-441C-96FC-63B5662773BF}" type="slidenum">
              <a:rPr lang="sv-SE" altLang="sv-SE" smtClean="0"/>
              <a:pPr/>
              <a:t>‹#›</a:t>
            </a:fld>
            <a:endParaRPr lang="sv-SE" altLang="sv-SE"/>
          </a:p>
        </p:txBody>
      </p:sp>
    </p:spTree>
    <p:extLst>
      <p:ext uri="{BB962C8B-B14F-4D97-AF65-F5344CB8AC3E}">
        <p14:creationId xmlns:p14="http://schemas.microsoft.com/office/powerpoint/2010/main" val="411373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altLang="sv-SE"/>
          </a:p>
        </p:txBody>
      </p:sp>
      <p:sp>
        <p:nvSpPr>
          <p:cNvPr id="6" name="Platshållare för sidfot 5"/>
          <p:cNvSpPr>
            <a:spLocks noGrp="1"/>
          </p:cNvSpPr>
          <p:nvPr>
            <p:ph type="ftr" sz="quarter" idx="11"/>
          </p:nvPr>
        </p:nvSpPr>
        <p:spPr/>
        <p:txBody>
          <a:bodyPr/>
          <a:lstStyle/>
          <a:p>
            <a:endParaRPr lang="sv-SE" altLang="sv-SE"/>
          </a:p>
        </p:txBody>
      </p:sp>
      <p:sp>
        <p:nvSpPr>
          <p:cNvPr id="7" name="Platshållare för bildnummer 6"/>
          <p:cNvSpPr>
            <a:spLocks noGrp="1"/>
          </p:cNvSpPr>
          <p:nvPr>
            <p:ph type="sldNum" sz="quarter" idx="12"/>
          </p:nvPr>
        </p:nvSpPr>
        <p:spPr/>
        <p:txBody>
          <a:bodyPr/>
          <a:lstStyle/>
          <a:p>
            <a:fld id="{88019D8A-CC60-44B9-8CAB-F57B3A0C4F9C}" type="slidenum">
              <a:rPr lang="sv-SE" altLang="sv-SE" smtClean="0"/>
              <a:pPr/>
              <a:t>‹#›</a:t>
            </a:fld>
            <a:endParaRPr lang="sv-SE" altLang="sv-SE"/>
          </a:p>
        </p:txBody>
      </p:sp>
    </p:spTree>
    <p:extLst>
      <p:ext uri="{BB962C8B-B14F-4D97-AF65-F5344CB8AC3E}">
        <p14:creationId xmlns:p14="http://schemas.microsoft.com/office/powerpoint/2010/main" val="24191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endParaRPr lang="sv-SE" altLang="sv-SE"/>
          </a:p>
        </p:txBody>
      </p:sp>
      <p:sp>
        <p:nvSpPr>
          <p:cNvPr id="8" name="Platshållare för sidfot 7"/>
          <p:cNvSpPr>
            <a:spLocks noGrp="1"/>
          </p:cNvSpPr>
          <p:nvPr>
            <p:ph type="ftr" sz="quarter" idx="11"/>
          </p:nvPr>
        </p:nvSpPr>
        <p:spPr/>
        <p:txBody>
          <a:bodyPr/>
          <a:lstStyle/>
          <a:p>
            <a:endParaRPr lang="sv-SE" altLang="sv-SE"/>
          </a:p>
        </p:txBody>
      </p:sp>
      <p:sp>
        <p:nvSpPr>
          <p:cNvPr id="9" name="Platshållare för bildnummer 8"/>
          <p:cNvSpPr>
            <a:spLocks noGrp="1"/>
          </p:cNvSpPr>
          <p:nvPr>
            <p:ph type="sldNum" sz="quarter" idx="12"/>
          </p:nvPr>
        </p:nvSpPr>
        <p:spPr/>
        <p:txBody>
          <a:bodyPr/>
          <a:lstStyle/>
          <a:p>
            <a:fld id="{D65B423D-70C2-4319-B252-1F3DE96C1003}" type="slidenum">
              <a:rPr lang="sv-SE" altLang="sv-SE" smtClean="0"/>
              <a:pPr/>
              <a:t>‹#›</a:t>
            </a:fld>
            <a:endParaRPr lang="sv-SE" altLang="sv-SE"/>
          </a:p>
        </p:txBody>
      </p:sp>
    </p:spTree>
    <p:extLst>
      <p:ext uri="{BB962C8B-B14F-4D97-AF65-F5344CB8AC3E}">
        <p14:creationId xmlns:p14="http://schemas.microsoft.com/office/powerpoint/2010/main" val="5491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ltLang="sv-SE"/>
          </a:p>
        </p:txBody>
      </p:sp>
      <p:sp>
        <p:nvSpPr>
          <p:cNvPr id="4" name="Platshållare för sidfot 3"/>
          <p:cNvSpPr>
            <a:spLocks noGrp="1"/>
          </p:cNvSpPr>
          <p:nvPr>
            <p:ph type="ftr" sz="quarter" idx="11"/>
          </p:nvPr>
        </p:nvSpPr>
        <p:spPr/>
        <p:txBody>
          <a:bodyPr/>
          <a:lstStyle/>
          <a:p>
            <a:endParaRPr lang="sv-SE" altLang="sv-SE"/>
          </a:p>
        </p:txBody>
      </p:sp>
      <p:sp>
        <p:nvSpPr>
          <p:cNvPr id="5" name="Platshållare för bildnummer 4"/>
          <p:cNvSpPr>
            <a:spLocks noGrp="1"/>
          </p:cNvSpPr>
          <p:nvPr>
            <p:ph type="sldNum" sz="quarter" idx="12"/>
          </p:nvPr>
        </p:nvSpPr>
        <p:spPr/>
        <p:txBody>
          <a:bodyPr/>
          <a:lstStyle/>
          <a:p>
            <a:fld id="{DA5C4778-76B9-49C2-B7FA-90F8D468D988}" type="slidenum">
              <a:rPr lang="sv-SE" altLang="sv-SE" smtClean="0"/>
              <a:pPr/>
              <a:t>‹#›</a:t>
            </a:fld>
            <a:endParaRPr lang="sv-SE" altLang="sv-SE"/>
          </a:p>
        </p:txBody>
      </p:sp>
    </p:spTree>
    <p:extLst>
      <p:ext uri="{BB962C8B-B14F-4D97-AF65-F5344CB8AC3E}">
        <p14:creationId xmlns:p14="http://schemas.microsoft.com/office/powerpoint/2010/main" val="418653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ltLang="sv-SE"/>
          </a:p>
        </p:txBody>
      </p:sp>
      <p:sp>
        <p:nvSpPr>
          <p:cNvPr id="3" name="Platshållare för sidfot 2"/>
          <p:cNvSpPr>
            <a:spLocks noGrp="1"/>
          </p:cNvSpPr>
          <p:nvPr>
            <p:ph type="ftr" sz="quarter" idx="11"/>
          </p:nvPr>
        </p:nvSpPr>
        <p:spPr/>
        <p:txBody>
          <a:bodyPr/>
          <a:lstStyle/>
          <a:p>
            <a:endParaRPr lang="sv-SE" altLang="sv-SE"/>
          </a:p>
        </p:txBody>
      </p:sp>
      <p:sp>
        <p:nvSpPr>
          <p:cNvPr id="4" name="Platshållare för bildnummer 3"/>
          <p:cNvSpPr>
            <a:spLocks noGrp="1"/>
          </p:cNvSpPr>
          <p:nvPr>
            <p:ph type="sldNum" sz="quarter" idx="12"/>
          </p:nvPr>
        </p:nvSpPr>
        <p:spPr/>
        <p:txBody>
          <a:bodyPr/>
          <a:lstStyle/>
          <a:p>
            <a:fld id="{D0A25BCB-CF04-479E-8A90-49C7B3B2C61B}" type="slidenum">
              <a:rPr lang="sv-SE" altLang="sv-SE" smtClean="0"/>
              <a:pPr/>
              <a:t>‹#›</a:t>
            </a:fld>
            <a:endParaRPr lang="sv-SE" altLang="sv-SE"/>
          </a:p>
        </p:txBody>
      </p:sp>
    </p:spTree>
    <p:extLst>
      <p:ext uri="{BB962C8B-B14F-4D97-AF65-F5344CB8AC3E}">
        <p14:creationId xmlns:p14="http://schemas.microsoft.com/office/powerpoint/2010/main" val="335082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ltLang="sv-SE"/>
          </a:p>
        </p:txBody>
      </p:sp>
      <p:sp>
        <p:nvSpPr>
          <p:cNvPr id="6" name="Platshållare för sidfot 5"/>
          <p:cNvSpPr>
            <a:spLocks noGrp="1"/>
          </p:cNvSpPr>
          <p:nvPr>
            <p:ph type="ftr" sz="quarter" idx="11"/>
          </p:nvPr>
        </p:nvSpPr>
        <p:spPr/>
        <p:txBody>
          <a:bodyPr/>
          <a:lstStyle/>
          <a:p>
            <a:endParaRPr lang="sv-SE" altLang="sv-SE"/>
          </a:p>
        </p:txBody>
      </p:sp>
      <p:sp>
        <p:nvSpPr>
          <p:cNvPr id="7" name="Platshållare för bildnummer 6"/>
          <p:cNvSpPr>
            <a:spLocks noGrp="1"/>
          </p:cNvSpPr>
          <p:nvPr>
            <p:ph type="sldNum" sz="quarter" idx="12"/>
          </p:nvPr>
        </p:nvSpPr>
        <p:spPr/>
        <p:txBody>
          <a:bodyPr/>
          <a:lstStyle/>
          <a:p>
            <a:fld id="{594C1C4A-A90C-403D-8D67-B7BF921AC1BC}" type="slidenum">
              <a:rPr lang="sv-SE" altLang="sv-SE" smtClean="0"/>
              <a:pPr/>
              <a:t>‹#›</a:t>
            </a:fld>
            <a:endParaRPr lang="sv-SE" altLang="sv-SE"/>
          </a:p>
        </p:txBody>
      </p:sp>
    </p:spTree>
    <p:extLst>
      <p:ext uri="{BB962C8B-B14F-4D97-AF65-F5344CB8AC3E}">
        <p14:creationId xmlns:p14="http://schemas.microsoft.com/office/powerpoint/2010/main" val="72359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ltLang="sv-SE"/>
          </a:p>
        </p:txBody>
      </p:sp>
      <p:sp>
        <p:nvSpPr>
          <p:cNvPr id="6" name="Platshållare för sidfot 5"/>
          <p:cNvSpPr>
            <a:spLocks noGrp="1"/>
          </p:cNvSpPr>
          <p:nvPr>
            <p:ph type="ftr" sz="quarter" idx="11"/>
          </p:nvPr>
        </p:nvSpPr>
        <p:spPr/>
        <p:txBody>
          <a:bodyPr/>
          <a:lstStyle/>
          <a:p>
            <a:endParaRPr lang="sv-SE" altLang="sv-SE"/>
          </a:p>
        </p:txBody>
      </p:sp>
      <p:sp>
        <p:nvSpPr>
          <p:cNvPr id="7" name="Platshållare för bildnummer 6"/>
          <p:cNvSpPr>
            <a:spLocks noGrp="1"/>
          </p:cNvSpPr>
          <p:nvPr>
            <p:ph type="sldNum" sz="quarter" idx="12"/>
          </p:nvPr>
        </p:nvSpPr>
        <p:spPr/>
        <p:txBody>
          <a:bodyPr/>
          <a:lstStyle/>
          <a:p>
            <a:fld id="{0439B96D-3F3D-470D-B01B-5E25CF593DEA}" type="slidenum">
              <a:rPr lang="sv-SE" altLang="sv-SE" smtClean="0"/>
              <a:pPr/>
              <a:t>‹#›</a:t>
            </a:fld>
            <a:endParaRPr lang="sv-SE" altLang="sv-SE"/>
          </a:p>
        </p:txBody>
      </p:sp>
    </p:spTree>
    <p:extLst>
      <p:ext uri="{BB962C8B-B14F-4D97-AF65-F5344CB8AC3E}">
        <p14:creationId xmlns:p14="http://schemas.microsoft.com/office/powerpoint/2010/main" val="84079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lt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lt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9539C-39B8-48A0-A6B5-D62327F097EF}" type="slidenum">
              <a:rPr lang="sv-SE" altLang="sv-SE" smtClean="0"/>
              <a:pPr/>
              <a:t>‹#›</a:t>
            </a:fld>
            <a:endParaRPr lang="sv-SE" altLang="sv-SE"/>
          </a:p>
        </p:txBody>
      </p:sp>
    </p:spTree>
    <p:extLst>
      <p:ext uri="{BB962C8B-B14F-4D97-AF65-F5344CB8AC3E}">
        <p14:creationId xmlns:p14="http://schemas.microsoft.com/office/powerpoint/2010/main" val="77720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neurodivergent.blog/topic/adhd/page/4/"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depositphotos_86353350-stock-illustration-100th-anniversary-golden-wreath-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90939"/>
            <a:ext cx="5059541" cy="5059541"/>
          </a:xfrm>
          <a:prstGeom prst="rect">
            <a:avLst/>
          </a:prstGeom>
        </p:spPr>
      </p:pic>
      <p:sp>
        <p:nvSpPr>
          <p:cNvPr id="6" name="textruta 5"/>
          <p:cNvSpPr txBox="1"/>
          <p:nvPr/>
        </p:nvSpPr>
        <p:spPr>
          <a:xfrm>
            <a:off x="1835696" y="692696"/>
            <a:ext cx="6164218" cy="646331"/>
          </a:xfrm>
          <a:prstGeom prst="rect">
            <a:avLst/>
          </a:prstGeom>
          <a:noFill/>
        </p:spPr>
        <p:txBody>
          <a:bodyPr wrap="none" rtlCol="0">
            <a:spAutoFit/>
          </a:bodyPr>
          <a:lstStyle/>
          <a:p>
            <a:pPr>
              <a:buNone/>
            </a:pPr>
            <a:r>
              <a:rPr lang="sv-SE" sz="3600" dirty="0">
                <a:solidFill>
                  <a:srgbClr val="0000FF"/>
                </a:solidFill>
              </a:rPr>
              <a:t>Svenska Skolläkarföreningen </a:t>
            </a:r>
          </a:p>
        </p:txBody>
      </p:sp>
      <p:sp>
        <p:nvSpPr>
          <p:cNvPr id="7" name="textruta 6"/>
          <p:cNvSpPr txBox="1"/>
          <p:nvPr/>
        </p:nvSpPr>
        <p:spPr>
          <a:xfrm>
            <a:off x="3695956" y="5949280"/>
            <a:ext cx="2443698" cy="584776"/>
          </a:xfrm>
          <a:prstGeom prst="rect">
            <a:avLst/>
          </a:prstGeom>
          <a:noFill/>
        </p:spPr>
        <p:txBody>
          <a:bodyPr wrap="none" rtlCol="0">
            <a:spAutoFit/>
          </a:bodyPr>
          <a:lstStyle/>
          <a:p>
            <a:pPr>
              <a:buNone/>
            </a:pPr>
            <a:r>
              <a:rPr lang="sv-SE" sz="3200" dirty="0">
                <a:solidFill>
                  <a:srgbClr val="0000FF"/>
                </a:solidFill>
              </a:rPr>
              <a:t>1921 </a:t>
            </a:r>
            <a:r>
              <a:rPr lang="mr-IN" sz="3200" dirty="0">
                <a:solidFill>
                  <a:srgbClr val="0000FF"/>
                </a:solidFill>
              </a:rPr>
              <a:t>–</a:t>
            </a:r>
            <a:r>
              <a:rPr lang="sv-SE" sz="3200" dirty="0">
                <a:solidFill>
                  <a:srgbClr val="0000FF"/>
                </a:solidFill>
              </a:rPr>
              <a:t> 2021 </a:t>
            </a:r>
          </a:p>
        </p:txBody>
      </p:sp>
      <p:pic>
        <p:nvPicPr>
          <p:cNvPr id="8" name="Bildobjekt 7" descr="aula medica.jpg">
            <a:extLst>
              <a:ext uri="{FF2B5EF4-FFF2-40B4-BE49-F238E27FC236}">
                <a16:creationId xmlns:a16="http://schemas.microsoft.com/office/drawing/2014/main" id="{300FB2ED-78BE-B042-B88A-F92A344F0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68" y="1647212"/>
            <a:ext cx="4104456" cy="2737641"/>
          </a:xfrm>
          <a:prstGeom prst="rect">
            <a:avLst/>
          </a:prstGeom>
        </p:spPr>
      </p:pic>
    </p:spTree>
    <p:extLst>
      <p:ext uri="{BB962C8B-B14F-4D97-AF65-F5344CB8AC3E}">
        <p14:creationId xmlns:p14="http://schemas.microsoft.com/office/powerpoint/2010/main" val="261016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354D0E-9DE0-495D-AD0B-4503E93DE3D4}"/>
              </a:ext>
            </a:extLst>
          </p:cNvPr>
          <p:cNvSpPr>
            <a:spLocks noGrp="1"/>
          </p:cNvSpPr>
          <p:nvPr>
            <p:ph type="title"/>
          </p:nvPr>
        </p:nvSpPr>
        <p:spPr>
          <a:xfrm>
            <a:off x="628650" y="1131094"/>
            <a:ext cx="7886700" cy="994172"/>
          </a:xfr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a:normAutofit/>
          </a:bodyPr>
          <a:lstStyle/>
          <a:p>
            <a:r>
              <a:rPr lang="sv-SE" sz="3450" dirty="0">
                <a:solidFill>
                  <a:srgbClr val="FFFFFF"/>
                </a:solidFill>
              </a:rPr>
              <a:t>Årets resultat och finansiellt kapital.</a:t>
            </a:r>
          </a:p>
        </p:txBody>
      </p:sp>
      <p:sp>
        <p:nvSpPr>
          <p:cNvPr id="3" name="Platshållare för innehåll 2">
            <a:extLst>
              <a:ext uri="{FF2B5EF4-FFF2-40B4-BE49-F238E27FC236}">
                <a16:creationId xmlns:a16="http://schemas.microsoft.com/office/drawing/2014/main" id="{8E3FA6C0-96CA-4425-80EF-C646B1ECA842}"/>
              </a:ext>
            </a:extLst>
          </p:cNvPr>
          <p:cNvSpPr>
            <a:spLocks noGrp="1"/>
          </p:cNvSpPr>
          <p:nvPr>
            <p:ph idx="1"/>
          </p:nvPr>
        </p:nvSpPr>
        <p:spPr>
          <a:xfrm>
            <a:off x="628650" y="2686050"/>
            <a:ext cx="7886700" cy="2803922"/>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a:normAutofit fontScale="92500" lnSpcReduction="20000"/>
          </a:bodyPr>
          <a:lstStyle/>
          <a:p>
            <a:endParaRPr lang="sv-SE" sz="1050" dirty="0"/>
          </a:p>
          <a:p>
            <a:pPr marL="0" indent="0">
              <a:buNone/>
            </a:pPr>
            <a:r>
              <a:rPr lang="sv-SE" sz="2250" dirty="0"/>
              <a:t>Resultat 2021:</a:t>
            </a:r>
          </a:p>
          <a:p>
            <a:pPr marL="0" indent="0">
              <a:buNone/>
            </a:pPr>
            <a:endParaRPr lang="sv-SE" sz="2250" dirty="0"/>
          </a:p>
          <a:p>
            <a:pPr marL="0" indent="0">
              <a:buNone/>
            </a:pPr>
            <a:r>
              <a:rPr lang="sv-SE" sz="2250" b="1" dirty="0"/>
              <a:t>+ 247 442 </a:t>
            </a:r>
            <a:r>
              <a:rPr lang="sv-SE" sz="2250" dirty="0"/>
              <a:t>varav 80 000 är ett stiftelsebidrag för jubileumsboken</a:t>
            </a:r>
          </a:p>
          <a:p>
            <a:pPr marL="0" indent="0">
              <a:buNone/>
            </a:pPr>
            <a:endParaRPr lang="sv-SE" sz="2250" dirty="0"/>
          </a:p>
          <a:p>
            <a:pPr marL="0" indent="0">
              <a:buNone/>
            </a:pPr>
            <a:endParaRPr lang="sv-SE" sz="1050" dirty="0"/>
          </a:p>
          <a:p>
            <a:pPr marL="0" indent="0">
              <a:buNone/>
            </a:pPr>
            <a:r>
              <a:rPr lang="sv-SE" sz="2250" dirty="0"/>
              <a:t>SSLF finansiellt kapital 211231:</a:t>
            </a:r>
          </a:p>
          <a:p>
            <a:pPr marL="0" indent="0">
              <a:buNone/>
            </a:pPr>
            <a:endParaRPr lang="sv-SE" sz="2250" dirty="0"/>
          </a:p>
          <a:p>
            <a:pPr marL="0" indent="0">
              <a:buNone/>
            </a:pPr>
            <a:r>
              <a:rPr lang="sv-SE" sz="2250" b="1" cap="all" dirty="0">
                <a:latin typeface="Open Sans" panose="020B0606030504020204" pitchFamily="34" charset="0"/>
              </a:rPr>
              <a:t>1 066 412</a:t>
            </a:r>
            <a:endParaRPr lang="sv-SE" sz="2250" dirty="0"/>
          </a:p>
        </p:txBody>
      </p:sp>
    </p:spTree>
    <p:extLst>
      <p:ext uri="{BB962C8B-B14F-4D97-AF65-F5344CB8AC3E}">
        <p14:creationId xmlns:p14="http://schemas.microsoft.com/office/powerpoint/2010/main" val="51639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a:xfrm>
            <a:off x="467544" y="0"/>
            <a:ext cx="8229600" cy="980728"/>
          </a:xfrm>
          <a:noFill/>
        </p:spPr>
        <p:txBody>
          <a:bodyPr>
            <a:normAutofit/>
          </a:bodyPr>
          <a:lstStyle/>
          <a:p>
            <a:r>
              <a:rPr lang="sv-SE" sz="3100" b="1" dirty="0"/>
              <a:t>Styrelsens ledamöter 2022</a:t>
            </a:r>
            <a:br>
              <a:rPr lang="sv-SE" sz="3100" b="1" dirty="0"/>
            </a:br>
            <a:r>
              <a:rPr lang="sv-SE" sz="2700" dirty="0"/>
              <a:t>revisorer o valberedning </a:t>
            </a:r>
            <a:endParaRPr lang="sv-SE" altLang="sv-SE" sz="3100" dirty="0">
              <a:solidFill>
                <a:schemeClr val="tx2">
                  <a:lumMod val="75000"/>
                </a:schemeClr>
              </a:solidFill>
            </a:endParaRPr>
          </a:p>
        </p:txBody>
      </p:sp>
      <p:sp>
        <p:nvSpPr>
          <p:cNvPr id="38918" name="Rectangle 6"/>
          <p:cNvSpPr>
            <a:spLocks noGrp="1" noChangeArrowheads="1"/>
          </p:cNvSpPr>
          <p:nvPr>
            <p:ph idx="1"/>
          </p:nvPr>
        </p:nvSpPr>
        <p:spPr>
          <a:xfrm>
            <a:off x="457200" y="980728"/>
            <a:ext cx="8363272" cy="5616624"/>
          </a:xfrm>
          <a:gradFill flip="none" rotWithShape="1">
            <a:gsLst>
              <a:gs pos="41000">
                <a:schemeClr val="accent1">
                  <a:lumMod val="5000"/>
                  <a:lumOff val="95000"/>
                  <a:alpha val="41000"/>
                </a:schemeClr>
              </a:gs>
              <a:gs pos="23000">
                <a:schemeClr val="accent1">
                  <a:lumMod val="45000"/>
                  <a:lumOff val="55000"/>
                </a:schemeClr>
              </a:gs>
              <a:gs pos="91000">
                <a:schemeClr val="accent1">
                  <a:lumMod val="45000"/>
                  <a:lumOff val="55000"/>
                </a:schemeClr>
              </a:gs>
              <a:gs pos="100000">
                <a:schemeClr val="accent1">
                  <a:lumMod val="30000"/>
                  <a:lumOff val="70000"/>
                </a:schemeClr>
              </a:gs>
            </a:gsLst>
            <a:path path="circle">
              <a:fillToRect l="100000" t="100000"/>
            </a:path>
            <a:tileRect r="-100000" b="-100000"/>
          </a:gradFill>
        </p:spPr>
        <p:txBody>
          <a:bodyPr>
            <a:noAutofit/>
          </a:bodyPr>
          <a:lstStyle/>
          <a:p>
            <a:pPr lvl="0"/>
            <a:r>
              <a:rPr lang="sv-SE" sz="2000" dirty="0">
                <a:highlight>
                  <a:srgbClr val="00FFFF"/>
                </a:highlight>
              </a:rPr>
              <a:t>Pernilla Gudmundsson, ordförande, nyval 2022 för ett år</a:t>
            </a:r>
          </a:p>
          <a:p>
            <a:pPr lvl="0"/>
            <a:r>
              <a:rPr lang="sv-SE" sz="2000" dirty="0"/>
              <a:t>Helka Widengren, vice ordförande (omvald 2021 för två år)</a:t>
            </a:r>
          </a:p>
          <a:p>
            <a:pPr lvl="0"/>
            <a:r>
              <a:rPr lang="sv-SE" sz="2000" dirty="0"/>
              <a:t>Helena </a:t>
            </a:r>
            <a:r>
              <a:rPr lang="sv-SE" sz="2000" dirty="0" err="1"/>
              <a:t>Lüning</a:t>
            </a:r>
            <a:r>
              <a:rPr lang="sv-SE" sz="2000" dirty="0"/>
              <a:t>, sekreterare (omvald 2021 för två år)</a:t>
            </a:r>
          </a:p>
          <a:p>
            <a:pPr lvl="0"/>
            <a:r>
              <a:rPr lang="sv-SE" sz="2000" dirty="0">
                <a:highlight>
                  <a:srgbClr val="00FFFF"/>
                </a:highlight>
              </a:rPr>
              <a:t>Michail </a:t>
            </a:r>
            <a:r>
              <a:rPr lang="sv-SE" sz="2000" dirty="0" err="1">
                <a:highlight>
                  <a:srgbClr val="00FFFF"/>
                </a:highlight>
              </a:rPr>
              <a:t>Theodosiou</a:t>
            </a:r>
            <a:r>
              <a:rPr lang="sv-SE" sz="2000" dirty="0">
                <a:highlight>
                  <a:srgbClr val="00FFFF"/>
                </a:highlight>
              </a:rPr>
              <a:t>, ledamot (nyval 2022 för två år) </a:t>
            </a:r>
          </a:p>
          <a:p>
            <a:pPr lvl="0"/>
            <a:r>
              <a:rPr lang="sv-SE" sz="2000" dirty="0"/>
              <a:t>Jenny </a:t>
            </a:r>
            <a:r>
              <a:rPr lang="sv-SE" sz="2000" dirty="0" err="1"/>
              <a:t>Lorefors</a:t>
            </a:r>
            <a:r>
              <a:rPr lang="sv-SE" sz="2000" dirty="0"/>
              <a:t>, ledamot (omvald 2021 för två år )</a:t>
            </a:r>
          </a:p>
          <a:p>
            <a:pPr lvl="0"/>
            <a:r>
              <a:rPr lang="sv-SE" sz="2000" dirty="0"/>
              <a:t>Anna-Karin Söderström, vetenskaplig sekreterare (omvald 2021 för två år)</a:t>
            </a:r>
          </a:p>
          <a:p>
            <a:pPr lvl="0"/>
            <a:r>
              <a:rPr lang="sv-SE" sz="2000" dirty="0"/>
              <a:t>Eva Nordin-Olsson, ledamot (nyval 2021 för två) </a:t>
            </a:r>
          </a:p>
          <a:p>
            <a:pPr lvl="0"/>
            <a:r>
              <a:rPr lang="sv-SE" sz="2000" dirty="0"/>
              <a:t>Joachim Sandberg, skattmästare/kassör (nyval 2021 för två år) </a:t>
            </a:r>
          </a:p>
          <a:p>
            <a:pPr lvl="0"/>
            <a:r>
              <a:rPr lang="sv-SE" sz="2000" dirty="0"/>
              <a:t>Åsa </a:t>
            </a:r>
            <a:r>
              <a:rPr lang="sv-SE" sz="2000" dirty="0" err="1"/>
              <a:t>Borulf</a:t>
            </a:r>
            <a:r>
              <a:rPr lang="sv-SE" sz="2000" dirty="0"/>
              <a:t>, ledamot  (nyval 2021 för två år)</a:t>
            </a:r>
          </a:p>
          <a:p>
            <a:r>
              <a:rPr lang="sv-SE" sz="2000" b="1" dirty="0">
                <a:solidFill>
                  <a:schemeClr val="accent1">
                    <a:lumMod val="75000"/>
                  </a:schemeClr>
                </a:solidFill>
                <a:highlight>
                  <a:srgbClr val="00FFFF"/>
                </a:highlight>
              </a:rPr>
              <a:t>Två suppleante</a:t>
            </a:r>
            <a:r>
              <a:rPr lang="sv-SE" sz="2000" dirty="0">
                <a:solidFill>
                  <a:schemeClr val="accent1">
                    <a:lumMod val="75000"/>
                  </a:schemeClr>
                </a:solidFill>
                <a:highlight>
                  <a:srgbClr val="00FFFF"/>
                </a:highlight>
              </a:rPr>
              <a:t>r</a:t>
            </a:r>
            <a:r>
              <a:rPr lang="sv-SE" sz="2000" dirty="0">
                <a:highlight>
                  <a:srgbClr val="00FFFF"/>
                </a:highlight>
              </a:rPr>
              <a:t> Kristin Carlström Dahllöf och Maria </a:t>
            </a:r>
            <a:r>
              <a:rPr lang="sv-SE" sz="2000" dirty="0" err="1">
                <a:highlight>
                  <a:srgbClr val="00FFFF"/>
                </a:highlight>
              </a:rPr>
              <a:t>Pinto</a:t>
            </a:r>
            <a:r>
              <a:rPr lang="sv-SE" sz="2000" dirty="0">
                <a:highlight>
                  <a:srgbClr val="00FFFF"/>
                </a:highlight>
              </a:rPr>
              <a:t> Sanchez (båda nyval 2022 för ett år) </a:t>
            </a:r>
          </a:p>
          <a:p>
            <a:pPr marL="0" indent="0">
              <a:buNone/>
            </a:pPr>
            <a:endParaRPr lang="sv-SE" sz="2000" b="1" dirty="0"/>
          </a:p>
          <a:p>
            <a:pPr marL="0" indent="0">
              <a:buNone/>
            </a:pPr>
            <a:r>
              <a:rPr lang="sv-SE" sz="2000" b="1" dirty="0">
                <a:highlight>
                  <a:srgbClr val="00FFFF"/>
                </a:highlight>
              </a:rPr>
              <a:t>Revisorer</a:t>
            </a:r>
            <a:r>
              <a:rPr lang="sv-SE" sz="2000" dirty="0">
                <a:highlight>
                  <a:srgbClr val="00FFFF"/>
                </a:highlight>
              </a:rPr>
              <a:t> - Margareta Leissner, Lars-Urban Lindström, (suppleanter </a:t>
            </a:r>
            <a:r>
              <a:rPr lang="sv-SE" sz="1800" dirty="0">
                <a:highlight>
                  <a:srgbClr val="00FFFF"/>
                </a:highlight>
              </a:rPr>
              <a:t>Torsten Gadd,  Christina Lindgren)</a:t>
            </a:r>
            <a:r>
              <a:rPr lang="sv-SE" sz="2000" dirty="0">
                <a:highlight>
                  <a:srgbClr val="00FFFF"/>
                </a:highlight>
              </a:rPr>
              <a:t>  - omval 2022 för ett år</a:t>
            </a:r>
          </a:p>
          <a:p>
            <a:pPr marL="0" indent="0">
              <a:buNone/>
            </a:pPr>
            <a:r>
              <a:rPr lang="sv-SE" sz="2000" b="1" dirty="0">
                <a:highlight>
                  <a:srgbClr val="00FFFF"/>
                </a:highlight>
              </a:rPr>
              <a:t>Valberedning -</a:t>
            </a:r>
            <a:r>
              <a:rPr lang="sv-SE" sz="2000" dirty="0">
                <a:highlight>
                  <a:srgbClr val="00FFFF"/>
                </a:highlight>
              </a:rPr>
              <a:t> Cecilia </a:t>
            </a:r>
            <a:r>
              <a:rPr lang="sv-SE" sz="2000" dirty="0" err="1">
                <a:highlight>
                  <a:srgbClr val="00FFFF"/>
                </a:highlight>
              </a:rPr>
              <a:t>Renman</a:t>
            </a:r>
            <a:r>
              <a:rPr lang="sv-SE" sz="2000" dirty="0">
                <a:highlight>
                  <a:srgbClr val="00FFFF"/>
                </a:highlight>
              </a:rPr>
              <a:t>, Lena Simonsson </a:t>
            </a:r>
            <a:r>
              <a:rPr lang="sv-SE" sz="2000" dirty="0" err="1">
                <a:highlight>
                  <a:srgbClr val="00FFFF"/>
                </a:highlight>
              </a:rPr>
              <a:t>Garsbo</a:t>
            </a:r>
            <a:r>
              <a:rPr lang="sv-SE" sz="2000" dirty="0">
                <a:highlight>
                  <a:srgbClr val="00FFFF"/>
                </a:highlight>
              </a:rPr>
              <a:t> samt Mats Swenson. - omval 2022 för ett år</a:t>
            </a:r>
          </a:p>
          <a:p>
            <a:pPr marL="0" lvl="0" indent="0">
              <a:buNone/>
            </a:pPr>
            <a:endParaRPr lang="sv-SE" sz="2000" dirty="0"/>
          </a:p>
        </p:txBody>
      </p:sp>
    </p:spTree>
    <p:extLst>
      <p:ext uri="{BB962C8B-B14F-4D97-AF65-F5344CB8AC3E}">
        <p14:creationId xmlns:p14="http://schemas.microsoft.com/office/powerpoint/2010/main" val="218858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B75C4A-5607-5F40-A821-A08B14DA82D6}"/>
              </a:ext>
            </a:extLst>
          </p:cNvPr>
          <p:cNvSpPr>
            <a:spLocks noGrp="1"/>
          </p:cNvSpPr>
          <p:nvPr>
            <p:ph type="title"/>
          </p:nvPr>
        </p:nvSpPr>
        <p:spPr/>
        <p:txBody>
          <a:bodyPr/>
          <a:lstStyle/>
          <a:p>
            <a:r>
              <a:rPr lang="sv-SE" dirty="0"/>
              <a:t>Val av hedersledamöter 2022 </a:t>
            </a:r>
          </a:p>
        </p:txBody>
      </p:sp>
      <p:sp>
        <p:nvSpPr>
          <p:cNvPr id="10" name="Platshållare för text 9">
            <a:extLst>
              <a:ext uri="{FF2B5EF4-FFF2-40B4-BE49-F238E27FC236}">
                <a16:creationId xmlns:a16="http://schemas.microsoft.com/office/drawing/2014/main" id="{527A7F85-3C4F-DB4B-93D7-47B69F837BE9}"/>
              </a:ext>
            </a:extLst>
          </p:cNvPr>
          <p:cNvSpPr>
            <a:spLocks noGrp="1"/>
          </p:cNvSpPr>
          <p:nvPr>
            <p:ph type="body" idx="1"/>
          </p:nvPr>
        </p:nvSpPr>
        <p:spPr/>
        <p:txBody>
          <a:bodyPr/>
          <a:lstStyle/>
          <a:p>
            <a:r>
              <a:rPr lang="sv-SE" dirty="0"/>
              <a:t>Björn Kadesjö</a:t>
            </a:r>
          </a:p>
        </p:txBody>
      </p:sp>
      <p:sp>
        <p:nvSpPr>
          <p:cNvPr id="11" name="Platshållare för innehåll 10">
            <a:extLst>
              <a:ext uri="{FF2B5EF4-FFF2-40B4-BE49-F238E27FC236}">
                <a16:creationId xmlns:a16="http://schemas.microsoft.com/office/drawing/2014/main" id="{0778FABE-5C6E-3A46-BCD7-0517268E6A8F}"/>
              </a:ext>
            </a:extLst>
          </p:cNvPr>
          <p:cNvSpPr>
            <a:spLocks noGrp="1"/>
          </p:cNvSpPr>
          <p:nvPr>
            <p:ph sz="half" idx="2"/>
          </p:nvPr>
        </p:nvSpPr>
        <p:spPr/>
        <p:txBody>
          <a:bodyPr/>
          <a:lstStyle/>
          <a:p>
            <a:endParaRPr lang="sv-SE"/>
          </a:p>
        </p:txBody>
      </p:sp>
      <p:sp>
        <p:nvSpPr>
          <p:cNvPr id="12" name="Platshållare för text 11">
            <a:extLst>
              <a:ext uri="{FF2B5EF4-FFF2-40B4-BE49-F238E27FC236}">
                <a16:creationId xmlns:a16="http://schemas.microsoft.com/office/drawing/2014/main" id="{465C85A9-D1EB-1A42-8D1A-147A21095596}"/>
              </a:ext>
            </a:extLst>
          </p:cNvPr>
          <p:cNvSpPr>
            <a:spLocks noGrp="1"/>
          </p:cNvSpPr>
          <p:nvPr>
            <p:ph type="body" sz="quarter" idx="3"/>
          </p:nvPr>
        </p:nvSpPr>
        <p:spPr/>
        <p:txBody>
          <a:bodyPr/>
          <a:lstStyle/>
          <a:p>
            <a:r>
              <a:rPr lang="sv-SE" dirty="0"/>
              <a:t>Christopher Gillberg</a:t>
            </a:r>
          </a:p>
        </p:txBody>
      </p:sp>
      <p:pic>
        <p:nvPicPr>
          <p:cNvPr id="5" name="Picture 2" descr="Prestigefullt pris för utmärkt forskning kring autism">
            <a:extLst>
              <a:ext uri="{FF2B5EF4-FFF2-40B4-BE49-F238E27FC236}">
                <a16:creationId xmlns:a16="http://schemas.microsoft.com/office/drawing/2014/main" id="{8F5761F8-409F-D440-B3CC-63EEE1FD2E94}"/>
              </a:ext>
            </a:extLst>
          </p:cNvPr>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tretch/>
        </p:blipFill>
        <p:spPr bwMode="auto">
          <a:xfrm>
            <a:off x="4866139" y="2924175"/>
            <a:ext cx="3394364" cy="24003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AB17F271-C205-2446-B281-E3D183E2EDCE}"/>
              </a:ext>
            </a:extLst>
          </p:cNvPr>
          <p:cNvPicPr>
            <a:picLocks noChangeAspect="1"/>
          </p:cNvPicPr>
          <p:nvPr/>
        </p:nvPicPr>
        <p:blipFill>
          <a:blip r:embed="rId3"/>
          <a:stretch>
            <a:fillRect/>
          </a:stretch>
        </p:blipFill>
        <p:spPr>
          <a:xfrm>
            <a:off x="1447801" y="2893061"/>
            <a:ext cx="1769534" cy="2431412"/>
          </a:xfrm>
          <a:prstGeom prst="rect">
            <a:avLst/>
          </a:prstGeom>
        </p:spPr>
      </p:pic>
      <p:sp>
        <p:nvSpPr>
          <p:cNvPr id="9" name="textruta 8">
            <a:extLst>
              <a:ext uri="{FF2B5EF4-FFF2-40B4-BE49-F238E27FC236}">
                <a16:creationId xmlns:a16="http://schemas.microsoft.com/office/drawing/2014/main" id="{480B2286-7F56-9644-B0DB-F252EE1AE1E1}"/>
              </a:ext>
            </a:extLst>
          </p:cNvPr>
          <p:cNvSpPr txBox="1"/>
          <p:nvPr/>
        </p:nvSpPr>
        <p:spPr>
          <a:xfrm>
            <a:off x="5926667" y="2753784"/>
            <a:ext cx="285656" cy="323165"/>
          </a:xfrm>
          <a:prstGeom prst="rect">
            <a:avLst/>
          </a:prstGeom>
          <a:noFill/>
        </p:spPr>
        <p:txBody>
          <a:bodyPr wrap="none" rtlCol="0">
            <a:spAutoFit/>
          </a:bodyPr>
          <a:lstStyle/>
          <a:p>
            <a:endParaRPr lang="sv-SE" sz="1500" dirty="0"/>
          </a:p>
        </p:txBody>
      </p:sp>
    </p:spTree>
    <p:extLst>
      <p:ext uri="{BB962C8B-B14F-4D97-AF65-F5344CB8AC3E}">
        <p14:creationId xmlns:p14="http://schemas.microsoft.com/office/powerpoint/2010/main" val="22170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BC38028-4FFD-9F45-9D4D-1769E2F1B20F}"/>
              </a:ext>
            </a:extLst>
          </p:cNvPr>
          <p:cNvSpPr>
            <a:spLocks noGrp="1"/>
          </p:cNvSpPr>
          <p:nvPr>
            <p:ph type="title"/>
          </p:nvPr>
        </p:nvSpPr>
        <p:spPr>
          <a:xfrm>
            <a:off x="5134603" y="1402970"/>
            <a:ext cx="3451614" cy="1288669"/>
          </a:xfrm>
        </p:spPr>
        <p:txBody>
          <a:bodyPr vert="horz" lIns="68580" tIns="34290" rIns="68580" bIns="34290" rtlCol="0" anchor="ctr">
            <a:normAutofit/>
          </a:bodyPr>
          <a:lstStyle/>
          <a:p>
            <a:pPr algn="ctr"/>
            <a:r>
              <a:rPr lang="en-US" sz="1300" i="1" dirty="0" err="1">
                <a:cs typeface="Apple Chancery" panose="03020702040506060504" pitchFamily="66" charset="-79"/>
              </a:rPr>
              <a:t>Motivering</a:t>
            </a:r>
            <a:r>
              <a:rPr lang="en-US" sz="1300" i="1" dirty="0">
                <a:cs typeface="Apple Chancery" panose="03020702040506060504" pitchFamily="66" charset="-79"/>
              </a:rPr>
              <a:t> till </a:t>
            </a:r>
            <a:r>
              <a:rPr lang="en-US" sz="1300" i="1" dirty="0" err="1">
                <a:cs typeface="Apple Chancery" panose="03020702040506060504" pitchFamily="66" charset="-79"/>
              </a:rPr>
              <a:t>val</a:t>
            </a:r>
            <a:r>
              <a:rPr lang="en-US" sz="1300" i="1" dirty="0">
                <a:cs typeface="Apple Chancery" panose="03020702040506060504" pitchFamily="66" charset="-79"/>
              </a:rPr>
              <a:t> av </a:t>
            </a:r>
            <a:r>
              <a:rPr lang="en-US" sz="1300" i="1" dirty="0" err="1">
                <a:cs typeface="Apple Chancery" panose="03020702040506060504" pitchFamily="66" charset="-79"/>
              </a:rPr>
              <a:t>hedersledamöter</a:t>
            </a:r>
            <a:br>
              <a:rPr lang="en-US" sz="1800" dirty="0">
                <a:cs typeface="Apple Chancery" panose="03020702040506060504" pitchFamily="66" charset="-79"/>
              </a:rPr>
            </a:br>
            <a:r>
              <a:rPr lang="en-US" sz="1800" dirty="0">
                <a:cs typeface="Apple Chancery" panose="03020702040506060504" pitchFamily="66" charset="-79"/>
              </a:rPr>
              <a:t>“V</a:t>
            </a:r>
            <a:r>
              <a:rPr lang="sv-SE" sz="1800" dirty="0">
                <a:cs typeface="Apple Chancery" panose="03020702040506060504" pitchFamily="66" charset="-79"/>
              </a:rPr>
              <a:t>ars insatser varit av utomordentlig betydelse för skolhälsovårdens utveckling”</a:t>
            </a:r>
            <a:endParaRPr lang="en-US" sz="1800" dirty="0"/>
          </a:p>
        </p:txBody>
      </p:sp>
      <p:pic>
        <p:nvPicPr>
          <p:cNvPr id="11" name="Platshållare för innehåll 10" descr="En bild som visar träd, utomhus, mark, av trä&#10;&#10;Automatiskt genererad beskrivning">
            <a:extLst>
              <a:ext uri="{FF2B5EF4-FFF2-40B4-BE49-F238E27FC236}">
                <a16:creationId xmlns:a16="http://schemas.microsoft.com/office/drawing/2014/main" id="{0E5044A2-EB95-994D-A9A6-0B56B59299BA}"/>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7971" r="27285" b="-1"/>
          <a:stretch/>
        </p:blipFill>
        <p:spPr>
          <a:xfrm>
            <a:off x="305574" y="1171719"/>
            <a:ext cx="4142232" cy="4539996"/>
          </a:xfrm>
          <a:prstGeom prst="rect">
            <a:avLst/>
          </a:prstGeom>
        </p:spPr>
      </p:pic>
      <p:sp>
        <p:nvSpPr>
          <p:cNvPr id="5" name="Platshållare för innehåll 4">
            <a:extLst>
              <a:ext uri="{FF2B5EF4-FFF2-40B4-BE49-F238E27FC236}">
                <a16:creationId xmlns:a16="http://schemas.microsoft.com/office/drawing/2014/main" id="{AAB138FD-C7B2-B743-86E5-B89A1234E56C}"/>
              </a:ext>
            </a:extLst>
          </p:cNvPr>
          <p:cNvSpPr>
            <a:spLocks noGrp="1"/>
          </p:cNvSpPr>
          <p:nvPr>
            <p:ph sz="half" idx="1"/>
          </p:nvPr>
        </p:nvSpPr>
        <p:spPr>
          <a:xfrm>
            <a:off x="5134603" y="2761439"/>
            <a:ext cx="3451614" cy="2697660"/>
          </a:xfrm>
        </p:spPr>
        <p:txBody>
          <a:bodyPr vert="horz" lIns="68580" tIns="34290" rIns="68580" bIns="34290" rtlCol="0">
            <a:normAutofit fontScale="40000" lnSpcReduction="20000"/>
          </a:bodyPr>
          <a:lstStyle/>
          <a:p>
            <a:pPr marL="0" indent="0">
              <a:buNone/>
            </a:pPr>
            <a:r>
              <a:rPr lang="sv-SE" dirty="0"/>
              <a:t>Under decennier: </a:t>
            </a:r>
          </a:p>
          <a:p>
            <a:r>
              <a:rPr lang="sv-SE" dirty="0"/>
              <a:t>Satt fokus på ett av våra stora folkhälsoproblem genom att öka förståelsen för barn och ungdomar med neurologiska utvecklingsavvikelser, vilka tidigt behöver uppmärksamma, då de riskerar psykisk ohälsa, skolmisslyckanden och social utslagning. </a:t>
            </a:r>
          </a:p>
          <a:p>
            <a:r>
              <a:rPr lang="sv-SE" dirty="0"/>
              <a:t>Spridit kunskap om dessa tillstånd via böcker, andra publikationer samt genom utbildningar till föräldrar och berörda professioner som möter barn.</a:t>
            </a:r>
          </a:p>
          <a:p>
            <a:r>
              <a:rPr lang="sv-SE" dirty="0"/>
              <a:t>Skrivit en mängd vetenskapliga publikationer och debattartiklar inom området. </a:t>
            </a:r>
          </a:p>
          <a:p>
            <a:r>
              <a:rPr lang="sv-SE" dirty="0"/>
              <a:t>Gett möjlighet till en mångsidig syn utifrån medicinskt, psykologiskt, socialt samt pedagogiskt perspektiv. </a:t>
            </a:r>
          </a:p>
          <a:p>
            <a:pPr marL="0" indent="0">
              <a:buNone/>
            </a:pPr>
            <a:endParaRPr lang="en-US" dirty="0"/>
          </a:p>
        </p:txBody>
      </p:sp>
      <p:sp>
        <p:nvSpPr>
          <p:cNvPr id="12" name="textruta 11">
            <a:extLst>
              <a:ext uri="{FF2B5EF4-FFF2-40B4-BE49-F238E27FC236}">
                <a16:creationId xmlns:a16="http://schemas.microsoft.com/office/drawing/2014/main" id="{A5153392-8FBC-C841-A357-7C5898B5E00B}"/>
              </a:ext>
            </a:extLst>
          </p:cNvPr>
          <p:cNvSpPr txBox="1"/>
          <p:nvPr/>
        </p:nvSpPr>
        <p:spPr>
          <a:xfrm flipH="1">
            <a:off x="4241800" y="5784850"/>
            <a:ext cx="34289" cy="173124"/>
          </a:xfrm>
          <a:prstGeom prst="rect">
            <a:avLst/>
          </a:prstGeom>
          <a:solidFill>
            <a:srgbClr val="000000"/>
          </a:solidFill>
        </p:spPr>
        <p:txBody>
          <a:bodyPr wrap="square" rtlCol="0">
            <a:spAutoFit/>
          </a:bodyPr>
          <a:lstStyle/>
          <a:p>
            <a:pPr algn="r">
              <a:spcAft>
                <a:spcPts val="450"/>
              </a:spcAft>
            </a:pPr>
            <a:endParaRPr lang="sv-SE" sz="525" dirty="0">
              <a:solidFill>
                <a:srgbClr val="FFFFFF"/>
              </a:solidFill>
            </a:endParaRPr>
          </a:p>
        </p:txBody>
      </p:sp>
    </p:spTree>
    <p:extLst>
      <p:ext uri="{BB962C8B-B14F-4D97-AF65-F5344CB8AC3E}">
        <p14:creationId xmlns:p14="http://schemas.microsoft.com/office/powerpoint/2010/main" val="73884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251520" y="116632"/>
            <a:ext cx="8496944" cy="864096"/>
          </a:xfrm>
          <a:solidFill>
            <a:schemeClr val="bg1"/>
          </a:solidFill>
        </p:spPr>
        <p:txBody>
          <a:bodyPr>
            <a:normAutofit/>
          </a:bodyPr>
          <a:lstStyle/>
          <a:p>
            <a:pPr algn="l"/>
            <a:r>
              <a:rPr lang="sv-SE" altLang="sv-SE" sz="3200" dirty="0"/>
              <a:t>Årsmöte 2022 Dagordning </a:t>
            </a:r>
          </a:p>
        </p:txBody>
      </p:sp>
      <p:sp>
        <p:nvSpPr>
          <p:cNvPr id="36869" name="Rectangle 5"/>
          <p:cNvSpPr>
            <a:spLocks noGrp="1" noChangeArrowheads="1"/>
          </p:cNvSpPr>
          <p:nvPr>
            <p:ph sz="half" idx="1"/>
          </p:nvPr>
        </p:nvSpPr>
        <p:spPr>
          <a:xfrm>
            <a:off x="145614" y="1365190"/>
            <a:ext cx="4464496" cy="5400600"/>
          </a:xfrm>
          <a:solidFill>
            <a:schemeClr val="bg1">
              <a:lumMod val="85000"/>
              <a:alpha val="53153"/>
            </a:schemeClr>
          </a:solidFill>
        </p:spPr>
        <p:txBody>
          <a:bodyPr>
            <a:noAutofit/>
          </a:bodyPr>
          <a:lstStyle/>
          <a:p>
            <a:pPr lvl="0">
              <a:buFont typeface="+mj-lt"/>
              <a:buAutoNum type="arabicPeriod"/>
            </a:pPr>
            <a:r>
              <a:rPr lang="sv-SE" sz="2100" dirty="0"/>
              <a:t>Årsmötets öppnande</a:t>
            </a:r>
          </a:p>
          <a:p>
            <a:pPr lvl="0">
              <a:buFont typeface="+mj-lt"/>
              <a:buAutoNum type="arabicPeriod"/>
            </a:pPr>
            <a:r>
              <a:rPr lang="sv-SE" sz="2100" i="1" dirty="0">
                <a:solidFill>
                  <a:srgbClr val="0000FF"/>
                </a:solidFill>
              </a:rPr>
              <a:t>Fastställande av röstlängd</a:t>
            </a:r>
          </a:p>
          <a:p>
            <a:pPr lvl="0">
              <a:buFont typeface="+mj-lt"/>
              <a:buAutoNum type="arabicPeriod"/>
            </a:pPr>
            <a:r>
              <a:rPr lang="sv-SE" sz="2100" dirty="0"/>
              <a:t>Val av ordförande och sekreterare för mötet</a:t>
            </a:r>
          </a:p>
          <a:p>
            <a:pPr lvl="0">
              <a:buFont typeface="+mj-lt"/>
              <a:buAutoNum type="arabicPeriod"/>
            </a:pPr>
            <a:r>
              <a:rPr lang="sv-SE" sz="2100" i="1" dirty="0">
                <a:solidFill>
                  <a:srgbClr val="0000FF"/>
                </a:solidFill>
              </a:rPr>
              <a:t>Val av två protokolljusterare /rösträknare</a:t>
            </a:r>
          </a:p>
          <a:p>
            <a:pPr lvl="0">
              <a:buFont typeface="+mj-lt"/>
              <a:buAutoNum type="arabicPeriod"/>
            </a:pPr>
            <a:r>
              <a:rPr lang="sv-SE" sz="2100" dirty="0"/>
              <a:t>Har mötet har utlysts på rätt sätt?</a:t>
            </a:r>
          </a:p>
          <a:p>
            <a:pPr lvl="0">
              <a:buFont typeface="+mj-lt"/>
              <a:buAutoNum type="arabicPeriod"/>
            </a:pPr>
            <a:r>
              <a:rPr lang="sv-SE" sz="2100" i="1" dirty="0">
                <a:solidFill>
                  <a:srgbClr val="0000FF"/>
                </a:solidFill>
              </a:rPr>
              <a:t>Fastställande av dagordning</a:t>
            </a:r>
          </a:p>
          <a:p>
            <a:pPr lvl="0">
              <a:buFont typeface="+mj-lt"/>
              <a:buAutoNum type="arabicPeriod"/>
            </a:pPr>
            <a:r>
              <a:rPr lang="sv-SE" sz="2100" dirty="0"/>
              <a:t>Styrelsens verksamhetsberättelse</a:t>
            </a:r>
          </a:p>
          <a:p>
            <a:pPr lvl="0">
              <a:buFont typeface="+mj-lt"/>
              <a:buAutoNum type="arabicPeriod"/>
            </a:pPr>
            <a:r>
              <a:rPr lang="sv-SE" sz="2100" i="1" dirty="0">
                <a:solidFill>
                  <a:srgbClr val="0000FF"/>
                </a:solidFill>
              </a:rPr>
              <a:t>Styrelsens ekonomiska rapport</a:t>
            </a:r>
          </a:p>
          <a:p>
            <a:pPr lvl="0">
              <a:buFont typeface="+mj-lt"/>
              <a:buAutoNum type="arabicPeriod"/>
            </a:pPr>
            <a:r>
              <a:rPr lang="sv-SE" sz="2100" dirty="0"/>
              <a:t>Revisorernas berättelse</a:t>
            </a:r>
          </a:p>
          <a:p>
            <a:pPr lvl="0">
              <a:buFont typeface="+mj-lt"/>
              <a:buAutoNum type="arabicPeriod"/>
            </a:pPr>
            <a:r>
              <a:rPr lang="sv-SE" sz="2100" dirty="0"/>
              <a:t> </a:t>
            </a:r>
            <a:r>
              <a:rPr lang="sv-SE" sz="2100" i="1" dirty="0">
                <a:solidFill>
                  <a:srgbClr val="0000FF"/>
                </a:solidFill>
              </a:rPr>
              <a:t>Fråga om ansvarsfrihet för styrelsen</a:t>
            </a:r>
          </a:p>
          <a:p>
            <a:endParaRPr lang="sv-SE" sz="2000" dirty="0"/>
          </a:p>
        </p:txBody>
      </p:sp>
      <p:sp>
        <p:nvSpPr>
          <p:cNvPr id="2" name="Platshållare för innehåll 1"/>
          <p:cNvSpPr>
            <a:spLocks noGrp="1"/>
          </p:cNvSpPr>
          <p:nvPr>
            <p:ph sz="half" idx="2"/>
          </p:nvPr>
        </p:nvSpPr>
        <p:spPr>
          <a:xfrm>
            <a:off x="4711178" y="1365190"/>
            <a:ext cx="4320480" cy="5400600"/>
          </a:xfrm>
          <a:solidFill>
            <a:schemeClr val="bg1">
              <a:lumMod val="85000"/>
              <a:alpha val="53000"/>
            </a:schemeClr>
          </a:solidFill>
          <a:ln>
            <a:solidFill>
              <a:srgbClr val="FFFFCC">
                <a:alpha val="28946"/>
              </a:srgbClr>
            </a:solidFill>
          </a:ln>
        </p:spPr>
        <p:txBody>
          <a:bodyPr>
            <a:normAutofit/>
          </a:bodyPr>
          <a:lstStyle/>
          <a:p>
            <a:pPr lvl="0">
              <a:lnSpc>
                <a:spcPct val="110000"/>
              </a:lnSpc>
              <a:buFont typeface="+mj-lt"/>
              <a:buAutoNum type="arabicPeriod" startAt="11"/>
            </a:pPr>
            <a:r>
              <a:rPr lang="sv-SE" sz="2100" dirty="0">
                <a:solidFill>
                  <a:srgbClr val="000000"/>
                </a:solidFill>
              </a:rPr>
              <a:t>Fastställande av årsavgift</a:t>
            </a:r>
          </a:p>
          <a:p>
            <a:pPr lvl="0">
              <a:lnSpc>
                <a:spcPct val="110000"/>
              </a:lnSpc>
              <a:buFont typeface="+mj-lt"/>
              <a:buAutoNum type="arabicPeriod" startAt="11"/>
            </a:pPr>
            <a:r>
              <a:rPr lang="sv-SE" sz="2100" i="1" dirty="0"/>
              <a:t> </a:t>
            </a:r>
            <a:r>
              <a:rPr lang="sv-SE" sz="2100" i="1" dirty="0">
                <a:solidFill>
                  <a:srgbClr val="0432FF"/>
                </a:solidFill>
              </a:rPr>
              <a:t>Stadgeändring suppleanter till styrelsen </a:t>
            </a:r>
          </a:p>
          <a:p>
            <a:pPr lvl="0">
              <a:lnSpc>
                <a:spcPct val="110000"/>
              </a:lnSpc>
              <a:buFont typeface="+mj-lt"/>
              <a:buAutoNum type="arabicPeriod" startAt="11"/>
            </a:pPr>
            <a:r>
              <a:rPr lang="sv-SE" sz="2100" i="1" dirty="0"/>
              <a:t>Val av ordförande för ett år</a:t>
            </a:r>
          </a:p>
          <a:p>
            <a:pPr lvl="0">
              <a:lnSpc>
                <a:spcPct val="110000"/>
              </a:lnSpc>
              <a:buFont typeface="+mj-lt"/>
              <a:buAutoNum type="arabicPeriod" startAt="11"/>
            </a:pPr>
            <a:r>
              <a:rPr lang="sv-SE" sz="2100" dirty="0">
                <a:solidFill>
                  <a:srgbClr val="0432FF"/>
                </a:solidFill>
              </a:rPr>
              <a:t>Val av övriga styrelseledamöter samt suppleanter</a:t>
            </a:r>
          </a:p>
          <a:p>
            <a:pPr lvl="0">
              <a:lnSpc>
                <a:spcPct val="110000"/>
              </a:lnSpc>
              <a:buFont typeface="+mj-lt"/>
              <a:buAutoNum type="arabicPeriod" startAt="11"/>
            </a:pPr>
            <a:r>
              <a:rPr lang="sv-SE" sz="2100" dirty="0"/>
              <a:t>Val av revisorer och suppleanter</a:t>
            </a:r>
          </a:p>
          <a:p>
            <a:pPr lvl="0">
              <a:lnSpc>
                <a:spcPct val="110000"/>
              </a:lnSpc>
              <a:buFont typeface="+mj-lt"/>
              <a:buAutoNum type="arabicPeriod" startAt="11"/>
            </a:pPr>
            <a:r>
              <a:rPr lang="sv-SE" sz="2100" dirty="0">
                <a:solidFill>
                  <a:srgbClr val="0432FF"/>
                </a:solidFill>
              </a:rPr>
              <a:t>Val av valberedning 3 </a:t>
            </a:r>
            <a:r>
              <a:rPr lang="sv-SE" sz="2100" dirty="0" err="1">
                <a:solidFill>
                  <a:srgbClr val="0432FF"/>
                </a:solidFill>
              </a:rPr>
              <a:t>st</a:t>
            </a:r>
            <a:r>
              <a:rPr lang="sv-SE" sz="2100" dirty="0">
                <a:solidFill>
                  <a:srgbClr val="0432FF"/>
                </a:solidFill>
              </a:rPr>
              <a:t> varav en sammankallande</a:t>
            </a:r>
          </a:p>
          <a:p>
            <a:pPr lvl="0">
              <a:lnSpc>
                <a:spcPct val="110000"/>
              </a:lnSpc>
              <a:buFont typeface="+mj-lt"/>
              <a:buAutoNum type="arabicPeriod" startAt="11"/>
            </a:pPr>
            <a:r>
              <a:rPr lang="sv-SE" sz="2000" dirty="0">
                <a:solidFill>
                  <a:srgbClr val="000000"/>
                </a:solidFill>
              </a:rPr>
              <a:t>Representant i Läkaresällskapet resp. Läkarförbundet fullmäktige.</a:t>
            </a:r>
          </a:p>
          <a:p>
            <a:pPr lvl="0">
              <a:lnSpc>
                <a:spcPct val="110000"/>
              </a:lnSpc>
              <a:buFont typeface="+mj-lt"/>
              <a:buAutoNum type="arabicPeriod" startAt="11"/>
            </a:pPr>
            <a:r>
              <a:rPr lang="sv-SE" sz="2100" i="1" dirty="0">
                <a:solidFill>
                  <a:srgbClr val="0432FF"/>
                </a:solidFill>
              </a:rPr>
              <a:t>Val </a:t>
            </a:r>
            <a:r>
              <a:rPr lang="sv-SE" sz="2100" i="1" dirty="0">
                <a:solidFill>
                  <a:srgbClr val="0000FF"/>
                </a:solidFill>
              </a:rPr>
              <a:t>av hedersledamöter </a:t>
            </a:r>
          </a:p>
          <a:p>
            <a:pPr lvl="0">
              <a:lnSpc>
                <a:spcPct val="110000"/>
              </a:lnSpc>
              <a:buFont typeface="+mj-lt"/>
              <a:buAutoNum type="arabicPeriod" startAt="11"/>
            </a:pPr>
            <a:r>
              <a:rPr lang="sv-SE" sz="2100" dirty="0">
                <a:solidFill>
                  <a:srgbClr val="000000"/>
                </a:solidFill>
              </a:rPr>
              <a:t> Årsmötets avslutande</a:t>
            </a:r>
          </a:p>
          <a:p>
            <a:endParaRPr lang="sv-SE" sz="2100" dirty="0">
              <a:solidFill>
                <a:srgbClr val="000000"/>
              </a:solidFill>
            </a:endParaRPr>
          </a:p>
        </p:txBody>
      </p:sp>
      <p:pic>
        <p:nvPicPr>
          <p:cNvPr id="6" name="Bildobjekt 5">
            <a:extLst>
              <a:ext uri="{FF2B5EF4-FFF2-40B4-BE49-F238E27FC236}">
                <a16:creationId xmlns:a16="http://schemas.microsoft.com/office/drawing/2014/main" id="{3612FA8D-8D21-B94B-9930-D4EDEAAE1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13933"/>
            <a:ext cx="1944217" cy="12547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n svävande hund som är kopplad till en prat bubbla">
            <a:extLst>
              <a:ext uri="{FF2B5EF4-FFF2-40B4-BE49-F238E27FC236}">
                <a16:creationId xmlns:a16="http://schemas.microsoft.com/office/drawing/2014/main" id="{894B3103-5360-4A29-82E5-35C46B746EDD}"/>
              </a:ext>
            </a:extLst>
          </p:cNvPr>
          <p:cNvPicPr>
            <a:picLocks noChangeAspect="1"/>
          </p:cNvPicPr>
          <p:nvPr/>
        </p:nvPicPr>
        <p:blipFill rotWithShape="1">
          <a:blip r:embed="rId2"/>
          <a:srcRect l="4202" r="5088"/>
          <a:stretch/>
        </p:blipFill>
        <p:spPr>
          <a:xfrm>
            <a:off x="0" y="857257"/>
            <a:ext cx="3440926" cy="5143493"/>
          </a:xfrm>
          <a:prstGeom prst="rect">
            <a:avLst/>
          </a:prstGeom>
        </p:spPr>
      </p:pic>
      <p:sp>
        <p:nvSpPr>
          <p:cNvPr id="2" name="Rubrik 1">
            <a:extLst>
              <a:ext uri="{FF2B5EF4-FFF2-40B4-BE49-F238E27FC236}">
                <a16:creationId xmlns:a16="http://schemas.microsoft.com/office/drawing/2014/main" id="{91F363D3-8EF9-694C-A5F7-227EDC0DFBB5}"/>
              </a:ext>
            </a:extLst>
          </p:cNvPr>
          <p:cNvSpPr>
            <a:spLocks noGrp="1"/>
          </p:cNvSpPr>
          <p:nvPr>
            <p:ph type="ctrTitle"/>
          </p:nvPr>
        </p:nvSpPr>
        <p:spPr>
          <a:xfrm>
            <a:off x="3440926" y="857250"/>
            <a:ext cx="5115885" cy="2953620"/>
          </a:xfrm>
          <a:solidFill>
            <a:srgbClr val="C05090">
              <a:alpha val="70085"/>
            </a:srgbClr>
          </a:solidFill>
        </p:spPr>
        <p:txBody>
          <a:bodyPr>
            <a:normAutofit/>
          </a:bodyPr>
          <a:lstStyle/>
          <a:p>
            <a:pPr>
              <a:lnSpc>
                <a:spcPct val="90000"/>
              </a:lnSpc>
            </a:pPr>
            <a:r>
              <a:rPr lang="sv-SE" sz="2000" dirty="0">
                <a:solidFill>
                  <a:schemeClr val="bg1"/>
                </a:solidFill>
              </a:rPr>
              <a:t>FÖR ATT MINSKA BULLRET I FRÅGOR DÄR MÅNGA ÄR ÖVERENS</a:t>
            </a:r>
            <a:br>
              <a:rPr lang="sv-SE" sz="2000" dirty="0">
                <a:solidFill>
                  <a:schemeClr val="bg1"/>
                </a:solidFill>
              </a:rPr>
            </a:br>
            <a:br>
              <a:rPr lang="sv-SE" sz="2000" dirty="0">
                <a:solidFill>
                  <a:schemeClr val="bg1"/>
                </a:solidFill>
              </a:rPr>
            </a:br>
            <a:r>
              <a:rPr lang="sv-SE" sz="1600" dirty="0">
                <a:solidFill>
                  <a:srgbClr val="FFFF00"/>
                </a:solidFill>
              </a:rPr>
              <a:t> </a:t>
            </a:r>
            <a:br>
              <a:rPr lang="sv-SE" sz="2000" dirty="0">
                <a:solidFill>
                  <a:srgbClr val="FFFF00"/>
                </a:solidFill>
              </a:rPr>
            </a:br>
            <a:r>
              <a:rPr lang="sv-SE" sz="3200" b="1" dirty="0">
                <a:solidFill>
                  <a:srgbClr val="FFFF00"/>
                </a:solidFill>
              </a:rPr>
              <a:t>”ÄR NÅGON EMOT FÖRSLAGET?”</a:t>
            </a:r>
            <a:br>
              <a:rPr lang="sv-SE" sz="1600" dirty="0">
                <a:solidFill>
                  <a:srgbClr val="FFFF00"/>
                </a:solidFill>
              </a:rPr>
            </a:br>
            <a:r>
              <a:rPr lang="sv-SE" sz="1875" dirty="0">
                <a:solidFill>
                  <a:schemeClr val="bg1"/>
                </a:solidFill>
              </a:rPr>
              <a:t> </a:t>
            </a:r>
            <a:br>
              <a:rPr lang="sv-SE" sz="1875" dirty="0">
                <a:solidFill>
                  <a:schemeClr val="bg1"/>
                </a:solidFill>
              </a:rPr>
            </a:br>
            <a:br>
              <a:rPr lang="sv-SE" sz="1875" dirty="0">
                <a:solidFill>
                  <a:schemeClr val="bg1"/>
                </a:solidFill>
              </a:rPr>
            </a:br>
            <a:endParaRPr lang="sv-SE" sz="1875" dirty="0">
              <a:solidFill>
                <a:schemeClr val="bg1"/>
              </a:solidFill>
            </a:endParaRPr>
          </a:p>
        </p:txBody>
      </p:sp>
      <p:sp>
        <p:nvSpPr>
          <p:cNvPr id="3" name="Underrubrik 2">
            <a:extLst>
              <a:ext uri="{FF2B5EF4-FFF2-40B4-BE49-F238E27FC236}">
                <a16:creationId xmlns:a16="http://schemas.microsoft.com/office/drawing/2014/main" id="{40E1A98E-817C-3E45-B318-E9241E4E02A4}"/>
              </a:ext>
            </a:extLst>
          </p:cNvPr>
          <p:cNvSpPr>
            <a:spLocks noGrp="1"/>
          </p:cNvSpPr>
          <p:nvPr>
            <p:ph type="subTitle" idx="1"/>
          </p:nvPr>
        </p:nvSpPr>
        <p:spPr>
          <a:xfrm>
            <a:off x="3440926" y="3810869"/>
            <a:ext cx="5115885" cy="2189873"/>
          </a:xfrm>
          <a:solidFill>
            <a:srgbClr val="C02B55"/>
          </a:solidFill>
        </p:spPr>
        <p:txBody>
          <a:bodyPr>
            <a:normAutofit/>
          </a:bodyPr>
          <a:lstStyle/>
          <a:p>
            <a:r>
              <a:rPr lang="sv-SE" sz="1800" dirty="0">
                <a:solidFill>
                  <a:schemeClr val="bg1"/>
                </a:solidFill>
              </a:rPr>
              <a:t>“OMVÄND ACKLAMATION”</a:t>
            </a:r>
          </a:p>
          <a:p>
            <a:r>
              <a:rPr lang="sv-SE" sz="1800" dirty="0">
                <a:solidFill>
                  <a:schemeClr val="bg1"/>
                </a:solidFill>
              </a:rPr>
              <a:t>(INGA ELLER FÅ SVAR = BIFALL)</a:t>
            </a:r>
          </a:p>
        </p:txBody>
      </p:sp>
    </p:spTree>
    <p:extLst>
      <p:ext uri="{BB962C8B-B14F-4D97-AF65-F5344CB8AC3E}">
        <p14:creationId xmlns:p14="http://schemas.microsoft.com/office/powerpoint/2010/main" val="2066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02021-631A-264F-861A-03D5BC9308C3}"/>
              </a:ext>
            </a:extLst>
          </p:cNvPr>
          <p:cNvSpPr>
            <a:spLocks noGrp="1"/>
          </p:cNvSpPr>
          <p:nvPr>
            <p:ph type="title"/>
          </p:nvPr>
        </p:nvSpPr>
        <p:spPr>
          <a:xfrm>
            <a:off x="457200" y="273050"/>
            <a:ext cx="3898776" cy="55019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90000"/>
          </a:bodyPr>
          <a:lstStyle/>
          <a:p>
            <a:r>
              <a:rPr lang="sv-SE" sz="2400" dirty="0">
                <a:latin typeface="+mn-lt"/>
                <a:ea typeface="+mn-ea"/>
                <a:cs typeface="+mn-cs"/>
              </a:rPr>
              <a:t>Verksamhetsberättelse</a:t>
            </a:r>
            <a:r>
              <a:rPr lang="sv-SE" sz="3200" dirty="0"/>
              <a:t> </a:t>
            </a:r>
            <a:r>
              <a:rPr lang="sv-SE" sz="2400" dirty="0"/>
              <a:t>2022</a:t>
            </a:r>
            <a:endParaRPr lang="sv-SE" sz="3200" dirty="0"/>
          </a:p>
        </p:txBody>
      </p:sp>
      <p:pic>
        <p:nvPicPr>
          <p:cNvPr id="10" name="Platshållare för innehåll 9">
            <a:extLst>
              <a:ext uri="{FF2B5EF4-FFF2-40B4-BE49-F238E27FC236}">
                <a16:creationId xmlns:a16="http://schemas.microsoft.com/office/drawing/2014/main" id="{23BCEB88-5121-F24A-9307-6A29AF8C6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269" y="1493360"/>
            <a:ext cx="1800200" cy="1402079"/>
          </a:xfrm>
        </p:spPr>
      </p:pic>
      <p:sp>
        <p:nvSpPr>
          <p:cNvPr id="4" name="Platshållare för text 3">
            <a:extLst>
              <a:ext uri="{FF2B5EF4-FFF2-40B4-BE49-F238E27FC236}">
                <a16:creationId xmlns:a16="http://schemas.microsoft.com/office/drawing/2014/main" id="{2C73CAD1-74D2-C141-B382-FA8AB53445C2}"/>
              </a:ext>
            </a:extLst>
          </p:cNvPr>
          <p:cNvSpPr>
            <a:spLocks noGrp="1"/>
          </p:cNvSpPr>
          <p:nvPr>
            <p:ph type="body" sz="half" idx="2"/>
          </p:nvPr>
        </p:nvSpPr>
        <p:spPr>
          <a:xfrm>
            <a:off x="457200" y="823242"/>
            <a:ext cx="3008313" cy="5302922"/>
          </a:xfrm>
        </p:spPr>
        <p:txBody>
          <a:bodyPr/>
          <a:lstStyle/>
          <a:p>
            <a:r>
              <a:rPr lang="sv-SE" sz="1600" b="1" dirty="0"/>
              <a:t>Kraftsamling för ungas psykiska hälsa </a:t>
            </a:r>
          </a:p>
          <a:p>
            <a:endParaRPr lang="sv-SE" dirty="0"/>
          </a:p>
          <a:p>
            <a:endParaRPr lang="sv-SE" dirty="0"/>
          </a:p>
          <a:p>
            <a:endParaRPr lang="sv-SE" dirty="0"/>
          </a:p>
          <a:p>
            <a:endParaRPr lang="sv-SE" dirty="0"/>
          </a:p>
          <a:p>
            <a:endParaRPr lang="sv-SE" dirty="0"/>
          </a:p>
          <a:p>
            <a:endParaRPr lang="sv-SE" dirty="0"/>
          </a:p>
          <a:p>
            <a:r>
              <a:rPr lang="sv-SE" sz="1600" b="1" dirty="0"/>
              <a:t>Rektorsutbildning elevhälsa</a:t>
            </a:r>
          </a:p>
          <a:p>
            <a:endParaRPr lang="sv-SE" sz="1600" b="1" dirty="0"/>
          </a:p>
          <a:p>
            <a:endParaRPr lang="sv-SE" sz="1600" b="1" dirty="0"/>
          </a:p>
          <a:p>
            <a:endParaRPr lang="sv-SE" sz="1600" b="1" dirty="0"/>
          </a:p>
          <a:p>
            <a:endParaRPr lang="sv-SE" sz="1600" b="1" dirty="0"/>
          </a:p>
          <a:p>
            <a:endParaRPr lang="sv-SE" sz="1600" b="1" dirty="0"/>
          </a:p>
          <a:p>
            <a:r>
              <a:rPr lang="sv-SE" sz="1600" b="1" dirty="0"/>
              <a:t>SOU 2021:11 </a:t>
            </a:r>
          </a:p>
        </p:txBody>
      </p:sp>
      <p:pic>
        <p:nvPicPr>
          <p:cNvPr id="12" name="Bildobjekt 11">
            <a:extLst>
              <a:ext uri="{FF2B5EF4-FFF2-40B4-BE49-F238E27FC236}">
                <a16:creationId xmlns:a16="http://schemas.microsoft.com/office/drawing/2014/main" id="{EB55CC0C-8848-4C4C-A7BF-A1788C3C1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27" y="3303995"/>
            <a:ext cx="1770749" cy="1239912"/>
          </a:xfrm>
          <a:prstGeom prst="rect">
            <a:avLst/>
          </a:prstGeom>
        </p:spPr>
      </p:pic>
      <p:pic>
        <p:nvPicPr>
          <p:cNvPr id="14" name="Bildobjekt 13">
            <a:extLst>
              <a:ext uri="{FF2B5EF4-FFF2-40B4-BE49-F238E27FC236}">
                <a16:creationId xmlns:a16="http://schemas.microsoft.com/office/drawing/2014/main" id="{646CE0F6-C8D3-6B4C-918E-BDBB7423C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11" y="5044749"/>
            <a:ext cx="1440733" cy="1628970"/>
          </a:xfrm>
          <a:prstGeom prst="rect">
            <a:avLst/>
          </a:prstGeom>
        </p:spPr>
      </p:pic>
      <p:sp>
        <p:nvSpPr>
          <p:cNvPr id="16" name="textruta 15">
            <a:extLst>
              <a:ext uri="{FF2B5EF4-FFF2-40B4-BE49-F238E27FC236}">
                <a16:creationId xmlns:a16="http://schemas.microsoft.com/office/drawing/2014/main" id="{9DC0E708-60B6-9E42-8E7E-BAF8F6DE98B5}"/>
              </a:ext>
            </a:extLst>
          </p:cNvPr>
          <p:cNvSpPr txBox="1"/>
          <p:nvPr/>
        </p:nvSpPr>
        <p:spPr>
          <a:xfrm>
            <a:off x="3203848" y="1268760"/>
            <a:ext cx="5482952" cy="4555093"/>
          </a:xfrm>
          <a:prstGeom prst="rect">
            <a:avLst/>
          </a:prstGeom>
          <a:gradFill flip="none" rotWithShape="1">
            <a:gsLst>
              <a:gs pos="0">
                <a:schemeClr val="accent1">
                  <a:lumMod val="5000"/>
                  <a:lumOff val="95000"/>
                </a:schemeClr>
              </a:gs>
              <a:gs pos="29000">
                <a:schemeClr val="accent1">
                  <a:lumMod val="45000"/>
                  <a:lumOff val="55000"/>
                </a:schemeClr>
              </a:gs>
              <a:gs pos="50000">
                <a:schemeClr val="accent1">
                  <a:alpha val="35741"/>
                  <a:lumMod val="18764"/>
                  <a:lumOff val="81236"/>
                </a:schemeClr>
              </a:gs>
              <a:gs pos="100000">
                <a:schemeClr val="accent1">
                  <a:lumMod val="30000"/>
                  <a:lumOff val="70000"/>
                </a:schemeClr>
              </a:gs>
            </a:gsLst>
            <a:path path="circle">
              <a:fillToRect l="100000" t="100000"/>
            </a:path>
            <a:tileRect r="-100000" b="-100000"/>
          </a:gradFill>
        </p:spPr>
        <p:txBody>
          <a:bodyPr wrap="square" rtlCol="0">
            <a:spAutoFit/>
          </a:bodyPr>
          <a:lstStyle/>
          <a:p>
            <a:pPr>
              <a:buNone/>
            </a:pPr>
            <a:r>
              <a:rPr lang="sv-SE" dirty="0"/>
              <a:t>SSLF har initiativet med med kunskapsbaserade konkreta hälsofrämjande insatser i skolan</a:t>
            </a:r>
          </a:p>
          <a:p>
            <a:pPr>
              <a:buNone/>
            </a:pPr>
            <a:r>
              <a:rPr lang="sv-SE" dirty="0"/>
              <a:t>Vi har profilerat oss när det gäller kunskapsstyrning och evidens</a:t>
            </a:r>
          </a:p>
          <a:p>
            <a:pPr>
              <a:buNone/>
            </a:pPr>
            <a:r>
              <a:rPr lang="sv-SE" dirty="0"/>
              <a:t>Brett perspektiv på hälsa inte bara ”klara kunskapsmålen” </a:t>
            </a:r>
          </a:p>
          <a:p>
            <a:pPr>
              <a:buNone/>
            </a:pPr>
            <a:r>
              <a:rPr lang="sv-SE" dirty="0"/>
              <a:t>Nära samverkan med andra specialiteter akademiska institutioner </a:t>
            </a:r>
          </a:p>
          <a:p>
            <a:pPr>
              <a:buNone/>
            </a:pPr>
            <a:r>
              <a:rPr lang="sv-SE" dirty="0"/>
              <a:t>Myndigheter, departement och beslutsfattare har stort förtroende för SSLF</a:t>
            </a:r>
          </a:p>
          <a:p>
            <a:pPr>
              <a:buNone/>
            </a:pPr>
            <a:endParaRPr lang="sv-SE" dirty="0"/>
          </a:p>
        </p:txBody>
      </p:sp>
    </p:spTree>
    <p:extLst>
      <p:ext uri="{BB962C8B-B14F-4D97-AF65-F5344CB8AC3E}">
        <p14:creationId xmlns:p14="http://schemas.microsoft.com/office/powerpoint/2010/main" val="70650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BE7A01-2F45-B94C-9CC3-29602DDF596B}"/>
              </a:ext>
            </a:extLst>
          </p:cNvPr>
          <p:cNvSpPr>
            <a:spLocks noGrp="1"/>
          </p:cNvSpPr>
          <p:nvPr>
            <p:ph type="title"/>
          </p:nvPr>
        </p:nvSpPr>
        <p:spPr>
          <a:xfrm>
            <a:off x="385396" y="225373"/>
            <a:ext cx="3224421" cy="584771"/>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90000"/>
          </a:bodyPr>
          <a:lstStyle/>
          <a:p>
            <a:r>
              <a:rPr lang="sv-SE" sz="2400" dirty="0"/>
              <a:t>Våra frågor syns och hörs</a:t>
            </a:r>
          </a:p>
        </p:txBody>
      </p:sp>
      <p:pic>
        <p:nvPicPr>
          <p:cNvPr id="6" name="Platshållare för innehåll 5">
            <a:extLst>
              <a:ext uri="{FF2B5EF4-FFF2-40B4-BE49-F238E27FC236}">
                <a16:creationId xmlns:a16="http://schemas.microsoft.com/office/drawing/2014/main" id="{CA8D82D7-3088-7447-8726-1B8AEC555C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045097"/>
            <a:ext cx="1932268" cy="1157023"/>
          </a:xfrm>
        </p:spPr>
      </p:pic>
      <p:sp>
        <p:nvSpPr>
          <p:cNvPr id="4" name="Platshållare för text 3">
            <a:extLst>
              <a:ext uri="{FF2B5EF4-FFF2-40B4-BE49-F238E27FC236}">
                <a16:creationId xmlns:a16="http://schemas.microsoft.com/office/drawing/2014/main" id="{EB9B58D7-C950-EF4F-AB1A-C08467AF9E77}"/>
              </a:ext>
            </a:extLst>
          </p:cNvPr>
          <p:cNvSpPr>
            <a:spLocks noGrp="1"/>
          </p:cNvSpPr>
          <p:nvPr>
            <p:ph type="body" sz="half" idx="2"/>
          </p:nvPr>
        </p:nvSpPr>
        <p:spPr>
          <a:xfrm>
            <a:off x="411475" y="1147182"/>
            <a:ext cx="3008313" cy="4691063"/>
          </a:xfrm>
        </p:spPr>
        <p:txBody>
          <a:bodyPr/>
          <a:lstStyle/>
          <a:p>
            <a:endParaRPr lang="sv-SE" b="1" dirty="0"/>
          </a:p>
          <a:p>
            <a:r>
              <a:rPr lang="sv-SE" b="1" dirty="0"/>
              <a:t>Elevhälsan underbemannad gränsar till parodi </a:t>
            </a:r>
          </a:p>
          <a:p>
            <a:endParaRPr lang="sv-SE" dirty="0"/>
          </a:p>
          <a:p>
            <a:endParaRPr lang="sv-SE" dirty="0"/>
          </a:p>
          <a:p>
            <a:endParaRPr lang="sv-SE" dirty="0"/>
          </a:p>
          <a:p>
            <a:endParaRPr lang="sv-SE" dirty="0"/>
          </a:p>
          <a:p>
            <a:endParaRPr lang="sv-SE" dirty="0"/>
          </a:p>
          <a:p>
            <a:r>
              <a:rPr lang="sv-SE" b="1" dirty="0"/>
              <a:t>Temanummer elevhälsa</a:t>
            </a:r>
          </a:p>
        </p:txBody>
      </p:sp>
      <p:pic>
        <p:nvPicPr>
          <p:cNvPr id="8" name="Bildobjekt 7">
            <a:extLst>
              <a:ext uri="{FF2B5EF4-FFF2-40B4-BE49-F238E27FC236}">
                <a16:creationId xmlns:a16="http://schemas.microsoft.com/office/drawing/2014/main" id="{A745679B-1D96-AF44-AF0E-23CA6D681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527237"/>
            <a:ext cx="1576520" cy="1269447"/>
          </a:xfrm>
          <a:prstGeom prst="rect">
            <a:avLst/>
          </a:prstGeom>
        </p:spPr>
      </p:pic>
      <p:pic>
        <p:nvPicPr>
          <p:cNvPr id="11" name="Bildobjekt 10">
            <a:extLst>
              <a:ext uri="{FF2B5EF4-FFF2-40B4-BE49-F238E27FC236}">
                <a16:creationId xmlns:a16="http://schemas.microsoft.com/office/drawing/2014/main" id="{CD0C0144-C356-7B4F-B6CA-349BBCE7D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35" y="4938161"/>
            <a:ext cx="2710597" cy="900084"/>
          </a:xfrm>
          <a:prstGeom prst="rect">
            <a:avLst/>
          </a:prstGeom>
        </p:spPr>
      </p:pic>
      <p:sp>
        <p:nvSpPr>
          <p:cNvPr id="12" name="textruta 11">
            <a:extLst>
              <a:ext uri="{FF2B5EF4-FFF2-40B4-BE49-F238E27FC236}">
                <a16:creationId xmlns:a16="http://schemas.microsoft.com/office/drawing/2014/main" id="{88AEB012-B885-1241-B0C0-13E35EBAF267}"/>
              </a:ext>
            </a:extLst>
          </p:cNvPr>
          <p:cNvSpPr txBox="1"/>
          <p:nvPr/>
        </p:nvSpPr>
        <p:spPr>
          <a:xfrm>
            <a:off x="3609817" y="1337717"/>
            <a:ext cx="4968552" cy="3600986"/>
          </a:xfrm>
          <a:prstGeom prst="rect">
            <a:avLst/>
          </a:prstGeom>
          <a:gradFill flip="none" rotWithShape="1">
            <a:gsLst>
              <a:gs pos="24000">
                <a:schemeClr val="accent1">
                  <a:lumMod val="5000"/>
                  <a:lumOff val="95000"/>
                </a:schemeClr>
              </a:gs>
              <a:gs pos="22000">
                <a:schemeClr val="accent1">
                  <a:alpha val="0"/>
                  <a:lumMod val="6000"/>
                  <a:lumOff val="94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rtlCol="0">
            <a:spAutoFit/>
          </a:bodyPr>
          <a:lstStyle/>
          <a:p>
            <a:pPr>
              <a:buNone/>
            </a:pPr>
            <a:r>
              <a:rPr lang="sv-SE" sz="2400" dirty="0"/>
              <a:t>Vi får in artiklar och intervjuer i media ( 6! under 2021)</a:t>
            </a:r>
          </a:p>
          <a:p>
            <a:pPr>
              <a:buNone/>
            </a:pPr>
            <a:r>
              <a:rPr lang="sv-SE" sz="2400" dirty="0"/>
              <a:t>Våra </a:t>
            </a:r>
            <a:r>
              <a:rPr lang="sv-SE" sz="2400" dirty="0" err="1"/>
              <a:t>webbinarier</a:t>
            </a:r>
            <a:r>
              <a:rPr lang="sv-SE" sz="2400" dirty="0"/>
              <a:t> når  flera hundra deltagare </a:t>
            </a:r>
          </a:p>
          <a:p>
            <a:pPr>
              <a:buNone/>
            </a:pPr>
            <a:r>
              <a:rPr lang="sv-SE" sz="2400" dirty="0"/>
              <a:t>MIND, Hjärnfonden och andra vill ha oss med på sina utbildningar </a:t>
            </a:r>
          </a:p>
          <a:p>
            <a:pPr>
              <a:buNone/>
            </a:pPr>
            <a:r>
              <a:rPr lang="sv-SE" sz="2400" dirty="0"/>
              <a:t>Vi är representerade i alla viktiga expertgrupper och utredningar </a:t>
            </a:r>
          </a:p>
        </p:txBody>
      </p:sp>
    </p:spTree>
    <p:extLst>
      <p:ext uri="{BB962C8B-B14F-4D97-AF65-F5344CB8AC3E}">
        <p14:creationId xmlns:p14="http://schemas.microsoft.com/office/powerpoint/2010/main" val="71173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844824"/>
            <a:ext cx="8280920" cy="4114800"/>
          </a:xfrm>
          <a:noFill/>
        </p:spPr>
        <p:txBody>
          <a:bodyPr>
            <a:normAutofit/>
          </a:bodyPr>
          <a:lstStyle/>
          <a:p>
            <a:r>
              <a:rPr lang="sv-SE" sz="2800" dirty="0"/>
              <a:t>100 års jubileet i Aula Medica.</a:t>
            </a:r>
          </a:p>
          <a:p>
            <a:r>
              <a:rPr lang="sv-SE" sz="2800" dirty="0"/>
              <a:t>Jubileumsbok  Skolläkaren 100 år </a:t>
            </a:r>
          </a:p>
          <a:p>
            <a:r>
              <a:rPr lang="sv-SE" sz="2800" dirty="0"/>
              <a:t>Kunskapscentrum/ professur i skolhälsovård</a:t>
            </a:r>
          </a:p>
        </p:txBody>
      </p:sp>
      <p:sp>
        <p:nvSpPr>
          <p:cNvPr id="2" name="Rubrik 1"/>
          <p:cNvSpPr>
            <a:spLocks noGrp="1"/>
          </p:cNvSpPr>
          <p:nvPr>
            <p:ph type="title"/>
          </p:nvPr>
        </p:nvSpPr>
        <p: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txBody>
          <a:bodyPr>
            <a:normAutofit/>
          </a:bodyPr>
          <a:lstStyle/>
          <a:p>
            <a:r>
              <a:rPr lang="sv-SE" sz="3600" b="1" dirty="0">
                <a:solidFill>
                  <a:srgbClr val="000000"/>
                </a:solidFill>
              </a:rPr>
              <a:t>Plan inför jubileet 2022</a:t>
            </a:r>
          </a:p>
        </p:txBody>
      </p:sp>
      <p:pic>
        <p:nvPicPr>
          <p:cNvPr id="4" name="Bildobjekt 3" descr="aula medic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796" y="4018458"/>
            <a:ext cx="3845477" cy="2564904"/>
          </a:xfrm>
          <a:prstGeom prst="rect">
            <a:avLst/>
          </a:prstGeom>
        </p:spPr>
      </p:pic>
      <p:pic>
        <p:nvPicPr>
          <p:cNvPr id="5" name="Bildobjekt 4">
            <a:extLst>
              <a:ext uri="{FF2B5EF4-FFF2-40B4-BE49-F238E27FC236}">
                <a16:creationId xmlns:a16="http://schemas.microsoft.com/office/drawing/2014/main" id="{3C69F949-911B-2049-B639-F77D94064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3501771"/>
            <a:ext cx="3929101" cy="3081591"/>
          </a:xfrm>
          <a:prstGeom prst="rect">
            <a:avLst/>
          </a:prstGeom>
        </p:spPr>
      </p:pic>
    </p:spTree>
    <p:extLst>
      <p:ext uri="{BB962C8B-B14F-4D97-AF65-F5344CB8AC3E}">
        <p14:creationId xmlns:p14="http://schemas.microsoft.com/office/powerpoint/2010/main" val="125351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20653-4546-4CF2-A5D9-F8902CEF3A75}"/>
              </a:ext>
            </a:extLst>
          </p:cNvPr>
          <p:cNvSpPr>
            <a:spLocks noGrp="1"/>
          </p:cNvSpPr>
          <p:nvPr>
            <p:ph type="ctrTitle"/>
          </p:nvPr>
        </p:nvSpPr>
        <p:spPr>
          <a:xfrm>
            <a:off x="969770" y="1392147"/>
            <a:ext cx="7204461" cy="173899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normAutofit/>
          </a:bodyPr>
          <a:lstStyle/>
          <a:p>
            <a:r>
              <a:rPr lang="sv-SE" sz="4050">
                <a:solidFill>
                  <a:srgbClr val="FFFFFF"/>
                </a:solidFill>
              </a:rPr>
              <a:t>SSLF ekonomisk redovisning 2021</a:t>
            </a:r>
          </a:p>
        </p:txBody>
      </p:sp>
      <p:sp>
        <p:nvSpPr>
          <p:cNvPr id="3" name="Underrubrik 2">
            <a:extLst>
              <a:ext uri="{FF2B5EF4-FFF2-40B4-BE49-F238E27FC236}">
                <a16:creationId xmlns:a16="http://schemas.microsoft.com/office/drawing/2014/main" id="{80F14FFC-6A3F-4A2A-8CCA-50E4AE3E9265}"/>
              </a:ext>
            </a:extLst>
          </p:cNvPr>
          <p:cNvSpPr>
            <a:spLocks noGrp="1"/>
          </p:cNvSpPr>
          <p:nvPr>
            <p:ph type="subTitle" idx="1"/>
          </p:nvPr>
        </p:nvSpPr>
        <p:spPr>
          <a:xfrm>
            <a:off x="1220430" y="3131145"/>
            <a:ext cx="6703142" cy="794530"/>
          </a:xfr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a:normAutofit/>
          </a:bodyPr>
          <a:lstStyle/>
          <a:p>
            <a:r>
              <a:rPr lang="sv-SE" dirty="0">
                <a:solidFill>
                  <a:srgbClr val="FFFFFF"/>
                </a:solidFill>
              </a:rPr>
              <a:t>Joachim Sandberg ekonomiansvarig</a:t>
            </a:r>
          </a:p>
        </p:txBody>
      </p:sp>
      <p:pic>
        <p:nvPicPr>
          <p:cNvPr id="8" name="Bildobjekt 7">
            <a:extLst>
              <a:ext uri="{FF2B5EF4-FFF2-40B4-BE49-F238E27FC236}">
                <a16:creationId xmlns:a16="http://schemas.microsoft.com/office/drawing/2014/main" id="{D8011071-AD39-C64D-BECE-19EAE167E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340461"/>
            <a:ext cx="3382392" cy="225078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pic>
    </p:spTree>
    <p:extLst>
      <p:ext uri="{BB962C8B-B14F-4D97-AF65-F5344CB8AC3E}">
        <p14:creationId xmlns:p14="http://schemas.microsoft.com/office/powerpoint/2010/main" val="142254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accent5">
                <a:lumMod val="5000"/>
                <a:lumOff val="95000"/>
                <a:alpha val="45000"/>
              </a:schemeClr>
            </a:gs>
            <a:gs pos="68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FBDCE-951C-48CE-A421-E866B1B0A4F6}"/>
              </a:ext>
            </a:extLst>
          </p:cNvPr>
          <p:cNvSpPr>
            <a:spLocks noGrp="1"/>
          </p:cNvSpPr>
          <p:nvPr>
            <p:ph type="title"/>
          </p:nvPr>
        </p:nvSpPr>
        <p:spPr>
          <a:xfrm>
            <a:off x="628650" y="1131094"/>
            <a:ext cx="7886700" cy="994172"/>
          </a:xfr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a:normAutofit/>
          </a:bodyPr>
          <a:lstStyle/>
          <a:p>
            <a:r>
              <a:rPr lang="sv-SE" sz="3450" dirty="0">
                <a:solidFill>
                  <a:srgbClr val="FFFFFF"/>
                </a:solidFill>
              </a:rPr>
              <a:t>Inkomster			Utgifter</a:t>
            </a:r>
          </a:p>
        </p:txBody>
      </p:sp>
      <p:sp>
        <p:nvSpPr>
          <p:cNvPr id="3" name="Platshållare för innehåll 2">
            <a:extLst>
              <a:ext uri="{FF2B5EF4-FFF2-40B4-BE49-F238E27FC236}">
                <a16:creationId xmlns:a16="http://schemas.microsoft.com/office/drawing/2014/main" id="{B7FC1FB7-A578-40A0-8D0B-DBD88FF558E0}"/>
              </a:ext>
            </a:extLst>
          </p:cNvPr>
          <p:cNvSpPr>
            <a:spLocks noGrp="1"/>
          </p:cNvSpPr>
          <p:nvPr>
            <p:ph idx="1"/>
          </p:nvPr>
        </p:nvSpPr>
        <p:spPr>
          <a:xfrm>
            <a:off x="628650" y="2686050"/>
            <a:ext cx="7886700" cy="2803922"/>
          </a:xfrm>
        </p:spPr>
        <p:txBody>
          <a:bodyPr>
            <a:normAutofit fontScale="62500" lnSpcReduction="20000"/>
          </a:bodyPr>
          <a:lstStyle/>
          <a:p>
            <a:pPr marL="0" indent="0">
              <a:buNone/>
            </a:pPr>
            <a:r>
              <a:rPr lang="sv-SE" sz="1800" dirty="0"/>
              <a:t>				</a:t>
            </a:r>
            <a:r>
              <a:rPr lang="sv-SE" sz="2600" dirty="0"/>
              <a:t>Bank 			-1675</a:t>
            </a:r>
          </a:p>
          <a:p>
            <a:pPr marL="2743200" lvl="8" indent="0">
              <a:buNone/>
            </a:pPr>
            <a:r>
              <a:rPr lang="sv-SE" sz="2600" dirty="0"/>
              <a:t>	</a:t>
            </a:r>
            <a:r>
              <a:rPr lang="sv-SE" sz="2600" dirty="0" err="1"/>
              <a:t>Visma</a:t>
            </a:r>
            <a:r>
              <a:rPr lang="sv-SE" sz="2600" dirty="0"/>
              <a:t>			-1545</a:t>
            </a:r>
          </a:p>
          <a:p>
            <a:pPr marL="2743200" lvl="8" indent="0">
              <a:buNone/>
            </a:pPr>
            <a:r>
              <a:rPr lang="sv-SE" sz="2600" dirty="0"/>
              <a:t>	IT/Google 			-7541</a:t>
            </a:r>
          </a:p>
          <a:p>
            <a:pPr marL="2743200" lvl="8" indent="0">
              <a:buNone/>
            </a:pPr>
            <a:r>
              <a:rPr lang="sv-SE" sz="2600" dirty="0"/>
              <a:t>	Styrelsemöten		-59393</a:t>
            </a:r>
          </a:p>
          <a:p>
            <a:pPr marL="2743200" lvl="8" indent="0">
              <a:buNone/>
            </a:pPr>
            <a:r>
              <a:rPr lang="sv-SE" sz="2600" dirty="0"/>
              <a:t>	Styrelse resor		-20309</a:t>
            </a:r>
          </a:p>
          <a:p>
            <a:pPr marL="2743200" lvl="8" indent="0">
              <a:buNone/>
            </a:pPr>
            <a:r>
              <a:rPr lang="sv-SE" sz="2600" dirty="0"/>
              <a:t>	SLS 			-2000</a:t>
            </a:r>
          </a:p>
          <a:p>
            <a:pPr marL="2743200" lvl="8" indent="0">
              <a:buNone/>
            </a:pPr>
            <a:r>
              <a:rPr lang="sv-SE" sz="2600" dirty="0"/>
              <a:t>	Almedalen		-4969 digitalt möte</a:t>
            </a:r>
          </a:p>
          <a:p>
            <a:pPr marL="2743200" lvl="8" indent="0">
              <a:buNone/>
            </a:pPr>
            <a:r>
              <a:rPr lang="sv-SE" sz="2600" dirty="0"/>
              <a:t>	Julgåvor styrelsen	-4000</a:t>
            </a:r>
          </a:p>
          <a:p>
            <a:pPr marL="2743200" lvl="8" indent="0">
              <a:buNone/>
            </a:pPr>
            <a:r>
              <a:rPr lang="sv-SE" sz="2600" dirty="0"/>
              <a:t>		</a:t>
            </a:r>
          </a:p>
          <a:p>
            <a:pPr marL="0" indent="0">
              <a:buNone/>
            </a:pPr>
            <a:r>
              <a:rPr lang="sv-SE" sz="2600" dirty="0"/>
              <a:t>Medlemsavgifter 	+21489	Totalt utgifter		-101432</a:t>
            </a:r>
          </a:p>
          <a:p>
            <a:pPr marL="2743200" lvl="8" indent="0">
              <a:buNone/>
            </a:pPr>
            <a:endParaRPr lang="sv-SE" sz="1800" dirty="0"/>
          </a:p>
        </p:txBody>
      </p:sp>
    </p:spTree>
    <p:extLst>
      <p:ext uri="{BB962C8B-B14F-4D97-AF65-F5344CB8AC3E}">
        <p14:creationId xmlns:p14="http://schemas.microsoft.com/office/powerpoint/2010/main" val="240728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A4D81-B171-4E17-99AD-BD5D8F4858D5}"/>
              </a:ext>
            </a:extLst>
          </p:cNvPr>
          <p:cNvSpPr>
            <a:spLocks noGrp="1"/>
          </p:cNvSpPr>
          <p:nvPr>
            <p:ph type="title"/>
          </p:nvPr>
        </p:nvSpPr>
        <p:spPr>
          <a:xfrm>
            <a:off x="628650" y="1131094"/>
            <a:ext cx="7886700" cy="994172"/>
          </a:xfr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p:spPr>
        <p:txBody>
          <a:bodyPr>
            <a:normAutofit/>
          </a:bodyPr>
          <a:lstStyle/>
          <a:p>
            <a:r>
              <a:rPr lang="sv-SE" sz="3450" dirty="0">
                <a:solidFill>
                  <a:srgbClr val="FFFFFF"/>
                </a:solidFill>
              </a:rPr>
              <a:t>Barnhälsodagen 210204</a:t>
            </a:r>
          </a:p>
        </p:txBody>
      </p:sp>
      <p:sp>
        <p:nvSpPr>
          <p:cNvPr id="3" name="Platshållare för innehåll 2">
            <a:extLst>
              <a:ext uri="{FF2B5EF4-FFF2-40B4-BE49-F238E27FC236}">
                <a16:creationId xmlns:a16="http://schemas.microsoft.com/office/drawing/2014/main" id="{49111479-1BB7-4FE5-8F29-1DAA0563EE1A}"/>
              </a:ext>
            </a:extLst>
          </p:cNvPr>
          <p:cNvSpPr>
            <a:spLocks noGrp="1"/>
          </p:cNvSpPr>
          <p:nvPr>
            <p:ph idx="1"/>
          </p:nvPr>
        </p:nvSpPr>
        <p:spPr>
          <a:xfrm>
            <a:off x="628650" y="2686050"/>
            <a:ext cx="7886700" cy="2803922"/>
          </a:xfrm>
          <a:gradFill flip="none" rotWithShape="1">
            <a:gsLst>
              <a:gs pos="0">
                <a:schemeClr val="accent5">
                  <a:lumMod val="5000"/>
                  <a:lumOff val="95000"/>
                  <a:alpha val="33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a:normAutofit/>
          </a:bodyPr>
          <a:lstStyle/>
          <a:p>
            <a:pPr marL="0" indent="0">
              <a:buNone/>
            </a:pPr>
            <a:r>
              <a:rPr lang="sv-SE" sz="1950" dirty="0"/>
              <a:t>Inkomster				Utgifter/kostnader</a:t>
            </a:r>
          </a:p>
          <a:p>
            <a:pPr marL="0" indent="0">
              <a:buNone/>
            </a:pPr>
            <a:r>
              <a:rPr lang="sv-SE" sz="1950" dirty="0"/>
              <a:t>+273706					-16425 IT, föreläsare</a:t>
            </a:r>
          </a:p>
          <a:p>
            <a:pPr marL="0" indent="0">
              <a:buNone/>
            </a:pPr>
            <a:endParaRPr lang="sv-SE" sz="1950" dirty="0"/>
          </a:p>
          <a:p>
            <a:pPr marL="0" indent="0">
              <a:buNone/>
            </a:pPr>
            <a:endParaRPr lang="sv-SE" sz="1950" dirty="0"/>
          </a:p>
          <a:p>
            <a:pPr marL="0" indent="0">
              <a:buNone/>
            </a:pPr>
            <a:r>
              <a:rPr lang="sv-SE" sz="1950" dirty="0"/>
              <a:t>Resultat </a:t>
            </a:r>
            <a:r>
              <a:rPr lang="sv-SE" sz="2400" dirty="0"/>
              <a:t>+257 281</a:t>
            </a:r>
          </a:p>
        </p:txBody>
      </p:sp>
    </p:spTree>
    <p:extLst>
      <p:ext uri="{BB962C8B-B14F-4D97-AF65-F5344CB8AC3E}">
        <p14:creationId xmlns:p14="http://schemas.microsoft.com/office/powerpoint/2010/main" val="4202327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2695</TotalTime>
  <Words>828</Words>
  <Application>Microsoft Macintosh PowerPoint</Application>
  <PresentationFormat>Bildspel på skärmen (4:3)</PresentationFormat>
  <Paragraphs>124</Paragraphs>
  <Slides>13</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Open Sans</vt:lpstr>
      <vt:lpstr>Times New Roman</vt:lpstr>
      <vt:lpstr>Office-tema</vt:lpstr>
      <vt:lpstr>PowerPoint-presentation</vt:lpstr>
      <vt:lpstr>Årsmöte 2022 Dagordning </vt:lpstr>
      <vt:lpstr>FÖR ATT MINSKA BULLRET I FRÅGOR DÄR MÅNGA ÄR ÖVERENS    ”ÄR NÅGON EMOT FÖRSLAGET?”    </vt:lpstr>
      <vt:lpstr>Verksamhetsberättelse 2022</vt:lpstr>
      <vt:lpstr>Våra frågor syns och hörs</vt:lpstr>
      <vt:lpstr>Plan inför jubileet 2022</vt:lpstr>
      <vt:lpstr>SSLF ekonomisk redovisning 2021</vt:lpstr>
      <vt:lpstr>Inkomster   Utgifter</vt:lpstr>
      <vt:lpstr>Barnhälsodagen 210204</vt:lpstr>
      <vt:lpstr>Årets resultat och finansiellt kapital.</vt:lpstr>
      <vt:lpstr>Styrelsens ledamöter 2022 revisorer o valberedning </vt:lpstr>
      <vt:lpstr>Val av hedersledamöter 2022 </vt:lpstr>
      <vt:lpstr>Motivering till val av hedersledamöter “Vars insatser varit av utomordentlig betydelse för skolhälsovårdens utveckling”</vt:lpstr>
    </vt:vector>
  </TitlesOfParts>
  <Company>Lidingö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Skolhälsovårdens uppdrag</dc:title>
  <dc:creator>Josef Milerad</dc:creator>
  <cp:lastModifiedBy>Anna-Karin Söderström</cp:lastModifiedBy>
  <cp:revision>84</cp:revision>
  <dcterms:created xsi:type="dcterms:W3CDTF">2014-08-18T13:47:28Z</dcterms:created>
  <dcterms:modified xsi:type="dcterms:W3CDTF">2022-02-02T20:04:09Z</dcterms:modified>
</cp:coreProperties>
</file>