
<file path=[Content_Types].xml><?xml version="1.0" encoding="utf-8"?>
<Types xmlns="http://schemas.openxmlformats.org/package/2006/content-types">
  <Default Extension="jpeg" ContentType="image/jpeg"/>
  <Default Extension="jpg" ContentType="image/jpeg"/>
  <Default Extension="jpg!d"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7" r:id="rId3"/>
    <p:sldId id="263" r:id="rId4"/>
    <p:sldId id="265" r:id="rId5"/>
    <p:sldId id="258" r:id="rId6"/>
    <p:sldId id="259" r:id="rId7"/>
    <p:sldId id="264"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39"/>
    <p:restoredTop sz="95878"/>
  </p:normalViewPr>
  <p:slideViewPr>
    <p:cSldViewPr snapToGrid="0" snapToObjects="1">
      <p:cViewPr varScale="1">
        <p:scale>
          <a:sx n="113" d="100"/>
          <a:sy n="113" d="100"/>
        </p:scale>
        <p:origin x="384"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2/2/22</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2/2/22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2/2/22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2/2/22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sv-SE"/>
              <a:t>Klicka här för att ändra mall för rubrikformat</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2/2/22</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2/2/22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2/2/22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2/2/22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2/2/22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ext med bildtext">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sv-SE"/>
              <a:t>Klicka här för att ändra mall för rubrikformat</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8" name="Date Placeholder 7"/>
          <p:cNvSpPr>
            <a:spLocks noGrp="1"/>
          </p:cNvSpPr>
          <p:nvPr>
            <p:ph type="dt" sz="half" idx="10"/>
          </p:nvPr>
        </p:nvSpPr>
        <p:spPr/>
        <p:txBody>
          <a:bodyPr/>
          <a:lstStyle/>
          <a:p>
            <a:fld id="{1CF131DD-A141-4471-BCF9-C6073EDD7E20}" type="datetimeFigureOut">
              <a:rPr lang="en-US" dirty="0"/>
              <a:t>2/2/22</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2/2/22</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2/2/22</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xhere.com/no/photo/869519" TargetMode="External"/><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neurodivergent.blog/topic/adhd/page/4/" TargetMode="External"/><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pxhere.com/sv/photo/1071231" TargetMode="External"/><Relationship Id="rId2" Type="http://schemas.openxmlformats.org/officeDocument/2006/relationships/image" Target="../media/image8.jpg!d"/><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472113B-41FA-450E-B533-F51733045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pic>
        <p:nvPicPr>
          <p:cNvPr id="1026" name="Picture 2" descr="Startsida - Svenska skolläkarföreningen">
            <a:extLst>
              <a:ext uri="{FF2B5EF4-FFF2-40B4-BE49-F238E27FC236}">
                <a16:creationId xmlns:a16="http://schemas.microsoft.com/office/drawing/2014/main" id="{43AD0C89-DF10-4043-9803-1ECD374191C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28703" y="1300728"/>
            <a:ext cx="3750954" cy="4274591"/>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3CB5E9E0-7C44-46B5-B3E8-E62887B311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noFill/>
          <a:ln w="6350" cap="sq" cmpd="sng" algn="ctr">
            <a:solidFill>
              <a:schemeClr val="tx1">
                <a:lumMod val="75000"/>
                <a:lumOff val="25000"/>
              </a:schemeClr>
            </a:solidFill>
            <a:prstDash val="solid"/>
            <a:miter lim="800000"/>
          </a:ln>
          <a:effectLst/>
        </p:spPr>
      </p:sp>
      <p:sp>
        <p:nvSpPr>
          <p:cNvPr id="2" name="Rubrik 1">
            <a:extLst>
              <a:ext uri="{FF2B5EF4-FFF2-40B4-BE49-F238E27FC236}">
                <a16:creationId xmlns:a16="http://schemas.microsoft.com/office/drawing/2014/main" id="{42C05D34-EE58-BB4D-9F7B-7AD27709158A}"/>
              </a:ext>
            </a:extLst>
          </p:cNvPr>
          <p:cNvSpPr>
            <a:spLocks noGrp="1"/>
          </p:cNvSpPr>
          <p:nvPr>
            <p:ph type="ctrTitle"/>
          </p:nvPr>
        </p:nvSpPr>
        <p:spPr>
          <a:xfrm>
            <a:off x="1136849" y="1348844"/>
            <a:ext cx="5716338" cy="3042706"/>
          </a:xfrm>
        </p:spPr>
        <p:txBody>
          <a:bodyPr vert="horz" lIns="91440" tIns="45720" rIns="91440" bIns="45720" rtlCol="0" anchor="ctr">
            <a:normAutofit/>
          </a:bodyPr>
          <a:lstStyle/>
          <a:p>
            <a:br>
              <a:rPr lang="en-US" sz="4000" dirty="0"/>
            </a:br>
            <a:r>
              <a:rPr lang="en-US" sz="4000" dirty="0"/>
              <a:t> </a:t>
            </a:r>
            <a:r>
              <a:rPr lang="en-US" sz="4700" dirty="0" err="1"/>
              <a:t>Hedersledamöter</a:t>
            </a:r>
            <a:r>
              <a:rPr lang="en-US" sz="4700" dirty="0"/>
              <a:t> </a:t>
            </a:r>
          </a:p>
        </p:txBody>
      </p:sp>
      <p:sp>
        <p:nvSpPr>
          <p:cNvPr id="3" name="Underrubrik 2">
            <a:extLst>
              <a:ext uri="{FF2B5EF4-FFF2-40B4-BE49-F238E27FC236}">
                <a16:creationId xmlns:a16="http://schemas.microsoft.com/office/drawing/2014/main" id="{85BBA2FF-6897-FE45-9C10-53F5F734CA25}"/>
              </a:ext>
            </a:extLst>
          </p:cNvPr>
          <p:cNvSpPr>
            <a:spLocks noGrp="1"/>
          </p:cNvSpPr>
          <p:nvPr>
            <p:ph type="subTitle" idx="1"/>
          </p:nvPr>
        </p:nvSpPr>
        <p:spPr>
          <a:xfrm>
            <a:off x="1317386" y="4682062"/>
            <a:ext cx="5355264" cy="950253"/>
          </a:xfrm>
        </p:spPr>
        <p:txBody>
          <a:bodyPr vert="horz" lIns="91440" tIns="45720" rIns="91440" bIns="45720" rtlCol="0">
            <a:normAutofit/>
          </a:bodyPr>
          <a:lstStyle/>
          <a:p>
            <a:pPr>
              <a:spcAft>
                <a:spcPts val="600"/>
              </a:spcAft>
            </a:pPr>
            <a:r>
              <a:rPr lang="en-US" sz="3600" dirty="0"/>
              <a:t>Presentation</a:t>
            </a:r>
          </a:p>
        </p:txBody>
      </p:sp>
      <p:sp>
        <p:nvSpPr>
          <p:cNvPr id="75" name="Rectangle 74">
            <a:extLst>
              <a:ext uri="{FF2B5EF4-FFF2-40B4-BE49-F238E27FC236}">
                <a16:creationId xmlns:a16="http://schemas.microsoft.com/office/drawing/2014/main" id="{1EF88855-34D7-45DF-9DB8-682E4A358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4898" y="446824"/>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7" name="Straight Connector 76">
            <a:extLst>
              <a:ext uri="{FF2B5EF4-FFF2-40B4-BE49-F238E27FC236}">
                <a16:creationId xmlns:a16="http://schemas.microsoft.com/office/drawing/2014/main" id="{BC6981A1-6AD0-44A6-84F4-420410F3B2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CD9FF0FB-30CE-40B4-B3F2-A565E71CE2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0838"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7216A06-7EF2-4C72-8D1E-8959D3EBC1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1092118"/>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5" name="textruta 4">
            <a:extLst>
              <a:ext uri="{FF2B5EF4-FFF2-40B4-BE49-F238E27FC236}">
                <a16:creationId xmlns:a16="http://schemas.microsoft.com/office/drawing/2014/main" id="{F9F8431F-F36B-454E-98A8-9C629CF6EE0D}"/>
              </a:ext>
            </a:extLst>
          </p:cNvPr>
          <p:cNvSpPr txBox="1"/>
          <p:nvPr/>
        </p:nvSpPr>
        <p:spPr>
          <a:xfrm>
            <a:off x="3312747" y="520314"/>
            <a:ext cx="1344868" cy="646331"/>
          </a:xfrm>
          <a:prstGeom prst="rect">
            <a:avLst/>
          </a:prstGeom>
          <a:noFill/>
        </p:spPr>
        <p:txBody>
          <a:bodyPr wrap="square" rtlCol="0">
            <a:spAutoFit/>
          </a:bodyPr>
          <a:lstStyle/>
          <a:p>
            <a:pPr>
              <a:spcAft>
                <a:spcPts val="600"/>
              </a:spcAft>
            </a:pPr>
            <a:r>
              <a:rPr lang="sv-SE" sz="3600" dirty="0"/>
              <a:t>2022</a:t>
            </a:r>
          </a:p>
        </p:txBody>
      </p:sp>
    </p:spTree>
    <p:extLst>
      <p:ext uri="{BB962C8B-B14F-4D97-AF65-F5344CB8AC3E}">
        <p14:creationId xmlns:p14="http://schemas.microsoft.com/office/powerpoint/2010/main" val="2135992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63CFFE-7915-C44C-B375-B62C8B142EF0}"/>
              </a:ext>
            </a:extLst>
          </p:cNvPr>
          <p:cNvSpPr>
            <a:spLocks noGrp="1"/>
          </p:cNvSpPr>
          <p:nvPr>
            <p:ph type="title"/>
          </p:nvPr>
        </p:nvSpPr>
        <p:spPr/>
        <p:txBody>
          <a:bodyPr>
            <a:normAutofit fontScale="90000"/>
          </a:bodyPr>
          <a:lstStyle/>
          <a:p>
            <a:br>
              <a:rPr lang="sv-SE" b="1" dirty="0"/>
            </a:br>
            <a:r>
              <a:rPr lang="sv-SE" dirty="0"/>
              <a:t>Stadgarna</a:t>
            </a:r>
            <a:r>
              <a:rPr lang="sv-SE" b="1" dirty="0"/>
              <a:t> </a:t>
            </a:r>
            <a:r>
              <a:rPr lang="sv-SE" dirty="0"/>
              <a:t>§ 4         </a:t>
            </a:r>
          </a:p>
        </p:txBody>
      </p:sp>
      <p:sp>
        <p:nvSpPr>
          <p:cNvPr id="3" name="Platshållare för innehåll 2">
            <a:extLst>
              <a:ext uri="{FF2B5EF4-FFF2-40B4-BE49-F238E27FC236}">
                <a16:creationId xmlns:a16="http://schemas.microsoft.com/office/drawing/2014/main" id="{AC3F36D6-A054-574F-B842-2D0CA5C4652A}"/>
              </a:ext>
            </a:extLst>
          </p:cNvPr>
          <p:cNvSpPr>
            <a:spLocks noGrp="1"/>
          </p:cNvSpPr>
          <p:nvPr>
            <p:ph idx="1"/>
          </p:nvPr>
        </p:nvSpPr>
        <p:spPr/>
        <p:txBody>
          <a:bodyPr>
            <a:normAutofit/>
          </a:bodyPr>
          <a:lstStyle/>
          <a:p>
            <a:pPr marL="0" indent="0">
              <a:buNone/>
            </a:pPr>
            <a:r>
              <a:rPr lang="sv-SE" b="1" dirty="0"/>
              <a:t> </a:t>
            </a:r>
            <a:endParaRPr lang="sv-SE" dirty="0"/>
          </a:p>
          <a:p>
            <a:pPr marL="0" indent="0">
              <a:buNone/>
            </a:pPr>
            <a:r>
              <a:rPr lang="sv-SE" sz="3200" i="1" dirty="0">
                <a:latin typeface="APPLE CHANCERY" panose="03020702040506060504" pitchFamily="66" charset="-79"/>
                <a:cs typeface="APPLE CHANCERY" panose="03020702040506060504" pitchFamily="66" charset="-79"/>
              </a:rPr>
              <a:t>Till hedersledamot kan Föreningens årsmöte på förslag av styrelsen kalla svensk eller utländsk</a:t>
            </a:r>
            <a:r>
              <a:rPr lang="sv-SE" sz="3200" dirty="0">
                <a:latin typeface="Apple Chancery" panose="03020702040506060504" pitchFamily="66" charset="-79"/>
                <a:cs typeface="Apple Chancery" panose="03020702040506060504" pitchFamily="66" charset="-79"/>
              </a:rPr>
              <a:t> </a:t>
            </a:r>
            <a:r>
              <a:rPr lang="sv-SE" sz="3200" i="1" dirty="0">
                <a:latin typeface="APPLE CHANCERY" panose="03020702040506060504" pitchFamily="66" charset="-79"/>
                <a:cs typeface="APPLE CHANCERY" panose="03020702040506060504" pitchFamily="66" charset="-79"/>
              </a:rPr>
              <a:t>person, </a:t>
            </a:r>
            <a:r>
              <a:rPr lang="sv-SE" sz="3200" i="1" u="sng" dirty="0">
                <a:latin typeface="APPLE CHANCERY" panose="03020702040506060504" pitchFamily="66" charset="-79"/>
                <a:cs typeface="APPLE CHANCERY" panose="03020702040506060504" pitchFamily="66" charset="-79"/>
              </a:rPr>
              <a:t>vars insatser varit av utomordentlig betydelse för skolhälsovårdens utveckling. </a:t>
            </a:r>
          </a:p>
          <a:p>
            <a:pPr marL="0" indent="0">
              <a:buNone/>
            </a:pPr>
            <a:r>
              <a:rPr lang="sv-SE" sz="3200" i="1" dirty="0">
                <a:latin typeface="APPLE CHANCERY" panose="03020702040506060504" pitchFamily="66" charset="-79"/>
                <a:cs typeface="APPLE CHANCERY" panose="03020702040506060504" pitchFamily="66" charset="-79"/>
              </a:rPr>
              <a:t>Medlem som</a:t>
            </a:r>
            <a:r>
              <a:rPr lang="sv-SE" sz="3200" dirty="0">
                <a:latin typeface="Apple Chancery" panose="03020702040506060504" pitchFamily="66" charset="-79"/>
                <a:cs typeface="Apple Chancery" panose="03020702040506060504" pitchFamily="66" charset="-79"/>
              </a:rPr>
              <a:t> </a:t>
            </a:r>
            <a:r>
              <a:rPr lang="sv-SE" sz="3200" i="1" dirty="0">
                <a:latin typeface="APPLE CHANCERY" panose="03020702040506060504" pitchFamily="66" charset="-79"/>
                <a:cs typeface="APPLE CHANCERY" panose="03020702040506060504" pitchFamily="66" charset="-79"/>
              </a:rPr>
              <a:t>är hedersledamot är befriad från årsavgift. </a:t>
            </a:r>
            <a:endParaRPr lang="sv-SE" sz="3200" dirty="0">
              <a:latin typeface="Apple Chancery" panose="03020702040506060504" pitchFamily="66" charset="-79"/>
              <a:cs typeface="Apple Chancery" panose="03020702040506060504" pitchFamily="66" charset="-79"/>
            </a:endParaRPr>
          </a:p>
          <a:p>
            <a:endParaRPr lang="sv-SE" dirty="0"/>
          </a:p>
        </p:txBody>
      </p:sp>
      <p:sp>
        <p:nvSpPr>
          <p:cNvPr id="4" name="textruta 3">
            <a:extLst>
              <a:ext uri="{FF2B5EF4-FFF2-40B4-BE49-F238E27FC236}">
                <a16:creationId xmlns:a16="http://schemas.microsoft.com/office/drawing/2014/main" id="{A61DD361-14D4-D145-9B2D-18EC82BE402C}"/>
              </a:ext>
            </a:extLst>
          </p:cNvPr>
          <p:cNvSpPr txBox="1"/>
          <p:nvPr/>
        </p:nvSpPr>
        <p:spPr>
          <a:xfrm>
            <a:off x="4973053" y="1572126"/>
            <a:ext cx="248786" cy="369332"/>
          </a:xfrm>
          <a:prstGeom prst="rect">
            <a:avLst/>
          </a:prstGeom>
          <a:noFill/>
        </p:spPr>
        <p:txBody>
          <a:bodyPr wrap="none" rtlCol="0">
            <a:spAutoFit/>
          </a:bodyPr>
          <a:lstStyle/>
          <a:p>
            <a:r>
              <a:rPr lang="sv-SE" dirty="0"/>
              <a:t> </a:t>
            </a:r>
          </a:p>
        </p:txBody>
      </p:sp>
    </p:spTree>
    <p:extLst>
      <p:ext uri="{BB962C8B-B14F-4D97-AF65-F5344CB8AC3E}">
        <p14:creationId xmlns:p14="http://schemas.microsoft.com/office/powerpoint/2010/main" val="2574582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4967F423-D21C-4F37-A0B7-750026A17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sp>
      <p:sp useBgFill="1">
        <p:nvSpPr>
          <p:cNvPr id="93" name="Rectangle 92">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Bildobjekt 12" descr="En bild som visar person, folksamling, grupp, utomhus&#10;&#10;Automatiskt genererad beskrivning">
            <a:extLst>
              <a:ext uri="{FF2B5EF4-FFF2-40B4-BE49-F238E27FC236}">
                <a16:creationId xmlns:a16="http://schemas.microsoft.com/office/drawing/2014/main" id="{330F259A-14C9-6742-BE4E-20CCA88ACF98}"/>
              </a:ext>
            </a:extLst>
          </p:cNvPr>
          <p:cNvPicPr>
            <a:picLocks noChangeAspect="1"/>
          </p:cNvPicPr>
          <p:nvPr/>
        </p:nvPicPr>
        <p:blipFill rotWithShape="1">
          <a:blip r:embed="rId2">
            <a:alphaModFix amt="35000"/>
            <a:extLst>
              <a:ext uri="{837473B0-CC2E-450A-ABE3-18F120FF3D39}">
                <a1611:picAttrSrcUrl xmlns:a1611="http://schemas.microsoft.com/office/drawing/2016/11/main" r:id="rId3"/>
              </a:ext>
            </a:extLst>
          </a:blip>
          <a:srcRect t="15730"/>
          <a:stretch/>
        </p:blipFill>
        <p:spPr>
          <a:xfrm>
            <a:off x="20" y="10"/>
            <a:ext cx="12191980" cy="6857990"/>
          </a:xfrm>
          <a:prstGeom prst="rect">
            <a:avLst/>
          </a:prstGeom>
        </p:spPr>
      </p:pic>
      <p:sp>
        <p:nvSpPr>
          <p:cNvPr id="4" name="Rubrik 3">
            <a:extLst>
              <a:ext uri="{FF2B5EF4-FFF2-40B4-BE49-F238E27FC236}">
                <a16:creationId xmlns:a16="http://schemas.microsoft.com/office/drawing/2014/main" id="{B62B43A2-FB30-AB49-8E5C-D343D4B371D8}"/>
              </a:ext>
            </a:extLst>
          </p:cNvPr>
          <p:cNvSpPr>
            <a:spLocks noGrp="1"/>
          </p:cNvSpPr>
          <p:nvPr>
            <p:ph type="title"/>
          </p:nvPr>
        </p:nvSpPr>
        <p:spPr>
          <a:xfrm>
            <a:off x="1066800" y="642594"/>
            <a:ext cx="10058400" cy="1371600"/>
          </a:xfrm>
        </p:spPr>
        <p:txBody>
          <a:bodyPr vert="horz" lIns="91440" tIns="45720" rIns="91440" bIns="45720" rtlCol="0" anchor="ctr">
            <a:normAutofit fontScale="90000"/>
          </a:bodyPr>
          <a:lstStyle/>
          <a:p>
            <a:r>
              <a:rPr lang="en-US" sz="4800" dirty="0">
                <a:solidFill>
                  <a:schemeClr val="tx1">
                    <a:lumMod val="85000"/>
                    <a:lumOff val="15000"/>
                  </a:schemeClr>
                </a:solidFill>
              </a:rPr>
              <a:t> </a:t>
            </a:r>
            <a:r>
              <a:rPr lang="en-US" sz="4800" dirty="0" err="1">
                <a:solidFill>
                  <a:schemeClr val="tx1">
                    <a:lumMod val="85000"/>
                    <a:lumOff val="15000"/>
                  </a:schemeClr>
                </a:solidFill>
              </a:rPr>
              <a:t>Ett</a:t>
            </a:r>
            <a:r>
              <a:rPr lang="en-US" sz="4800" dirty="0">
                <a:solidFill>
                  <a:schemeClr val="tx1">
                    <a:lumMod val="85000"/>
                    <a:lumOff val="15000"/>
                  </a:schemeClr>
                </a:solidFill>
              </a:rPr>
              <a:t> av </a:t>
            </a:r>
            <a:r>
              <a:rPr lang="en-US" sz="4800" dirty="0" err="1">
                <a:solidFill>
                  <a:schemeClr val="tx1">
                    <a:lumMod val="85000"/>
                    <a:lumOff val="15000"/>
                  </a:schemeClr>
                </a:solidFill>
              </a:rPr>
              <a:t>våra</a:t>
            </a:r>
            <a:r>
              <a:rPr lang="en-US" sz="4800" dirty="0">
                <a:solidFill>
                  <a:schemeClr val="tx1">
                    <a:lumMod val="85000"/>
                    <a:lumOff val="15000"/>
                  </a:schemeClr>
                </a:solidFill>
              </a:rPr>
              <a:t> </a:t>
            </a:r>
            <a:r>
              <a:rPr lang="en-US" sz="4800" dirty="0" err="1">
                <a:solidFill>
                  <a:schemeClr val="tx1">
                    <a:lumMod val="85000"/>
                    <a:lumOff val="15000"/>
                  </a:schemeClr>
                </a:solidFill>
              </a:rPr>
              <a:t>stora</a:t>
            </a:r>
            <a:r>
              <a:rPr lang="en-US" sz="4800" dirty="0">
                <a:solidFill>
                  <a:schemeClr val="tx1">
                    <a:lumMod val="85000"/>
                    <a:lumOff val="15000"/>
                  </a:schemeClr>
                </a:solidFill>
              </a:rPr>
              <a:t> </a:t>
            </a:r>
            <a:r>
              <a:rPr lang="en-US" sz="4800" dirty="0" err="1">
                <a:solidFill>
                  <a:schemeClr val="tx1">
                    <a:lumMod val="85000"/>
                    <a:lumOff val="15000"/>
                  </a:schemeClr>
                </a:solidFill>
              </a:rPr>
              <a:t>folkhälsoproblem</a:t>
            </a:r>
            <a:endParaRPr lang="en-US" sz="4800" dirty="0">
              <a:solidFill>
                <a:schemeClr val="tx1">
                  <a:lumMod val="85000"/>
                  <a:lumOff val="15000"/>
                </a:schemeClr>
              </a:solidFill>
            </a:endParaRPr>
          </a:p>
        </p:txBody>
      </p:sp>
      <p:sp>
        <p:nvSpPr>
          <p:cNvPr id="3" name="Platshållare för innehåll 2">
            <a:extLst>
              <a:ext uri="{FF2B5EF4-FFF2-40B4-BE49-F238E27FC236}">
                <a16:creationId xmlns:a16="http://schemas.microsoft.com/office/drawing/2014/main" id="{0B856EC1-AC91-FA43-A199-C208283331F4}"/>
              </a:ext>
            </a:extLst>
          </p:cNvPr>
          <p:cNvSpPr>
            <a:spLocks noGrp="1"/>
          </p:cNvSpPr>
          <p:nvPr>
            <p:ph type="body" sz="half" idx="2"/>
          </p:nvPr>
        </p:nvSpPr>
        <p:spPr>
          <a:xfrm>
            <a:off x="1066800" y="2103120"/>
            <a:ext cx="10058400" cy="3931920"/>
          </a:xfrm>
        </p:spPr>
        <p:txBody>
          <a:bodyPr vert="horz" lIns="91440" tIns="45720" rIns="91440" bIns="45720" rtlCol="0">
            <a:normAutofit/>
          </a:bodyPr>
          <a:lstStyle/>
          <a:p>
            <a:pPr lvl="0"/>
            <a:r>
              <a:rPr lang="en-US" sz="2000" dirty="0" err="1">
                <a:solidFill>
                  <a:schemeClr val="tx1"/>
                </a:solidFill>
              </a:rPr>
              <a:t>Där</a:t>
            </a:r>
            <a:r>
              <a:rPr lang="en-US" sz="2000" dirty="0">
                <a:solidFill>
                  <a:schemeClr val="tx1"/>
                </a:solidFill>
              </a:rPr>
              <a:t> </a:t>
            </a:r>
            <a:r>
              <a:rPr lang="en-US" sz="2000" dirty="0" err="1">
                <a:solidFill>
                  <a:schemeClr val="tx1"/>
                </a:solidFill>
              </a:rPr>
              <a:t>skolläkare</a:t>
            </a:r>
            <a:r>
              <a:rPr lang="en-US" sz="2000" dirty="0">
                <a:solidFill>
                  <a:schemeClr val="tx1"/>
                </a:solidFill>
              </a:rPr>
              <a:t> har </a:t>
            </a:r>
            <a:r>
              <a:rPr lang="en-US" sz="2000" dirty="0" err="1">
                <a:solidFill>
                  <a:schemeClr val="tx1"/>
                </a:solidFill>
              </a:rPr>
              <a:t>en</a:t>
            </a:r>
            <a:r>
              <a:rPr lang="en-US" sz="2000" dirty="0">
                <a:solidFill>
                  <a:schemeClr val="tx1"/>
                </a:solidFill>
              </a:rPr>
              <a:t> </a:t>
            </a:r>
            <a:r>
              <a:rPr lang="en-US" sz="2000" dirty="0" err="1">
                <a:solidFill>
                  <a:schemeClr val="tx1"/>
                </a:solidFill>
              </a:rPr>
              <a:t>viktig</a:t>
            </a:r>
            <a:r>
              <a:rPr lang="en-US" sz="2000" dirty="0">
                <a:solidFill>
                  <a:schemeClr val="tx1"/>
                </a:solidFill>
              </a:rPr>
              <a:t> roll </a:t>
            </a:r>
            <a:r>
              <a:rPr lang="en-US" sz="2000" dirty="0" err="1"/>
              <a:t>genom</a:t>
            </a:r>
            <a:r>
              <a:rPr lang="en-US" sz="2000" dirty="0"/>
              <a:t> </a:t>
            </a:r>
            <a:r>
              <a:rPr lang="en-US" sz="2000" dirty="0" err="1"/>
              <a:t>att</a:t>
            </a:r>
            <a:r>
              <a:rPr lang="en-US" sz="2000" dirty="0"/>
              <a:t>: </a:t>
            </a:r>
          </a:p>
          <a:p>
            <a:pPr marL="285750" lvl="0" indent="-285750">
              <a:buFontTx/>
              <a:buChar char="-"/>
            </a:pPr>
            <a:r>
              <a:rPr lang="en-US" dirty="0" err="1"/>
              <a:t>tidigt</a:t>
            </a:r>
            <a:r>
              <a:rPr lang="en-US" dirty="0"/>
              <a:t> </a:t>
            </a:r>
            <a:r>
              <a:rPr lang="en-US" dirty="0" err="1"/>
              <a:t>identifiera</a:t>
            </a:r>
            <a:r>
              <a:rPr lang="en-US" dirty="0"/>
              <a:t> </a:t>
            </a:r>
            <a:r>
              <a:rPr lang="sv-SE" dirty="0"/>
              <a:t>elever som riskerar att få svårigheter i skolan</a:t>
            </a:r>
            <a:endParaRPr lang="en-US" dirty="0">
              <a:solidFill>
                <a:schemeClr val="tx1"/>
              </a:solidFill>
            </a:endParaRPr>
          </a:p>
          <a:p>
            <a:pPr marL="285750" lvl="0" indent="-285750">
              <a:buFontTx/>
              <a:buChar char="-"/>
            </a:pPr>
            <a:r>
              <a:rPr lang="en-US" dirty="0" err="1">
                <a:solidFill>
                  <a:schemeClr val="tx1"/>
                </a:solidFill>
              </a:rPr>
              <a:t>skapa</a:t>
            </a:r>
            <a:r>
              <a:rPr lang="en-US" dirty="0">
                <a:solidFill>
                  <a:schemeClr val="tx1"/>
                </a:solidFill>
              </a:rPr>
              <a:t> </a:t>
            </a:r>
            <a:r>
              <a:rPr lang="en-US" dirty="0" err="1">
                <a:solidFill>
                  <a:schemeClr val="tx1"/>
                </a:solidFill>
              </a:rPr>
              <a:t>förståelse</a:t>
            </a:r>
            <a:r>
              <a:rPr lang="en-US" dirty="0">
                <a:solidFill>
                  <a:schemeClr val="tx1"/>
                </a:solidFill>
              </a:rPr>
              <a:t> </a:t>
            </a:r>
            <a:r>
              <a:rPr lang="en-US" dirty="0" err="1">
                <a:solidFill>
                  <a:schemeClr val="tx1"/>
                </a:solidFill>
              </a:rPr>
              <a:t>för</a:t>
            </a:r>
            <a:r>
              <a:rPr lang="en-US" dirty="0">
                <a:solidFill>
                  <a:schemeClr val="tx1"/>
                </a:solidFill>
              </a:rPr>
              <a:t> </a:t>
            </a:r>
            <a:r>
              <a:rPr lang="en-US" dirty="0" err="1">
                <a:solidFill>
                  <a:schemeClr val="tx1"/>
                </a:solidFill>
              </a:rPr>
              <a:t>elever</a:t>
            </a:r>
            <a:r>
              <a:rPr lang="en-US" dirty="0">
                <a:solidFill>
                  <a:schemeClr val="tx1"/>
                </a:solidFill>
              </a:rPr>
              <a:t> med </a:t>
            </a:r>
            <a:r>
              <a:rPr lang="en-US" dirty="0" err="1">
                <a:solidFill>
                  <a:schemeClr val="tx1"/>
                </a:solidFill>
              </a:rPr>
              <a:t>beteendesvårigheter</a:t>
            </a:r>
            <a:endParaRPr lang="en-US" dirty="0">
              <a:solidFill>
                <a:schemeClr val="tx1"/>
              </a:solidFill>
            </a:endParaRPr>
          </a:p>
          <a:p>
            <a:pPr marL="285750" indent="-285750">
              <a:buFontTx/>
              <a:buChar char="-"/>
            </a:pPr>
            <a:r>
              <a:rPr lang="en-US" dirty="0" err="1"/>
              <a:t>hjälpa</a:t>
            </a:r>
            <a:r>
              <a:rPr lang="en-US" dirty="0"/>
              <a:t> till </a:t>
            </a:r>
            <a:r>
              <a:rPr lang="en-US" dirty="0" err="1"/>
              <a:t>att</a:t>
            </a:r>
            <a:r>
              <a:rPr lang="en-US" dirty="0"/>
              <a:t> </a:t>
            </a:r>
            <a:r>
              <a:rPr lang="en-US" dirty="0" err="1"/>
              <a:t>undanröja</a:t>
            </a:r>
            <a:r>
              <a:rPr lang="en-US" dirty="0"/>
              <a:t> hinder </a:t>
            </a:r>
            <a:r>
              <a:rPr lang="en-US" dirty="0" err="1"/>
              <a:t>för</a:t>
            </a:r>
            <a:r>
              <a:rPr lang="en-US" dirty="0"/>
              <a:t> </a:t>
            </a:r>
            <a:r>
              <a:rPr lang="en-US" dirty="0" err="1"/>
              <a:t>lärande</a:t>
            </a:r>
            <a:r>
              <a:rPr lang="en-US" dirty="0">
                <a:solidFill>
                  <a:schemeClr val="tx1"/>
                </a:solidFill>
              </a:rPr>
              <a:t>    </a:t>
            </a:r>
          </a:p>
          <a:p>
            <a:pPr marL="285750" indent="-285750">
              <a:buFontTx/>
              <a:buChar char="-"/>
            </a:pPr>
            <a:r>
              <a:rPr lang="en-US" dirty="0" err="1"/>
              <a:t>skapa</a:t>
            </a:r>
            <a:r>
              <a:rPr lang="en-US" dirty="0"/>
              <a:t> </a:t>
            </a:r>
            <a:r>
              <a:rPr lang="en-US" dirty="0" err="1"/>
              <a:t>möjlighet</a:t>
            </a:r>
            <a:r>
              <a:rPr lang="en-US" dirty="0"/>
              <a:t> </a:t>
            </a:r>
            <a:r>
              <a:rPr lang="en-US" dirty="0" err="1"/>
              <a:t>för</a:t>
            </a:r>
            <a:r>
              <a:rPr lang="en-US" dirty="0"/>
              <a:t> </a:t>
            </a:r>
            <a:r>
              <a:rPr lang="en-US" dirty="0" err="1"/>
              <a:t>elever</a:t>
            </a:r>
            <a:r>
              <a:rPr lang="en-US" dirty="0"/>
              <a:t> </a:t>
            </a:r>
            <a:r>
              <a:rPr lang="en-US" dirty="0" err="1"/>
              <a:t>att</a:t>
            </a:r>
            <a:r>
              <a:rPr lang="en-US" dirty="0"/>
              <a:t> </a:t>
            </a:r>
            <a:r>
              <a:rPr lang="en-US" dirty="0" err="1"/>
              <a:t>nå</a:t>
            </a:r>
            <a:r>
              <a:rPr lang="en-US" dirty="0"/>
              <a:t> sin </a:t>
            </a:r>
            <a:r>
              <a:rPr lang="en-US" dirty="0" err="1"/>
              <a:t>fulla</a:t>
            </a:r>
            <a:r>
              <a:rPr lang="en-US" dirty="0"/>
              <a:t> potential. </a:t>
            </a:r>
          </a:p>
          <a:p>
            <a:pPr marL="285750" indent="-285750">
              <a:buFontTx/>
              <a:buChar char="-"/>
            </a:pPr>
            <a:r>
              <a:rPr lang="en-US" dirty="0" err="1"/>
              <a:t>skapa</a:t>
            </a:r>
            <a:r>
              <a:rPr lang="en-US" dirty="0"/>
              <a:t> </a:t>
            </a:r>
            <a:r>
              <a:rPr lang="en-US" dirty="0" err="1"/>
              <a:t>likvärdighet</a:t>
            </a:r>
            <a:endParaRPr lang="en-US" dirty="0"/>
          </a:p>
          <a:p>
            <a:pPr marL="285750" indent="-285750">
              <a:buFontTx/>
              <a:buChar char="-"/>
            </a:pPr>
            <a:r>
              <a:rPr lang="en-US" dirty="0" err="1">
                <a:solidFill>
                  <a:schemeClr val="tx1"/>
                </a:solidFill>
              </a:rPr>
              <a:t>minska</a:t>
            </a:r>
            <a:r>
              <a:rPr lang="en-US" dirty="0">
                <a:solidFill>
                  <a:schemeClr val="tx1"/>
                </a:solidFill>
              </a:rPr>
              <a:t> </a:t>
            </a:r>
            <a:r>
              <a:rPr lang="en-US" dirty="0" err="1">
                <a:solidFill>
                  <a:schemeClr val="tx1"/>
                </a:solidFill>
              </a:rPr>
              <a:t>risken</a:t>
            </a:r>
            <a:r>
              <a:rPr lang="en-US" dirty="0">
                <a:solidFill>
                  <a:schemeClr val="tx1"/>
                </a:solidFill>
              </a:rPr>
              <a:t> </a:t>
            </a:r>
            <a:r>
              <a:rPr lang="en-US" dirty="0" err="1">
                <a:solidFill>
                  <a:schemeClr val="tx1"/>
                </a:solidFill>
              </a:rPr>
              <a:t>för</a:t>
            </a:r>
            <a:r>
              <a:rPr lang="en-US" dirty="0">
                <a:solidFill>
                  <a:schemeClr val="tx1"/>
                </a:solidFill>
              </a:rPr>
              <a:t> </a:t>
            </a:r>
            <a:r>
              <a:rPr lang="en-US" dirty="0" err="1">
                <a:solidFill>
                  <a:schemeClr val="tx1"/>
                </a:solidFill>
              </a:rPr>
              <a:t>psykisk</a:t>
            </a:r>
            <a:r>
              <a:rPr lang="en-US" dirty="0">
                <a:solidFill>
                  <a:schemeClr val="tx1"/>
                </a:solidFill>
              </a:rPr>
              <a:t> </a:t>
            </a:r>
            <a:r>
              <a:rPr lang="en-US" dirty="0" err="1">
                <a:solidFill>
                  <a:schemeClr val="tx1"/>
                </a:solidFill>
              </a:rPr>
              <a:t>ohälsa</a:t>
            </a:r>
            <a:r>
              <a:rPr lang="en-US" dirty="0">
                <a:solidFill>
                  <a:schemeClr val="tx1"/>
                </a:solidFill>
              </a:rPr>
              <a:t> </a:t>
            </a:r>
            <a:r>
              <a:rPr lang="en-US" dirty="0" err="1">
                <a:solidFill>
                  <a:schemeClr val="tx1"/>
                </a:solidFill>
              </a:rPr>
              <a:t>och</a:t>
            </a:r>
            <a:r>
              <a:rPr lang="en-US" dirty="0">
                <a:solidFill>
                  <a:schemeClr val="tx1"/>
                </a:solidFill>
              </a:rPr>
              <a:t> </a:t>
            </a:r>
            <a:r>
              <a:rPr lang="en-US" dirty="0" err="1">
                <a:solidFill>
                  <a:schemeClr val="tx1"/>
                </a:solidFill>
              </a:rPr>
              <a:t>utanförskap</a:t>
            </a:r>
            <a:endParaRPr lang="en-US" dirty="0">
              <a:solidFill>
                <a:schemeClr val="tx1"/>
              </a:solidFill>
            </a:endParaRPr>
          </a:p>
          <a:p>
            <a:pPr>
              <a:lnSpc>
                <a:spcPct val="90000"/>
              </a:lnSpc>
            </a:pPr>
            <a:endParaRPr lang="en-US" dirty="0"/>
          </a:p>
          <a:p>
            <a:pPr lvl="0"/>
            <a:endParaRPr lang="sv-SE" dirty="0"/>
          </a:p>
          <a:p>
            <a:pPr>
              <a:lnSpc>
                <a:spcPct val="100000"/>
              </a:lnSpc>
            </a:pPr>
            <a:endParaRPr lang="en-US" dirty="0">
              <a:solidFill>
                <a:schemeClr val="tx1"/>
              </a:solidFill>
            </a:endParaRPr>
          </a:p>
        </p:txBody>
      </p:sp>
      <p:sp>
        <p:nvSpPr>
          <p:cNvPr id="95" name="Rectangle 94">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Tree>
    <p:extLst>
      <p:ext uri="{BB962C8B-B14F-4D97-AF65-F5344CB8AC3E}">
        <p14:creationId xmlns:p14="http://schemas.microsoft.com/office/powerpoint/2010/main" val="222769575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CBC38028-4FFD-9F45-9D4D-1769E2F1B20F}"/>
              </a:ext>
            </a:extLst>
          </p:cNvPr>
          <p:cNvSpPr>
            <a:spLocks noGrp="1"/>
          </p:cNvSpPr>
          <p:nvPr>
            <p:ph type="title"/>
          </p:nvPr>
        </p:nvSpPr>
        <p:spPr>
          <a:xfrm>
            <a:off x="6846137" y="727626"/>
            <a:ext cx="4602152" cy="1718225"/>
          </a:xfrm>
        </p:spPr>
        <p:txBody>
          <a:bodyPr vert="horz" lIns="91440" tIns="45720" rIns="91440" bIns="45720" rtlCol="0" anchor="ctr">
            <a:normAutofit/>
          </a:bodyPr>
          <a:lstStyle/>
          <a:p>
            <a:pPr algn="ctr"/>
            <a:r>
              <a:rPr lang="en-US" sz="2400" dirty="0">
                <a:cs typeface="Apple Chancery" panose="03020702040506060504" pitchFamily="66" charset="-79"/>
              </a:rPr>
              <a:t>“V</a:t>
            </a:r>
            <a:r>
              <a:rPr lang="sv-SE" sz="2400" dirty="0">
                <a:cs typeface="Apple Chancery" panose="03020702040506060504" pitchFamily="66" charset="-79"/>
              </a:rPr>
              <a:t>ars insatser varit av utomordentlig betydelse för skolhälsovårdens utveckling”</a:t>
            </a:r>
            <a:endParaRPr lang="en-US" sz="2400" dirty="0"/>
          </a:p>
        </p:txBody>
      </p:sp>
      <p:pic>
        <p:nvPicPr>
          <p:cNvPr id="11" name="Platshållare för innehåll 10" descr="En bild som visar träd, utomhus, mark, av trä&#10;&#10;Automatiskt genererad beskrivning">
            <a:extLst>
              <a:ext uri="{FF2B5EF4-FFF2-40B4-BE49-F238E27FC236}">
                <a16:creationId xmlns:a16="http://schemas.microsoft.com/office/drawing/2014/main" id="{0E5044A2-EB95-994D-A9A6-0B56B59299BA}"/>
              </a:ext>
            </a:extLst>
          </p:cNvPr>
          <p:cNvPicPr>
            <a:picLocks noGrp="1" noChangeAspect="1"/>
          </p:cNvPicPr>
          <p:nvPr>
            <p:ph sz="half" idx="2"/>
          </p:nvPr>
        </p:nvPicPr>
        <p:blipFill rotWithShape="1">
          <a:blip r:embed="rId2">
            <a:extLst>
              <a:ext uri="{837473B0-CC2E-450A-ABE3-18F120FF3D39}">
                <a1611:picAttrSrcUrl xmlns:a1611="http://schemas.microsoft.com/office/drawing/2016/11/main" r:id="rId3"/>
              </a:ext>
            </a:extLst>
          </a:blip>
          <a:srcRect l="17971" r="27285" b="-1"/>
          <a:stretch/>
        </p:blipFill>
        <p:spPr>
          <a:xfrm>
            <a:off x="407432" y="419292"/>
            <a:ext cx="5522976" cy="6053328"/>
          </a:xfrm>
          <a:prstGeom prst="rect">
            <a:avLst/>
          </a:prstGeom>
        </p:spPr>
      </p:pic>
      <p:sp>
        <p:nvSpPr>
          <p:cNvPr id="5" name="Platshållare för innehåll 4">
            <a:extLst>
              <a:ext uri="{FF2B5EF4-FFF2-40B4-BE49-F238E27FC236}">
                <a16:creationId xmlns:a16="http://schemas.microsoft.com/office/drawing/2014/main" id="{AAB138FD-C7B2-B743-86E5-B89A1234E56C}"/>
              </a:ext>
            </a:extLst>
          </p:cNvPr>
          <p:cNvSpPr>
            <a:spLocks noGrp="1"/>
          </p:cNvSpPr>
          <p:nvPr>
            <p:ph sz="half" idx="1"/>
          </p:nvPr>
        </p:nvSpPr>
        <p:spPr>
          <a:xfrm>
            <a:off x="6846137" y="2538919"/>
            <a:ext cx="4602152" cy="3596880"/>
          </a:xfrm>
        </p:spPr>
        <p:txBody>
          <a:bodyPr vert="horz" lIns="91440" tIns="45720" rIns="91440" bIns="45720" rtlCol="0">
            <a:normAutofit fontScale="77500" lnSpcReduction="20000"/>
          </a:bodyPr>
          <a:lstStyle/>
          <a:p>
            <a:pPr marL="0" indent="0">
              <a:buNone/>
            </a:pPr>
            <a:r>
              <a:rPr lang="sv-SE" dirty="0"/>
              <a:t>Under decennier: </a:t>
            </a:r>
          </a:p>
          <a:p>
            <a:r>
              <a:rPr lang="sv-SE" dirty="0"/>
              <a:t>Satt fokus på ett av våra stora folkhälsoproblem genom att öka förståelsen för barn och ungdomar med neurologiska utvecklingsavvikelser, vilka tidigt behöver uppmärksamma, då de riskerar psykisk ohälsa, skolmisslyckanden och social utslagning. </a:t>
            </a:r>
          </a:p>
          <a:p>
            <a:r>
              <a:rPr lang="sv-SE" dirty="0"/>
              <a:t>Spridit kunskap om dessa tillstånd via böcker, andra publikationer samt genom utbildningar till föräldrar och berörda professioner som möter barn.</a:t>
            </a:r>
          </a:p>
          <a:p>
            <a:r>
              <a:rPr lang="sv-SE" dirty="0"/>
              <a:t>Skrivit en mängd vetenskapliga publikationer och debattartiklar inom området. </a:t>
            </a:r>
          </a:p>
          <a:p>
            <a:r>
              <a:rPr lang="sv-SE" dirty="0"/>
              <a:t>Gett möjlighet till en mångsidig syn utifrån medicinskt, psykologiskt, socialt samt pedagogiskt perspektiv. </a:t>
            </a:r>
          </a:p>
          <a:p>
            <a:pPr marL="0" indent="0">
              <a:buNone/>
            </a:pPr>
            <a:endParaRPr lang="en-US" dirty="0"/>
          </a:p>
        </p:txBody>
      </p:sp>
      <p:sp>
        <p:nvSpPr>
          <p:cNvPr id="12" name="textruta 11">
            <a:extLst>
              <a:ext uri="{FF2B5EF4-FFF2-40B4-BE49-F238E27FC236}">
                <a16:creationId xmlns:a16="http://schemas.microsoft.com/office/drawing/2014/main" id="{A5153392-8FBC-C841-A357-7C5898B5E00B}"/>
              </a:ext>
            </a:extLst>
          </p:cNvPr>
          <p:cNvSpPr txBox="1"/>
          <p:nvPr/>
        </p:nvSpPr>
        <p:spPr>
          <a:xfrm flipH="1">
            <a:off x="5655733" y="6570133"/>
            <a:ext cx="45719" cy="56823"/>
          </a:xfrm>
          <a:prstGeom prst="rect">
            <a:avLst/>
          </a:prstGeom>
          <a:solidFill>
            <a:srgbClr val="000000"/>
          </a:solidFill>
        </p:spPr>
        <p:txBody>
          <a:bodyPr wrap="square" rtlCol="0">
            <a:spAutoFit/>
          </a:bodyPr>
          <a:lstStyle/>
          <a:p>
            <a:pPr algn="r">
              <a:spcAft>
                <a:spcPts val="600"/>
              </a:spcAft>
            </a:pPr>
            <a:endParaRPr lang="sv-SE" sz="700" dirty="0">
              <a:solidFill>
                <a:srgbClr val="FFFFFF"/>
              </a:solidFill>
            </a:endParaRPr>
          </a:p>
        </p:txBody>
      </p:sp>
    </p:spTree>
    <p:extLst>
      <p:ext uri="{BB962C8B-B14F-4D97-AF65-F5344CB8AC3E}">
        <p14:creationId xmlns:p14="http://schemas.microsoft.com/office/powerpoint/2010/main" val="738846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4967F423-D21C-4F37-A0B7-750026A17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Rubrik 1">
            <a:extLst>
              <a:ext uri="{FF2B5EF4-FFF2-40B4-BE49-F238E27FC236}">
                <a16:creationId xmlns:a16="http://schemas.microsoft.com/office/drawing/2014/main" id="{B24FDD5B-E11F-9744-8628-F5A2B18FD77D}"/>
              </a:ext>
            </a:extLst>
          </p:cNvPr>
          <p:cNvSpPr>
            <a:spLocks noGrp="1"/>
          </p:cNvSpPr>
          <p:nvPr>
            <p:ph type="title"/>
          </p:nvPr>
        </p:nvSpPr>
        <p:spPr>
          <a:xfrm>
            <a:off x="6846137" y="727627"/>
            <a:ext cx="4602152" cy="1022152"/>
          </a:xfrm>
        </p:spPr>
        <p:txBody>
          <a:bodyPr vert="horz" lIns="91440" tIns="45720" rIns="91440" bIns="45720" rtlCol="0" anchor="ctr">
            <a:normAutofit/>
          </a:bodyPr>
          <a:lstStyle/>
          <a:p>
            <a:r>
              <a:rPr lang="en-US" sz="3600" dirty="0">
                <a:solidFill>
                  <a:schemeClr val="tx1">
                    <a:lumMod val="85000"/>
                    <a:lumOff val="15000"/>
                  </a:schemeClr>
                </a:solidFill>
              </a:rPr>
              <a:t>Christopher </a:t>
            </a:r>
            <a:r>
              <a:rPr lang="en-US" sz="3600" dirty="0" err="1">
                <a:solidFill>
                  <a:schemeClr val="tx1">
                    <a:lumMod val="85000"/>
                    <a:lumOff val="15000"/>
                  </a:schemeClr>
                </a:solidFill>
              </a:rPr>
              <a:t>Gillberg</a:t>
            </a:r>
            <a:endParaRPr lang="en-US" sz="3600" dirty="0">
              <a:solidFill>
                <a:schemeClr val="tx1">
                  <a:lumMod val="85000"/>
                  <a:lumOff val="15000"/>
                </a:schemeClr>
              </a:solidFill>
            </a:endParaRPr>
          </a:p>
        </p:txBody>
      </p:sp>
      <p:sp>
        <p:nvSpPr>
          <p:cNvPr id="193" name="Rectangle 192">
            <a:extLst>
              <a:ext uri="{FF2B5EF4-FFF2-40B4-BE49-F238E27FC236}">
                <a16:creationId xmlns:a16="http://schemas.microsoft.com/office/drawing/2014/main" id="{43047B46-4F2F-4746-8B82-B30EAAAE0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63443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A54E8A8E-D194-4D55-92A3-6B0799722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024" y="253548"/>
            <a:ext cx="5851795" cy="6384816"/>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pic>
        <p:nvPicPr>
          <p:cNvPr id="1026" name="Picture 2" descr="Prestigefullt pris för utmärkt forskning kring autism">
            <a:extLst>
              <a:ext uri="{FF2B5EF4-FFF2-40B4-BE49-F238E27FC236}">
                <a16:creationId xmlns:a16="http://schemas.microsoft.com/office/drawing/2014/main" id="{6B13FA3F-8D81-4947-AD0A-AC14DC7E79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724" r="17726" b="1"/>
          <a:stretch/>
        </p:blipFill>
        <p:spPr bwMode="auto">
          <a:xfrm>
            <a:off x="407432" y="419292"/>
            <a:ext cx="5522976" cy="6053328"/>
          </a:xfrm>
          <a:prstGeom prst="rect">
            <a:avLst/>
          </a:prstGeom>
          <a:noFill/>
          <a:extLst>
            <a:ext uri="{909E8E84-426E-40DD-AFC4-6F175D3DCCD1}">
              <a14:hiddenFill xmlns:a14="http://schemas.microsoft.com/office/drawing/2010/main">
                <a:solidFill>
                  <a:srgbClr val="FFFFFF"/>
                </a:solidFill>
              </a14:hiddenFill>
            </a:ext>
          </a:extLst>
        </p:spPr>
      </p:pic>
      <p:sp>
        <p:nvSpPr>
          <p:cNvPr id="4" name="Platshållare för text 3">
            <a:extLst>
              <a:ext uri="{FF2B5EF4-FFF2-40B4-BE49-F238E27FC236}">
                <a16:creationId xmlns:a16="http://schemas.microsoft.com/office/drawing/2014/main" id="{212F3D4F-49A2-1C47-8E59-D4A674C71721}"/>
              </a:ext>
            </a:extLst>
          </p:cNvPr>
          <p:cNvSpPr>
            <a:spLocks noGrp="1"/>
          </p:cNvSpPr>
          <p:nvPr>
            <p:ph type="body" sz="half" idx="2"/>
          </p:nvPr>
        </p:nvSpPr>
        <p:spPr>
          <a:xfrm>
            <a:off x="6846137" y="1749779"/>
            <a:ext cx="4602152" cy="4386020"/>
          </a:xfrm>
        </p:spPr>
        <p:txBody>
          <a:bodyPr vert="horz" lIns="91440" tIns="45720" rIns="91440" bIns="45720" rtlCol="0">
            <a:normAutofit fontScale="25000" lnSpcReduction="20000"/>
          </a:bodyPr>
          <a:lstStyle/>
          <a:p>
            <a:endParaRPr lang="sv-SE" sz="4800" dirty="0">
              <a:solidFill>
                <a:schemeClr val="tx1"/>
              </a:solidFill>
            </a:endParaRPr>
          </a:p>
          <a:p>
            <a:r>
              <a:rPr lang="sv-SE" sz="4800" dirty="0">
                <a:solidFill>
                  <a:schemeClr val="tx1"/>
                </a:solidFill>
              </a:rPr>
              <a:t>Professor i barn- och ungdomspsykiatri, Göteborgs universitet, sedan 2010 leder Gillbergcentrum. Universitetssjukhusöverläkare vid Sahlgrenska universitetssjukhuset. Skapat begrepp som MBD, DAMP och ESSENCE. </a:t>
            </a:r>
          </a:p>
          <a:p>
            <a:r>
              <a:rPr lang="sv-SE" sz="4800" dirty="0">
                <a:solidFill>
                  <a:schemeClr val="tx1"/>
                </a:solidFill>
              </a:rPr>
              <a:t>Forskning - från genetik och grundläggande neurokemi/fysiologi via epidemiologi, klinik och prognos till insatser, behandling och utfall. Den mest produktiva autismforskaren i världen.  </a:t>
            </a:r>
          </a:p>
          <a:p>
            <a:r>
              <a:rPr lang="sv-SE" sz="4800" dirty="0">
                <a:solidFill>
                  <a:schemeClr val="tx1"/>
                </a:solidFill>
              </a:rPr>
              <a:t>Författat en stor mängd vetenskapliga artiklar – om barns och ungdomars mentala hälsa och neurologiska utveckling. Författare till 35 böcker, varav flera är obligatorisk kurslitteratur inom barn- och ungdomspsykiatri.</a:t>
            </a:r>
          </a:p>
          <a:p>
            <a:endParaRPr lang="sv-SE" sz="4800" b="1" dirty="0">
              <a:solidFill>
                <a:schemeClr val="tx1"/>
              </a:solidFill>
            </a:endParaRPr>
          </a:p>
          <a:p>
            <a:r>
              <a:rPr lang="sv-SE" sz="4800" b="1" dirty="0">
                <a:solidFill>
                  <a:schemeClr val="tx1"/>
                </a:solidFill>
              </a:rPr>
              <a:t>- </a:t>
            </a:r>
            <a:r>
              <a:rPr lang="sv-SE" sz="5600" b="1" dirty="0">
                <a:solidFill>
                  <a:schemeClr val="tx1"/>
                </a:solidFill>
              </a:rPr>
              <a:t>Skolläkarföreningens vetenskapliga råd</a:t>
            </a:r>
          </a:p>
          <a:p>
            <a:r>
              <a:rPr lang="sv-SE" sz="8000" dirty="0"/>
              <a:t> </a:t>
            </a:r>
          </a:p>
          <a:p>
            <a:pPr indent="-182880">
              <a:lnSpc>
                <a:spcPct val="100000"/>
              </a:lnSpc>
              <a:buFont typeface="Garamond" pitchFamily="18" charset="0"/>
              <a:buChar char="◦"/>
            </a:pPr>
            <a:endParaRPr lang="en-US" dirty="0">
              <a:solidFill>
                <a:schemeClr val="tx1"/>
              </a:solidFill>
            </a:endParaRPr>
          </a:p>
        </p:txBody>
      </p:sp>
      <p:sp>
        <p:nvSpPr>
          <p:cNvPr id="5" name="Rectangle 2">
            <a:extLst>
              <a:ext uri="{FF2B5EF4-FFF2-40B4-BE49-F238E27FC236}">
                <a16:creationId xmlns:a16="http://schemas.microsoft.com/office/drawing/2014/main" id="{654504DF-9683-3445-A612-0E8A4F38DCA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Tree>
    <p:extLst>
      <p:ext uri="{BB962C8B-B14F-4D97-AF65-F5344CB8AC3E}">
        <p14:creationId xmlns:p14="http://schemas.microsoft.com/office/powerpoint/2010/main" val="3375327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191">
            <a:extLst>
              <a:ext uri="{FF2B5EF4-FFF2-40B4-BE49-F238E27FC236}">
                <a16:creationId xmlns:a16="http://schemas.microsoft.com/office/drawing/2014/main" id="{4967F423-D21C-4F37-A0B7-750026A17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sp>
      <p:pic>
        <p:nvPicPr>
          <p:cNvPr id="2050" name="Picture 2" descr="Tobias och Tony borde ha fått hjälp i fyraårsåldern”">
            <a:extLst>
              <a:ext uri="{FF2B5EF4-FFF2-40B4-BE49-F238E27FC236}">
                <a16:creationId xmlns:a16="http://schemas.microsoft.com/office/drawing/2014/main" id="{1E4B7483-13D8-7345-9AC2-8A02B243A3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31" b="1"/>
          <a:stretch/>
        </p:blipFill>
        <p:spPr bwMode="auto">
          <a:xfrm>
            <a:off x="7837371" y="237744"/>
            <a:ext cx="4124416" cy="6382512"/>
          </a:xfrm>
          <a:prstGeom prst="rect">
            <a:avLst/>
          </a:prstGeom>
          <a:noFill/>
          <a:extLst>
            <a:ext uri="{909E8E84-426E-40DD-AFC4-6F175D3DCCD1}">
              <a14:hiddenFill xmlns:a14="http://schemas.microsoft.com/office/drawing/2010/main">
                <a:solidFill>
                  <a:srgbClr val="FFFFFF"/>
                </a:solidFill>
              </a14:hiddenFill>
            </a:ext>
          </a:extLst>
        </p:spPr>
      </p:pic>
      <p:sp>
        <p:nvSpPr>
          <p:cNvPr id="2053" name="Rectangle 192">
            <a:extLst>
              <a:ext uri="{FF2B5EF4-FFF2-40B4-BE49-F238E27FC236}">
                <a16:creationId xmlns:a16="http://schemas.microsoft.com/office/drawing/2014/main" id="{891D1FF4-7F97-4936-9A4C-9FB71D8FB4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7744"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23C59379-3A84-AD46-A28D-4A9E58587B2E}"/>
              </a:ext>
            </a:extLst>
          </p:cNvPr>
          <p:cNvSpPr>
            <a:spLocks noGrp="1"/>
          </p:cNvSpPr>
          <p:nvPr>
            <p:ph type="title"/>
          </p:nvPr>
        </p:nvSpPr>
        <p:spPr>
          <a:xfrm>
            <a:off x="868680" y="642593"/>
            <a:ext cx="6281928" cy="1744183"/>
          </a:xfrm>
        </p:spPr>
        <p:txBody>
          <a:bodyPr vert="horz" lIns="91440" tIns="45720" rIns="91440" bIns="45720" rtlCol="0" anchor="ctr">
            <a:normAutofit/>
          </a:bodyPr>
          <a:lstStyle/>
          <a:p>
            <a:r>
              <a:rPr lang="en-US" sz="3600" dirty="0">
                <a:solidFill>
                  <a:schemeClr val="tx1">
                    <a:lumMod val="85000"/>
                    <a:lumOff val="15000"/>
                  </a:schemeClr>
                </a:solidFill>
              </a:rPr>
              <a:t>Björn </a:t>
            </a:r>
            <a:r>
              <a:rPr lang="en-US" sz="3600" dirty="0" err="1">
                <a:solidFill>
                  <a:schemeClr val="tx1">
                    <a:lumMod val="85000"/>
                    <a:lumOff val="15000"/>
                  </a:schemeClr>
                </a:solidFill>
              </a:rPr>
              <a:t>Kadesjö</a:t>
            </a:r>
            <a:endParaRPr lang="en-US" sz="3600" dirty="0">
              <a:solidFill>
                <a:schemeClr val="tx1">
                  <a:lumMod val="85000"/>
                  <a:lumOff val="15000"/>
                </a:schemeClr>
              </a:solidFill>
            </a:endParaRPr>
          </a:p>
        </p:txBody>
      </p:sp>
      <p:sp>
        <p:nvSpPr>
          <p:cNvPr id="4" name="Platshållare för text 3">
            <a:extLst>
              <a:ext uri="{FF2B5EF4-FFF2-40B4-BE49-F238E27FC236}">
                <a16:creationId xmlns:a16="http://schemas.microsoft.com/office/drawing/2014/main" id="{F684030C-F675-834B-AB1E-63FF5C274A44}"/>
              </a:ext>
            </a:extLst>
          </p:cNvPr>
          <p:cNvSpPr>
            <a:spLocks noGrp="1"/>
          </p:cNvSpPr>
          <p:nvPr>
            <p:ph type="body" sz="half" idx="2"/>
          </p:nvPr>
        </p:nvSpPr>
        <p:spPr>
          <a:xfrm>
            <a:off x="868680" y="1891862"/>
            <a:ext cx="6281928" cy="4143178"/>
          </a:xfrm>
        </p:spPr>
        <p:txBody>
          <a:bodyPr vert="horz" lIns="91440" tIns="45720" rIns="91440" bIns="45720" rtlCol="0">
            <a:normAutofit fontScale="40000" lnSpcReduction="20000"/>
          </a:bodyPr>
          <a:lstStyle/>
          <a:p>
            <a:endParaRPr lang="sv-SE" sz="1200" dirty="0">
              <a:solidFill>
                <a:schemeClr val="tx1"/>
              </a:solidFill>
            </a:endParaRPr>
          </a:p>
          <a:p>
            <a:r>
              <a:rPr lang="sv-SE" sz="3000" dirty="0">
                <a:solidFill>
                  <a:schemeClr val="tx1"/>
                </a:solidFill>
              </a:rPr>
              <a:t>Barnläkare och Med. Dr. som under många år var verksam som skolhälsovårdsöverläkare i Karlstad. Överläkare vid Enheten för barnneuropsykiatri, Drottning Silvias barn och ungdomssjukhus i Göteborg.                                                                                                                                       </a:t>
            </a:r>
          </a:p>
          <a:p>
            <a:r>
              <a:rPr lang="sv-SE" sz="3000" dirty="0">
                <a:solidFill>
                  <a:schemeClr val="tx1"/>
                </a:solidFill>
              </a:rPr>
              <a:t>Hans forskning och avhandlingsarbete, </a:t>
            </a:r>
            <a:r>
              <a:rPr lang="en-US" sz="3000" dirty="0">
                <a:solidFill>
                  <a:schemeClr val="tx1"/>
                </a:solidFill>
              </a:rPr>
              <a:t>vid </a:t>
            </a:r>
            <a:r>
              <a:rPr lang="en-US" sz="3000" dirty="0" err="1">
                <a:solidFill>
                  <a:schemeClr val="tx1"/>
                </a:solidFill>
              </a:rPr>
              <a:t>Gillbergcentrum</a:t>
            </a:r>
            <a:r>
              <a:rPr lang="en-US" sz="3000" dirty="0">
                <a:solidFill>
                  <a:schemeClr val="tx1"/>
                </a:solidFill>
              </a:rPr>
              <a:t>, </a:t>
            </a:r>
            <a:r>
              <a:rPr lang="en-US" sz="3000" dirty="0" err="1">
                <a:solidFill>
                  <a:schemeClr val="tx1"/>
                </a:solidFill>
              </a:rPr>
              <a:t>Göteborgs</a:t>
            </a:r>
            <a:r>
              <a:rPr lang="en-US" sz="3000" dirty="0">
                <a:solidFill>
                  <a:schemeClr val="tx1"/>
                </a:solidFill>
              </a:rPr>
              <a:t> </a:t>
            </a:r>
            <a:r>
              <a:rPr lang="en-US" sz="3000" dirty="0" err="1">
                <a:solidFill>
                  <a:schemeClr val="tx1"/>
                </a:solidFill>
              </a:rPr>
              <a:t>universitet</a:t>
            </a:r>
            <a:r>
              <a:rPr lang="en-US" sz="3000" dirty="0">
                <a:solidFill>
                  <a:schemeClr val="tx1"/>
                </a:solidFill>
              </a:rPr>
              <a:t>, </a:t>
            </a:r>
            <a:r>
              <a:rPr lang="sv-SE" sz="3000" dirty="0">
                <a:solidFill>
                  <a:schemeClr val="tx1"/>
                </a:solidFill>
              </a:rPr>
              <a:t>har framför allt handlat om barn och ungdomar med beteendeproblem och neurologiska utvecklingsavvikelser, som ADHD. </a:t>
            </a:r>
            <a:endParaRPr lang="en-US" sz="3000" dirty="0">
              <a:solidFill>
                <a:schemeClr val="tx1"/>
              </a:solidFill>
            </a:endParaRPr>
          </a:p>
          <a:p>
            <a:r>
              <a:rPr lang="sv-SE" sz="3000" dirty="0">
                <a:solidFill>
                  <a:schemeClr val="tx1"/>
                </a:solidFill>
              </a:rPr>
              <a:t>Arbetat vid Socialstyrelsen, på ”Utvecklingscentrum för barns psykiska hälsa, UPP-centrum”, varit projektledare och medverkat som expert vid framtagandet av en mängd skrifter, rapporter och utvärderingar inom området. </a:t>
            </a:r>
          </a:p>
          <a:p>
            <a:r>
              <a:rPr lang="sv-SE" sz="3000" dirty="0">
                <a:solidFill>
                  <a:schemeClr val="tx1"/>
                </a:solidFill>
              </a:rPr>
              <a:t>Författare till boken ”Barn med koncentrationssvårigheter”, som kom ut 1992 och som finns utgiven i 3 upplagor. </a:t>
            </a:r>
          </a:p>
          <a:p>
            <a:endParaRPr lang="en-US" dirty="0">
              <a:solidFill>
                <a:schemeClr val="tx1"/>
              </a:solidFill>
            </a:endParaRPr>
          </a:p>
          <a:p>
            <a:pPr>
              <a:lnSpc>
                <a:spcPct val="100000"/>
              </a:lnSpc>
            </a:pPr>
            <a:r>
              <a:rPr lang="en-US" sz="3000" b="1" dirty="0" err="1">
                <a:solidFill>
                  <a:schemeClr val="tx1"/>
                </a:solidFill>
              </a:rPr>
              <a:t>Medförfattare</a:t>
            </a:r>
            <a:r>
              <a:rPr lang="en-US" sz="3000" b="1" dirty="0">
                <a:solidFill>
                  <a:schemeClr val="tx1"/>
                </a:solidFill>
              </a:rPr>
              <a:t>: </a:t>
            </a:r>
          </a:p>
          <a:p>
            <a:pPr indent="-182880">
              <a:lnSpc>
                <a:spcPct val="100000"/>
              </a:lnSpc>
              <a:buFont typeface="Garamond" pitchFamily="18" charset="0"/>
              <a:buChar char="◦"/>
            </a:pPr>
            <a:r>
              <a:rPr lang="en-US" sz="3000" b="1" dirty="0">
                <a:solidFill>
                  <a:schemeClr val="tx1"/>
                </a:solidFill>
              </a:rPr>
              <a:t>“</a:t>
            </a:r>
            <a:r>
              <a:rPr lang="en-US" sz="3000" b="1" dirty="0" err="1">
                <a:solidFill>
                  <a:schemeClr val="tx1"/>
                </a:solidFill>
              </a:rPr>
              <a:t>Evidensbaserad</a:t>
            </a:r>
            <a:r>
              <a:rPr lang="en-US" sz="3000" b="1" dirty="0">
                <a:solidFill>
                  <a:schemeClr val="tx1"/>
                </a:solidFill>
              </a:rPr>
              <a:t> </a:t>
            </a:r>
            <a:r>
              <a:rPr lang="en-US" sz="3000" b="1" dirty="0" err="1">
                <a:solidFill>
                  <a:schemeClr val="tx1"/>
                </a:solidFill>
              </a:rPr>
              <a:t>Elevhälsa</a:t>
            </a:r>
            <a:r>
              <a:rPr lang="en-US" sz="3000" b="1" dirty="0">
                <a:solidFill>
                  <a:schemeClr val="tx1"/>
                </a:solidFill>
              </a:rPr>
              <a:t>” - </a:t>
            </a:r>
            <a:r>
              <a:rPr lang="en-US" sz="3000" b="1" dirty="0" err="1">
                <a:solidFill>
                  <a:schemeClr val="tx1"/>
                </a:solidFill>
              </a:rPr>
              <a:t>läroboken</a:t>
            </a:r>
            <a:r>
              <a:rPr lang="en-US" sz="3000" b="1" dirty="0">
                <a:solidFill>
                  <a:schemeClr val="tx1"/>
                </a:solidFill>
              </a:rPr>
              <a:t> </a:t>
            </a:r>
            <a:r>
              <a:rPr lang="en-US" sz="3000" b="1" dirty="0" err="1">
                <a:solidFill>
                  <a:schemeClr val="tx1"/>
                </a:solidFill>
              </a:rPr>
              <a:t>i</a:t>
            </a:r>
            <a:r>
              <a:rPr lang="en-US" sz="3000" b="1" dirty="0">
                <a:solidFill>
                  <a:schemeClr val="tx1"/>
                </a:solidFill>
              </a:rPr>
              <a:t> </a:t>
            </a:r>
            <a:r>
              <a:rPr lang="en-US" sz="3000" b="1" dirty="0" err="1">
                <a:solidFill>
                  <a:schemeClr val="tx1"/>
                </a:solidFill>
              </a:rPr>
              <a:t>Skolhälsovård</a:t>
            </a:r>
            <a:r>
              <a:rPr lang="en-US" sz="3000" b="1" dirty="0">
                <a:solidFill>
                  <a:schemeClr val="tx1"/>
                </a:solidFill>
              </a:rPr>
              <a:t> </a:t>
            </a:r>
          </a:p>
          <a:p>
            <a:pPr indent="-182880">
              <a:lnSpc>
                <a:spcPct val="100000"/>
              </a:lnSpc>
              <a:buFont typeface="Garamond" pitchFamily="18" charset="0"/>
              <a:buChar char="◦"/>
            </a:pPr>
            <a:r>
              <a:rPr lang="en-US" sz="3000" b="1" dirty="0">
                <a:solidFill>
                  <a:schemeClr val="tx1"/>
                </a:solidFill>
              </a:rPr>
              <a:t> “</a:t>
            </a:r>
            <a:r>
              <a:rPr lang="en-US" sz="3000" b="1" dirty="0" err="1">
                <a:solidFill>
                  <a:schemeClr val="tx1"/>
                </a:solidFill>
              </a:rPr>
              <a:t>Skolläkaren</a:t>
            </a:r>
            <a:r>
              <a:rPr lang="en-US" sz="3000" b="1" dirty="0">
                <a:solidFill>
                  <a:schemeClr val="tx1"/>
                </a:solidFill>
              </a:rPr>
              <a:t> </a:t>
            </a:r>
            <a:r>
              <a:rPr lang="en-US" sz="3000" b="1" dirty="0" err="1">
                <a:solidFill>
                  <a:schemeClr val="tx1"/>
                </a:solidFill>
              </a:rPr>
              <a:t>och</a:t>
            </a:r>
            <a:r>
              <a:rPr lang="en-US" sz="3000" b="1" dirty="0">
                <a:solidFill>
                  <a:schemeClr val="tx1"/>
                </a:solidFill>
              </a:rPr>
              <a:t> </a:t>
            </a:r>
            <a:r>
              <a:rPr lang="en-US" sz="3000" b="1" dirty="0" err="1">
                <a:solidFill>
                  <a:schemeClr val="tx1"/>
                </a:solidFill>
              </a:rPr>
              <a:t>skolbarns</a:t>
            </a:r>
            <a:r>
              <a:rPr lang="en-US" sz="3000" b="1" dirty="0">
                <a:solidFill>
                  <a:schemeClr val="tx1"/>
                </a:solidFill>
              </a:rPr>
              <a:t> </a:t>
            </a:r>
            <a:r>
              <a:rPr lang="en-US" sz="3000" b="1" dirty="0" err="1">
                <a:solidFill>
                  <a:schemeClr val="tx1"/>
                </a:solidFill>
              </a:rPr>
              <a:t>hälsa</a:t>
            </a:r>
            <a:r>
              <a:rPr lang="en-US" sz="3000" b="1" dirty="0">
                <a:solidFill>
                  <a:schemeClr val="tx1"/>
                </a:solidFill>
              </a:rPr>
              <a:t>, 100 </a:t>
            </a:r>
            <a:r>
              <a:rPr lang="en-US" sz="3000" b="1" dirty="0" err="1">
                <a:solidFill>
                  <a:schemeClr val="tx1"/>
                </a:solidFill>
              </a:rPr>
              <a:t>år</a:t>
            </a:r>
            <a:r>
              <a:rPr lang="en-US" sz="3000" b="1" dirty="0">
                <a:solidFill>
                  <a:schemeClr val="tx1"/>
                </a:solidFill>
              </a:rPr>
              <a:t> med Svenska </a:t>
            </a:r>
            <a:r>
              <a:rPr lang="en-US" sz="3000" b="1" dirty="0" err="1">
                <a:solidFill>
                  <a:schemeClr val="tx1"/>
                </a:solidFill>
              </a:rPr>
              <a:t>Skolläkarföreningen</a:t>
            </a:r>
            <a:r>
              <a:rPr lang="en-US" sz="3000" b="1" dirty="0">
                <a:solidFill>
                  <a:schemeClr val="tx1"/>
                </a:solidFill>
              </a:rPr>
              <a:t>”</a:t>
            </a:r>
          </a:p>
          <a:p>
            <a:pPr>
              <a:lnSpc>
                <a:spcPct val="100000"/>
              </a:lnSpc>
            </a:pPr>
            <a:endParaRPr lang="en-US" sz="3000" b="1" dirty="0">
              <a:solidFill>
                <a:schemeClr val="tx1"/>
              </a:solidFill>
            </a:endParaRPr>
          </a:p>
          <a:p>
            <a:endParaRPr lang="sv-SE" sz="2800" dirty="0">
              <a:solidFill>
                <a:schemeClr val="tx1"/>
              </a:solidFill>
            </a:endParaRPr>
          </a:p>
          <a:p>
            <a:endParaRPr lang="sv-SE" dirty="0">
              <a:solidFill>
                <a:schemeClr val="tx1"/>
              </a:solidFill>
            </a:endParaRPr>
          </a:p>
          <a:p>
            <a:endParaRPr lang="sv-SE" dirty="0">
              <a:solidFill>
                <a:schemeClr val="tx1"/>
              </a:solidFill>
            </a:endParaRPr>
          </a:p>
          <a:p>
            <a:pPr marL="285750" indent="-285750">
              <a:lnSpc>
                <a:spcPct val="100000"/>
              </a:lnSpc>
              <a:buFontTx/>
              <a:buChar char="-"/>
            </a:pPr>
            <a:endParaRPr lang="en-US" dirty="0">
              <a:solidFill>
                <a:schemeClr val="tx1"/>
              </a:solidFill>
            </a:endParaRPr>
          </a:p>
        </p:txBody>
      </p:sp>
      <p:sp>
        <p:nvSpPr>
          <p:cNvPr id="5" name="Rectangle 2">
            <a:extLst>
              <a:ext uri="{FF2B5EF4-FFF2-40B4-BE49-F238E27FC236}">
                <a16:creationId xmlns:a16="http://schemas.microsoft.com/office/drawing/2014/main" id="{8BC610DA-D0C0-D34B-A1D9-6386FD371B0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Tree>
    <p:extLst>
      <p:ext uri="{BB962C8B-B14F-4D97-AF65-F5344CB8AC3E}">
        <p14:creationId xmlns:p14="http://schemas.microsoft.com/office/powerpoint/2010/main" val="3874843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31C47714-4144-7143-AB83-9C9994459FE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236657" y="643467"/>
            <a:ext cx="3718686" cy="5571066"/>
          </a:xfrm>
          <a:prstGeom prst="rect">
            <a:avLst/>
          </a:prstGeom>
        </p:spPr>
      </p:pic>
    </p:spTree>
    <p:extLst>
      <p:ext uri="{BB962C8B-B14F-4D97-AF65-F5344CB8AC3E}">
        <p14:creationId xmlns:p14="http://schemas.microsoft.com/office/powerpoint/2010/main" val="32029851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Savon</Template>
  <TotalTime>468</TotalTime>
  <Words>434</Words>
  <Application>Microsoft Macintosh PowerPoint</Application>
  <PresentationFormat>Bredbild</PresentationFormat>
  <Paragraphs>44</Paragraphs>
  <Slides>7</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7</vt:i4>
      </vt:variant>
    </vt:vector>
  </HeadingPairs>
  <TitlesOfParts>
    <vt:vector size="12" baseType="lpstr">
      <vt:lpstr>Apple Chancery</vt:lpstr>
      <vt:lpstr>Apple Chancery</vt:lpstr>
      <vt:lpstr>Century Gothic</vt:lpstr>
      <vt:lpstr>Garamond</vt:lpstr>
      <vt:lpstr>Savon</vt:lpstr>
      <vt:lpstr>  Hedersledamöter </vt:lpstr>
      <vt:lpstr> Stadgarna § 4         </vt:lpstr>
      <vt:lpstr> Ett av våra stora folkhälsoproblem</vt:lpstr>
      <vt:lpstr>“Vars insatser varit av utomordentlig betydelse för skolhälsovårdens utveckling”</vt:lpstr>
      <vt:lpstr>Christopher Gillberg</vt:lpstr>
      <vt:lpstr>Björn Kadesjö</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 av Hedersledamöter</dc:title>
  <dc:creator>Anna-Karin Söderström</dc:creator>
  <cp:lastModifiedBy>Anna-Karin Söderström</cp:lastModifiedBy>
  <cp:revision>35</cp:revision>
  <dcterms:created xsi:type="dcterms:W3CDTF">2021-02-02T20:47:06Z</dcterms:created>
  <dcterms:modified xsi:type="dcterms:W3CDTF">2022-02-02T20:00:59Z</dcterms:modified>
</cp:coreProperties>
</file>