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2" r:id="rId2"/>
  </p:sldMasterIdLst>
  <p:notesMasterIdLst>
    <p:notesMasterId r:id="rId10"/>
  </p:notesMasterIdLst>
  <p:sldIdLst>
    <p:sldId id="264" r:id="rId3"/>
    <p:sldId id="327" r:id="rId4"/>
    <p:sldId id="333" r:id="rId5"/>
    <p:sldId id="329" r:id="rId6"/>
    <p:sldId id="334" r:id="rId7"/>
    <p:sldId id="335" r:id="rId8"/>
    <p:sldId id="332" r:id="rId9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ne.liljedahl@gmail.com" initials="a" lastIdx="1" clrIdx="0">
    <p:extLst>
      <p:ext uri="{19B8F6BF-5375-455C-9EA6-DF929625EA0E}">
        <p15:presenceInfo xmlns:p15="http://schemas.microsoft.com/office/powerpoint/2012/main" userId="6c0d8de62798a12f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F9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19C6278-81A2-A646-BEE8-A08AF7A7E95B}" v="26" dt="2020-10-20T11:06:22.03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75DCB02-9BB8-47FD-8907-85C794F793BA}" styleName="Format med tema 1 - dekorfärg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37" autoAdjust="0"/>
    <p:restoredTop sz="91643"/>
  </p:normalViewPr>
  <p:slideViewPr>
    <p:cSldViewPr snapToGrid="0">
      <p:cViewPr varScale="1">
        <p:scale>
          <a:sx n="91" d="100"/>
          <a:sy n="91" d="100"/>
        </p:scale>
        <p:origin x="192" y="6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commentAuthors" Target="commentAuthors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D0D8EB-ED9C-ED4A-8CD0-555D484ABB49}" type="datetimeFigureOut">
              <a:rPr lang="sv-SE" smtClean="0"/>
              <a:t>2020-10-19</a:t>
            </a:fld>
            <a:endParaRPr lang="sv-S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1975A0-0567-8849-AE18-4CE0C12ED50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683357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F1975A0-0567-8849-AE18-4CE0C12ED501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418103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F1975A0-0567-8849-AE18-4CE0C12ED501}" type="slidenum">
              <a:rPr lang="sv-SE" smtClean="0"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971852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 - första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text 2"/>
          <p:cNvSpPr>
            <a:spLocks noGrp="1"/>
          </p:cNvSpPr>
          <p:nvPr>
            <p:ph type="body" sz="quarter" idx="10" hasCustomPrompt="1"/>
          </p:nvPr>
        </p:nvSpPr>
        <p:spPr>
          <a:xfrm>
            <a:off x="4548188" y="5756275"/>
            <a:ext cx="7208837" cy="758825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baseline="0"/>
            </a:lvl1pPr>
            <a:lvl5pPr marL="1828800" indent="0">
              <a:buNone/>
              <a:defRPr/>
            </a:lvl5pPr>
          </a:lstStyle>
          <a:p>
            <a:pPr lvl="0"/>
            <a:r>
              <a:rPr lang="sv-SE" dirty="0"/>
              <a:t>KLICKA HÄR FÖR ATT SKRIVA ÄMNESRUBRIK</a:t>
            </a:r>
          </a:p>
          <a:p>
            <a:pPr lvl="4"/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0980255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381000" y="365125"/>
            <a:ext cx="11408228" cy="13255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800" b="1" baseline="0"/>
            </a:lvl1pPr>
          </a:lstStyle>
          <a:p>
            <a:r>
              <a:rPr lang="sv-SE" dirty="0"/>
              <a:t>Klicka här för att skriva rubrik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7960179" y="6123214"/>
            <a:ext cx="3829050" cy="48985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 dirty="0"/>
              <a:t>Klicka här för skriva ämnesrubrik</a:t>
            </a:r>
          </a:p>
        </p:txBody>
      </p:sp>
      <p:sp>
        <p:nvSpPr>
          <p:cNvPr id="8" name="Platshållare för text 7"/>
          <p:cNvSpPr>
            <a:spLocks noGrp="1"/>
          </p:cNvSpPr>
          <p:nvPr>
            <p:ph type="body" sz="quarter" idx="13" hasCustomPrompt="1"/>
          </p:nvPr>
        </p:nvSpPr>
        <p:spPr>
          <a:xfrm>
            <a:off x="381000" y="1870075"/>
            <a:ext cx="11407775" cy="34607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sv-SE" dirty="0"/>
              <a:t>Klicka här för att skriva text</a:t>
            </a:r>
          </a:p>
        </p:txBody>
      </p:sp>
    </p:spTree>
    <p:extLst>
      <p:ext uri="{BB962C8B-B14F-4D97-AF65-F5344CB8AC3E}">
        <p14:creationId xmlns:p14="http://schemas.microsoft.com/office/powerpoint/2010/main" val="24712570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3B0F0-94C5-7A43-BA5A-D51BC4761516}" type="datetimeFigureOut">
              <a:rPr lang="sv-SE" smtClean="0"/>
              <a:t>2020-10-19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31045-F4C3-4D43-8F4D-D46CEB51A3A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278020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gi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4F9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3" name="Bildobjekt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4146" y="408214"/>
            <a:ext cx="2434584" cy="1195387"/>
          </a:xfrm>
          <a:prstGeom prst="rect">
            <a:avLst/>
          </a:prstGeom>
        </p:spPr>
      </p:pic>
      <p:sp>
        <p:nvSpPr>
          <p:cNvPr id="4" name="Platshållare för rubrik 3"/>
          <p:cNvSpPr>
            <a:spLocks noGrp="1"/>
          </p:cNvSpPr>
          <p:nvPr>
            <p:ph type="title"/>
          </p:nvPr>
        </p:nvSpPr>
        <p:spPr>
          <a:xfrm>
            <a:off x="3567792" y="5372100"/>
            <a:ext cx="8284029" cy="1119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/>
              <a:t>Klicka här för att skriva ämnesrubrik</a:t>
            </a:r>
          </a:p>
        </p:txBody>
      </p:sp>
    </p:spTree>
    <p:extLst>
      <p:ext uri="{BB962C8B-B14F-4D97-AF65-F5344CB8AC3E}">
        <p14:creationId xmlns:p14="http://schemas.microsoft.com/office/powerpoint/2010/main" val="3259106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lang="sv-SE" sz="3600" kern="1200" baseline="0" dirty="0" smtClean="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5633356"/>
            <a:ext cx="12192000" cy="1224643"/>
          </a:xfrm>
          <a:prstGeom prst="rect">
            <a:avLst/>
          </a:prstGeom>
          <a:solidFill>
            <a:srgbClr val="004F9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8" name="Bildobjekt 7"/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1000" y="5828353"/>
            <a:ext cx="1800000" cy="8838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86376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71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0DD00F94-A332-564A-8AB5-01CDD7789BF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847446" y="5769032"/>
            <a:ext cx="7208837" cy="678873"/>
          </a:xfrm>
        </p:spPr>
        <p:txBody>
          <a:bodyPr/>
          <a:lstStyle/>
          <a:p>
            <a:r>
              <a:rPr lang="sv-SE" sz="2400" b="1" dirty="0"/>
              <a:t>Anders Lundberg</a:t>
            </a:r>
          </a:p>
          <a:p>
            <a:r>
              <a:rPr lang="sv-SE" sz="2400" b="1" dirty="0"/>
              <a:t>Sveriges Yngre Läkares Förening</a:t>
            </a:r>
          </a:p>
        </p:txBody>
      </p:sp>
      <p:sp>
        <p:nvSpPr>
          <p:cNvPr id="3" name="Text Placeholder 1">
            <a:extLst>
              <a:ext uri="{FF2B5EF4-FFF2-40B4-BE49-F238E27FC236}">
                <a16:creationId xmlns:a16="http://schemas.microsoft.com/office/drawing/2014/main" id="{C1E6AC29-2176-2844-AA6D-F2D1B3762187}"/>
              </a:ext>
            </a:extLst>
          </p:cNvPr>
          <p:cNvSpPr txBox="1">
            <a:spLocks/>
          </p:cNvSpPr>
          <p:nvPr/>
        </p:nvSpPr>
        <p:spPr>
          <a:xfrm>
            <a:off x="2392817" y="3135087"/>
            <a:ext cx="7208837" cy="745671"/>
          </a:xfrm>
          <a:prstGeom prst="rect">
            <a:avLst/>
          </a:prstGeom>
        </p:spPr>
        <p:txBody>
          <a:bodyPr/>
          <a:lstStyle>
            <a:lvl1pPr marL="0" indent="0" algn="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sv-SE" sz="6600" b="1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Femårsplan </a:t>
            </a:r>
            <a:r>
              <a:rPr lang="sv-SE" sz="6600" b="1" strike="sngStrike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Strategi</a:t>
            </a:r>
            <a:r>
              <a:rPr lang="sv-SE" sz="6600" b="1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2026</a:t>
            </a:r>
          </a:p>
        </p:txBody>
      </p:sp>
    </p:spTree>
    <p:extLst>
      <p:ext uri="{BB962C8B-B14F-4D97-AF65-F5344CB8AC3E}">
        <p14:creationId xmlns:p14="http://schemas.microsoft.com/office/powerpoint/2010/main" val="26821639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ol 1">
            <a:extLst>
              <a:ext uri="{FF2B5EF4-FFF2-40B4-BE49-F238E27FC236}">
                <a16:creationId xmlns:a16="http://schemas.microsoft.com/office/drawing/2014/main" id="{65874446-F404-E74D-92FD-C2B9DB219416}"/>
              </a:ext>
            </a:extLst>
          </p:cNvPr>
          <p:cNvSpPr/>
          <p:nvPr/>
        </p:nvSpPr>
        <p:spPr>
          <a:xfrm>
            <a:off x="9211733" y="316090"/>
            <a:ext cx="2619022" cy="2619022"/>
          </a:xfrm>
          <a:prstGeom prst="sun">
            <a:avLst>
              <a:gd name="adj" fmla="val 20259"/>
            </a:avLst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2200" b="1" dirty="0">
              <a:solidFill>
                <a:schemeClr val="tx1"/>
              </a:solidFill>
              <a:latin typeface="Helvetica" pitchFamily="2" charset="0"/>
            </a:endParaRPr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224F1F9A-38E7-0649-A3F5-7B5A14F924F2}"/>
              </a:ext>
            </a:extLst>
          </p:cNvPr>
          <p:cNvSpPr/>
          <p:nvPr/>
        </p:nvSpPr>
        <p:spPr>
          <a:xfrm>
            <a:off x="9863051" y="1379379"/>
            <a:ext cx="1316386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sv-SE" sz="2600" b="1" dirty="0">
                <a:latin typeface="Helvetica" pitchFamily="2" charset="0"/>
              </a:rPr>
              <a:t>VISION</a:t>
            </a:r>
          </a:p>
        </p:txBody>
      </p:sp>
      <p:sp>
        <p:nvSpPr>
          <p:cNvPr id="8" name="textruta 7">
            <a:extLst>
              <a:ext uri="{FF2B5EF4-FFF2-40B4-BE49-F238E27FC236}">
                <a16:creationId xmlns:a16="http://schemas.microsoft.com/office/drawing/2014/main" id="{91D90705-2A19-3D42-AEE4-B14808500B06}"/>
              </a:ext>
            </a:extLst>
          </p:cNvPr>
          <p:cNvSpPr txBox="1"/>
          <p:nvPr/>
        </p:nvSpPr>
        <p:spPr>
          <a:xfrm rot="20307380">
            <a:off x="1096861" y="4342907"/>
            <a:ext cx="25573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>
                <a:latin typeface="Helvetica" pitchFamily="2" charset="0"/>
              </a:rPr>
              <a:t>Verksamhetsplan 202A</a:t>
            </a:r>
          </a:p>
        </p:txBody>
      </p:sp>
      <p:sp>
        <p:nvSpPr>
          <p:cNvPr id="9" name="textruta 8">
            <a:extLst>
              <a:ext uri="{FF2B5EF4-FFF2-40B4-BE49-F238E27FC236}">
                <a16:creationId xmlns:a16="http://schemas.microsoft.com/office/drawing/2014/main" id="{F805CCFC-6A7E-6540-B66E-FD47AFAA370C}"/>
              </a:ext>
            </a:extLst>
          </p:cNvPr>
          <p:cNvSpPr txBox="1"/>
          <p:nvPr/>
        </p:nvSpPr>
        <p:spPr>
          <a:xfrm rot="20307380">
            <a:off x="3638714" y="4705274"/>
            <a:ext cx="25701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>
                <a:latin typeface="Helvetica" pitchFamily="2" charset="0"/>
              </a:rPr>
              <a:t>Verksamhetsplan 202C</a:t>
            </a:r>
          </a:p>
        </p:txBody>
      </p:sp>
      <p:sp>
        <p:nvSpPr>
          <p:cNvPr id="10" name="textruta 9">
            <a:extLst>
              <a:ext uri="{FF2B5EF4-FFF2-40B4-BE49-F238E27FC236}">
                <a16:creationId xmlns:a16="http://schemas.microsoft.com/office/drawing/2014/main" id="{98A4C0B7-6360-DD46-834F-4AD7FA8FA949}"/>
              </a:ext>
            </a:extLst>
          </p:cNvPr>
          <p:cNvSpPr txBox="1"/>
          <p:nvPr/>
        </p:nvSpPr>
        <p:spPr>
          <a:xfrm rot="20307380">
            <a:off x="1554860" y="3281082"/>
            <a:ext cx="25573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>
                <a:latin typeface="Helvetica" pitchFamily="2" charset="0"/>
              </a:rPr>
              <a:t>Verksamhetsplan 202B</a:t>
            </a:r>
          </a:p>
        </p:txBody>
      </p:sp>
      <p:cxnSp>
        <p:nvCxnSpPr>
          <p:cNvPr id="11" name="Rak pil 10">
            <a:extLst>
              <a:ext uri="{FF2B5EF4-FFF2-40B4-BE49-F238E27FC236}">
                <a16:creationId xmlns:a16="http://schemas.microsoft.com/office/drawing/2014/main" id="{25311F1A-FC1B-0C4D-AFF3-0F70488CAB52}"/>
              </a:ext>
            </a:extLst>
          </p:cNvPr>
          <p:cNvCxnSpPr>
            <a:cxnSpLocks/>
          </p:cNvCxnSpPr>
          <p:nvPr/>
        </p:nvCxnSpPr>
        <p:spPr>
          <a:xfrm flipV="1">
            <a:off x="2260135" y="3826935"/>
            <a:ext cx="115377" cy="581435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Rak pil 13">
            <a:extLst>
              <a:ext uri="{FF2B5EF4-FFF2-40B4-BE49-F238E27FC236}">
                <a16:creationId xmlns:a16="http://schemas.microsoft.com/office/drawing/2014/main" id="{CBED8DB2-3DB7-A74C-80CB-3FEAB72484F0}"/>
              </a:ext>
            </a:extLst>
          </p:cNvPr>
          <p:cNvCxnSpPr>
            <a:cxnSpLocks/>
          </p:cNvCxnSpPr>
          <p:nvPr/>
        </p:nvCxnSpPr>
        <p:spPr>
          <a:xfrm>
            <a:off x="3517267" y="3469835"/>
            <a:ext cx="886750" cy="134196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textruta 15">
            <a:extLst>
              <a:ext uri="{FF2B5EF4-FFF2-40B4-BE49-F238E27FC236}">
                <a16:creationId xmlns:a16="http://schemas.microsoft.com/office/drawing/2014/main" id="{70710C40-D5AC-C444-8DF1-8E962106791C}"/>
              </a:ext>
            </a:extLst>
          </p:cNvPr>
          <p:cNvSpPr txBox="1"/>
          <p:nvPr/>
        </p:nvSpPr>
        <p:spPr>
          <a:xfrm rot="20307380">
            <a:off x="4288470" y="2822427"/>
            <a:ext cx="25701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>
                <a:latin typeface="Helvetica" pitchFamily="2" charset="0"/>
              </a:rPr>
              <a:t>Verksamhetsplan 202D</a:t>
            </a:r>
          </a:p>
        </p:txBody>
      </p:sp>
      <p:cxnSp>
        <p:nvCxnSpPr>
          <p:cNvPr id="18" name="Rak pil 17">
            <a:extLst>
              <a:ext uri="{FF2B5EF4-FFF2-40B4-BE49-F238E27FC236}">
                <a16:creationId xmlns:a16="http://schemas.microsoft.com/office/drawing/2014/main" id="{221209F7-B5B8-194A-AF8A-E533C5291F24}"/>
              </a:ext>
            </a:extLst>
          </p:cNvPr>
          <p:cNvCxnSpPr>
            <a:cxnSpLocks/>
          </p:cNvCxnSpPr>
          <p:nvPr/>
        </p:nvCxnSpPr>
        <p:spPr>
          <a:xfrm flipH="1" flipV="1">
            <a:off x="5465198" y="3228623"/>
            <a:ext cx="80574" cy="1198575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" name="Frihandsfigur 21">
            <a:extLst>
              <a:ext uri="{FF2B5EF4-FFF2-40B4-BE49-F238E27FC236}">
                <a16:creationId xmlns:a16="http://schemas.microsoft.com/office/drawing/2014/main" id="{3DB3952B-B34B-E64B-9299-4357068B1905}"/>
              </a:ext>
            </a:extLst>
          </p:cNvPr>
          <p:cNvSpPr/>
          <p:nvPr/>
        </p:nvSpPr>
        <p:spPr>
          <a:xfrm>
            <a:off x="688622" y="2754489"/>
            <a:ext cx="10750677" cy="2393244"/>
          </a:xfrm>
          <a:custGeom>
            <a:avLst/>
            <a:gdLst>
              <a:gd name="connsiteX0" fmla="*/ 0 w 10750677"/>
              <a:gd name="connsiteY0" fmla="*/ 2393244 h 2393244"/>
              <a:gd name="connsiteX1" fmla="*/ 56445 w 10750677"/>
              <a:gd name="connsiteY1" fmla="*/ 2280355 h 2393244"/>
              <a:gd name="connsiteX2" fmla="*/ 124178 w 10750677"/>
              <a:gd name="connsiteY2" fmla="*/ 2212622 h 2393244"/>
              <a:gd name="connsiteX3" fmla="*/ 169334 w 10750677"/>
              <a:gd name="connsiteY3" fmla="*/ 2167467 h 2393244"/>
              <a:gd name="connsiteX4" fmla="*/ 248356 w 10750677"/>
              <a:gd name="connsiteY4" fmla="*/ 2077155 h 2393244"/>
              <a:gd name="connsiteX5" fmla="*/ 293511 w 10750677"/>
              <a:gd name="connsiteY5" fmla="*/ 2020711 h 2393244"/>
              <a:gd name="connsiteX6" fmla="*/ 383822 w 10750677"/>
              <a:gd name="connsiteY6" fmla="*/ 1941689 h 2393244"/>
              <a:gd name="connsiteX7" fmla="*/ 417689 w 10750677"/>
              <a:gd name="connsiteY7" fmla="*/ 1907822 h 2393244"/>
              <a:gd name="connsiteX8" fmla="*/ 485422 w 10750677"/>
              <a:gd name="connsiteY8" fmla="*/ 1873955 h 2393244"/>
              <a:gd name="connsiteX9" fmla="*/ 553156 w 10750677"/>
              <a:gd name="connsiteY9" fmla="*/ 1840089 h 2393244"/>
              <a:gd name="connsiteX10" fmla="*/ 620889 w 10750677"/>
              <a:gd name="connsiteY10" fmla="*/ 1794933 h 2393244"/>
              <a:gd name="connsiteX11" fmla="*/ 666045 w 10750677"/>
              <a:gd name="connsiteY11" fmla="*/ 1772355 h 2393244"/>
              <a:gd name="connsiteX12" fmla="*/ 699911 w 10750677"/>
              <a:gd name="connsiteY12" fmla="*/ 1738489 h 2393244"/>
              <a:gd name="connsiteX13" fmla="*/ 767645 w 10750677"/>
              <a:gd name="connsiteY13" fmla="*/ 1704622 h 2393244"/>
              <a:gd name="connsiteX14" fmla="*/ 801511 w 10750677"/>
              <a:gd name="connsiteY14" fmla="*/ 1682044 h 2393244"/>
              <a:gd name="connsiteX15" fmla="*/ 880534 w 10750677"/>
              <a:gd name="connsiteY15" fmla="*/ 1648178 h 2393244"/>
              <a:gd name="connsiteX16" fmla="*/ 948267 w 10750677"/>
              <a:gd name="connsiteY16" fmla="*/ 1614311 h 2393244"/>
              <a:gd name="connsiteX17" fmla="*/ 993422 w 10750677"/>
              <a:gd name="connsiteY17" fmla="*/ 1591733 h 2393244"/>
              <a:gd name="connsiteX18" fmla="*/ 1049867 w 10750677"/>
              <a:gd name="connsiteY18" fmla="*/ 1580444 h 2393244"/>
              <a:gd name="connsiteX19" fmla="*/ 1083734 w 10750677"/>
              <a:gd name="connsiteY19" fmla="*/ 1569155 h 2393244"/>
              <a:gd name="connsiteX20" fmla="*/ 1174045 w 10750677"/>
              <a:gd name="connsiteY20" fmla="*/ 1546578 h 2393244"/>
              <a:gd name="connsiteX21" fmla="*/ 1219200 w 10750677"/>
              <a:gd name="connsiteY21" fmla="*/ 1535289 h 2393244"/>
              <a:gd name="connsiteX22" fmla="*/ 1253067 w 10750677"/>
              <a:gd name="connsiteY22" fmla="*/ 1524000 h 2393244"/>
              <a:gd name="connsiteX23" fmla="*/ 1343378 w 10750677"/>
              <a:gd name="connsiteY23" fmla="*/ 1501422 h 2393244"/>
              <a:gd name="connsiteX24" fmla="*/ 1411111 w 10750677"/>
              <a:gd name="connsiteY24" fmla="*/ 1478844 h 2393244"/>
              <a:gd name="connsiteX25" fmla="*/ 1444978 w 10750677"/>
              <a:gd name="connsiteY25" fmla="*/ 1467555 h 2393244"/>
              <a:gd name="connsiteX26" fmla="*/ 1512711 w 10750677"/>
              <a:gd name="connsiteY26" fmla="*/ 1456267 h 2393244"/>
              <a:gd name="connsiteX27" fmla="*/ 1603022 w 10750677"/>
              <a:gd name="connsiteY27" fmla="*/ 1433689 h 2393244"/>
              <a:gd name="connsiteX28" fmla="*/ 1693334 w 10750677"/>
              <a:gd name="connsiteY28" fmla="*/ 1388533 h 2393244"/>
              <a:gd name="connsiteX29" fmla="*/ 1761067 w 10750677"/>
              <a:gd name="connsiteY29" fmla="*/ 1343378 h 2393244"/>
              <a:gd name="connsiteX30" fmla="*/ 1794934 w 10750677"/>
              <a:gd name="connsiteY30" fmla="*/ 1320800 h 2393244"/>
              <a:gd name="connsiteX31" fmla="*/ 1885245 w 10750677"/>
              <a:gd name="connsiteY31" fmla="*/ 1275644 h 2393244"/>
              <a:gd name="connsiteX32" fmla="*/ 1975556 w 10750677"/>
              <a:gd name="connsiteY32" fmla="*/ 1207911 h 2393244"/>
              <a:gd name="connsiteX33" fmla="*/ 2009422 w 10750677"/>
              <a:gd name="connsiteY33" fmla="*/ 1185333 h 2393244"/>
              <a:gd name="connsiteX34" fmla="*/ 2088445 w 10750677"/>
              <a:gd name="connsiteY34" fmla="*/ 1151467 h 2393244"/>
              <a:gd name="connsiteX35" fmla="*/ 2133600 w 10750677"/>
              <a:gd name="connsiteY35" fmla="*/ 1117600 h 2393244"/>
              <a:gd name="connsiteX36" fmla="*/ 2212622 w 10750677"/>
              <a:gd name="connsiteY36" fmla="*/ 1083733 h 2393244"/>
              <a:gd name="connsiteX37" fmla="*/ 2302934 w 10750677"/>
              <a:gd name="connsiteY37" fmla="*/ 1038578 h 2393244"/>
              <a:gd name="connsiteX38" fmla="*/ 2336800 w 10750677"/>
              <a:gd name="connsiteY38" fmla="*/ 1027289 h 2393244"/>
              <a:gd name="connsiteX39" fmla="*/ 2404534 w 10750677"/>
              <a:gd name="connsiteY39" fmla="*/ 993422 h 2393244"/>
              <a:gd name="connsiteX40" fmla="*/ 2596445 w 10750677"/>
              <a:gd name="connsiteY40" fmla="*/ 970844 h 2393244"/>
              <a:gd name="connsiteX41" fmla="*/ 2810934 w 10750677"/>
              <a:gd name="connsiteY41" fmla="*/ 982133 h 2393244"/>
              <a:gd name="connsiteX42" fmla="*/ 2844800 w 10750677"/>
              <a:gd name="connsiteY42" fmla="*/ 993422 h 2393244"/>
              <a:gd name="connsiteX43" fmla="*/ 2878667 w 10750677"/>
              <a:gd name="connsiteY43" fmla="*/ 1016000 h 2393244"/>
              <a:gd name="connsiteX44" fmla="*/ 2935111 w 10750677"/>
              <a:gd name="connsiteY44" fmla="*/ 1117600 h 2393244"/>
              <a:gd name="connsiteX45" fmla="*/ 2957689 w 10750677"/>
              <a:gd name="connsiteY45" fmla="*/ 1230489 h 2393244"/>
              <a:gd name="connsiteX46" fmla="*/ 2980267 w 10750677"/>
              <a:gd name="connsiteY46" fmla="*/ 1298222 h 2393244"/>
              <a:gd name="connsiteX47" fmla="*/ 2991556 w 10750677"/>
              <a:gd name="connsiteY47" fmla="*/ 1343378 h 2393244"/>
              <a:gd name="connsiteX48" fmla="*/ 3014134 w 10750677"/>
              <a:gd name="connsiteY48" fmla="*/ 1411111 h 2393244"/>
              <a:gd name="connsiteX49" fmla="*/ 3025422 w 10750677"/>
              <a:gd name="connsiteY49" fmla="*/ 1444978 h 2393244"/>
              <a:gd name="connsiteX50" fmla="*/ 3036711 w 10750677"/>
              <a:gd name="connsiteY50" fmla="*/ 1490133 h 2393244"/>
              <a:gd name="connsiteX51" fmla="*/ 3048000 w 10750677"/>
              <a:gd name="connsiteY51" fmla="*/ 1557867 h 2393244"/>
              <a:gd name="connsiteX52" fmla="*/ 3081867 w 10750677"/>
              <a:gd name="connsiteY52" fmla="*/ 1625600 h 2393244"/>
              <a:gd name="connsiteX53" fmla="*/ 3127022 w 10750677"/>
              <a:gd name="connsiteY53" fmla="*/ 1659467 h 2393244"/>
              <a:gd name="connsiteX54" fmla="*/ 3194756 w 10750677"/>
              <a:gd name="connsiteY54" fmla="*/ 1704622 h 2393244"/>
              <a:gd name="connsiteX55" fmla="*/ 3228622 w 10750677"/>
              <a:gd name="connsiteY55" fmla="*/ 1727200 h 2393244"/>
              <a:gd name="connsiteX56" fmla="*/ 3273778 w 10750677"/>
              <a:gd name="connsiteY56" fmla="*/ 1749778 h 2393244"/>
              <a:gd name="connsiteX57" fmla="*/ 3307645 w 10750677"/>
              <a:gd name="connsiteY57" fmla="*/ 1783644 h 2393244"/>
              <a:gd name="connsiteX58" fmla="*/ 3397956 w 10750677"/>
              <a:gd name="connsiteY58" fmla="*/ 1828800 h 2393244"/>
              <a:gd name="connsiteX59" fmla="*/ 3443111 w 10750677"/>
              <a:gd name="connsiteY59" fmla="*/ 1851378 h 2393244"/>
              <a:gd name="connsiteX60" fmla="*/ 3510845 w 10750677"/>
              <a:gd name="connsiteY60" fmla="*/ 1873955 h 2393244"/>
              <a:gd name="connsiteX61" fmla="*/ 3556000 w 10750677"/>
              <a:gd name="connsiteY61" fmla="*/ 1896533 h 2393244"/>
              <a:gd name="connsiteX62" fmla="*/ 3680178 w 10750677"/>
              <a:gd name="connsiteY62" fmla="*/ 1930400 h 2393244"/>
              <a:gd name="connsiteX63" fmla="*/ 3793067 w 10750677"/>
              <a:gd name="connsiteY63" fmla="*/ 1952978 h 2393244"/>
              <a:gd name="connsiteX64" fmla="*/ 3838222 w 10750677"/>
              <a:gd name="connsiteY64" fmla="*/ 1975555 h 2393244"/>
              <a:gd name="connsiteX65" fmla="*/ 4165600 w 10750677"/>
              <a:gd name="connsiteY65" fmla="*/ 1975555 h 2393244"/>
              <a:gd name="connsiteX66" fmla="*/ 4244622 w 10750677"/>
              <a:gd name="connsiteY66" fmla="*/ 1919111 h 2393244"/>
              <a:gd name="connsiteX67" fmla="*/ 4289778 w 10750677"/>
              <a:gd name="connsiteY67" fmla="*/ 1851378 h 2393244"/>
              <a:gd name="connsiteX68" fmla="*/ 4323645 w 10750677"/>
              <a:gd name="connsiteY68" fmla="*/ 1715911 h 2393244"/>
              <a:gd name="connsiteX69" fmla="*/ 4334934 w 10750677"/>
              <a:gd name="connsiteY69" fmla="*/ 1682044 h 2393244"/>
              <a:gd name="connsiteX70" fmla="*/ 4368800 w 10750677"/>
              <a:gd name="connsiteY70" fmla="*/ 1557867 h 2393244"/>
              <a:gd name="connsiteX71" fmla="*/ 4391378 w 10750677"/>
              <a:gd name="connsiteY71" fmla="*/ 1524000 h 2393244"/>
              <a:gd name="connsiteX72" fmla="*/ 4492978 w 10750677"/>
              <a:gd name="connsiteY72" fmla="*/ 1411111 h 2393244"/>
              <a:gd name="connsiteX73" fmla="*/ 4515556 w 10750677"/>
              <a:gd name="connsiteY73" fmla="*/ 1343378 h 2393244"/>
              <a:gd name="connsiteX74" fmla="*/ 4560711 w 10750677"/>
              <a:gd name="connsiteY74" fmla="*/ 1207911 h 2393244"/>
              <a:gd name="connsiteX75" fmla="*/ 4594578 w 10750677"/>
              <a:gd name="connsiteY75" fmla="*/ 1117600 h 2393244"/>
              <a:gd name="connsiteX76" fmla="*/ 4673600 w 10750677"/>
              <a:gd name="connsiteY76" fmla="*/ 1106311 h 2393244"/>
              <a:gd name="connsiteX77" fmla="*/ 4763911 w 10750677"/>
              <a:gd name="connsiteY77" fmla="*/ 1072444 h 2393244"/>
              <a:gd name="connsiteX78" fmla="*/ 4797778 w 10750677"/>
              <a:gd name="connsiteY78" fmla="*/ 1061155 h 2393244"/>
              <a:gd name="connsiteX79" fmla="*/ 4888089 w 10750677"/>
              <a:gd name="connsiteY79" fmla="*/ 1016000 h 2393244"/>
              <a:gd name="connsiteX80" fmla="*/ 4989689 w 10750677"/>
              <a:gd name="connsiteY80" fmla="*/ 982133 h 2393244"/>
              <a:gd name="connsiteX81" fmla="*/ 5068711 w 10750677"/>
              <a:gd name="connsiteY81" fmla="*/ 936978 h 2393244"/>
              <a:gd name="connsiteX82" fmla="*/ 5294489 w 10750677"/>
              <a:gd name="connsiteY82" fmla="*/ 846667 h 2393244"/>
              <a:gd name="connsiteX83" fmla="*/ 5441245 w 10750677"/>
              <a:gd name="connsiteY83" fmla="*/ 790222 h 2393244"/>
              <a:gd name="connsiteX84" fmla="*/ 5475111 w 10750677"/>
              <a:gd name="connsiteY84" fmla="*/ 778933 h 2393244"/>
              <a:gd name="connsiteX85" fmla="*/ 5542845 w 10750677"/>
              <a:gd name="connsiteY85" fmla="*/ 767644 h 2393244"/>
              <a:gd name="connsiteX86" fmla="*/ 5802489 w 10750677"/>
              <a:gd name="connsiteY86" fmla="*/ 790222 h 2393244"/>
              <a:gd name="connsiteX87" fmla="*/ 5858934 w 10750677"/>
              <a:gd name="connsiteY87" fmla="*/ 801511 h 2393244"/>
              <a:gd name="connsiteX88" fmla="*/ 5949245 w 10750677"/>
              <a:gd name="connsiteY88" fmla="*/ 824089 h 2393244"/>
              <a:gd name="connsiteX89" fmla="*/ 6084711 w 10750677"/>
              <a:gd name="connsiteY89" fmla="*/ 846667 h 2393244"/>
              <a:gd name="connsiteX90" fmla="*/ 6175022 w 10750677"/>
              <a:gd name="connsiteY90" fmla="*/ 869244 h 2393244"/>
              <a:gd name="connsiteX91" fmla="*/ 6231467 w 10750677"/>
              <a:gd name="connsiteY91" fmla="*/ 880533 h 2393244"/>
              <a:gd name="connsiteX92" fmla="*/ 6321778 w 10750677"/>
              <a:gd name="connsiteY92" fmla="*/ 903111 h 2393244"/>
              <a:gd name="connsiteX93" fmla="*/ 6479822 w 10750677"/>
              <a:gd name="connsiteY93" fmla="*/ 857955 h 2393244"/>
              <a:gd name="connsiteX94" fmla="*/ 6502400 w 10750677"/>
              <a:gd name="connsiteY94" fmla="*/ 824089 h 2393244"/>
              <a:gd name="connsiteX95" fmla="*/ 6513689 w 10750677"/>
              <a:gd name="connsiteY95" fmla="*/ 778933 h 2393244"/>
              <a:gd name="connsiteX96" fmla="*/ 6524978 w 10750677"/>
              <a:gd name="connsiteY96" fmla="*/ 745067 h 2393244"/>
              <a:gd name="connsiteX97" fmla="*/ 6547556 w 10750677"/>
              <a:gd name="connsiteY97" fmla="*/ 609600 h 2393244"/>
              <a:gd name="connsiteX98" fmla="*/ 6570134 w 10750677"/>
              <a:gd name="connsiteY98" fmla="*/ 406400 h 2393244"/>
              <a:gd name="connsiteX99" fmla="*/ 6581422 w 10750677"/>
              <a:gd name="connsiteY99" fmla="*/ 349955 h 2393244"/>
              <a:gd name="connsiteX100" fmla="*/ 6615289 w 10750677"/>
              <a:gd name="connsiteY100" fmla="*/ 304800 h 2393244"/>
              <a:gd name="connsiteX101" fmla="*/ 6637867 w 10750677"/>
              <a:gd name="connsiteY101" fmla="*/ 259644 h 2393244"/>
              <a:gd name="connsiteX102" fmla="*/ 6694311 w 10750677"/>
              <a:gd name="connsiteY102" fmla="*/ 180622 h 2393244"/>
              <a:gd name="connsiteX103" fmla="*/ 6762045 w 10750677"/>
              <a:gd name="connsiteY103" fmla="*/ 124178 h 2393244"/>
              <a:gd name="connsiteX104" fmla="*/ 6795911 w 10750677"/>
              <a:gd name="connsiteY104" fmla="*/ 112889 h 2393244"/>
              <a:gd name="connsiteX105" fmla="*/ 6863645 w 10750677"/>
              <a:gd name="connsiteY105" fmla="*/ 79022 h 2393244"/>
              <a:gd name="connsiteX106" fmla="*/ 7089422 w 10750677"/>
              <a:gd name="connsiteY106" fmla="*/ 90311 h 2393244"/>
              <a:gd name="connsiteX107" fmla="*/ 7134578 w 10750677"/>
              <a:gd name="connsiteY107" fmla="*/ 101600 h 2393244"/>
              <a:gd name="connsiteX108" fmla="*/ 7213600 w 10750677"/>
              <a:gd name="connsiteY108" fmla="*/ 112889 h 2393244"/>
              <a:gd name="connsiteX109" fmla="*/ 7315200 w 10750677"/>
              <a:gd name="connsiteY109" fmla="*/ 135467 h 2393244"/>
              <a:gd name="connsiteX110" fmla="*/ 7349067 w 10750677"/>
              <a:gd name="connsiteY110" fmla="*/ 146755 h 2393244"/>
              <a:gd name="connsiteX111" fmla="*/ 7394222 w 10750677"/>
              <a:gd name="connsiteY111" fmla="*/ 158044 h 2393244"/>
              <a:gd name="connsiteX112" fmla="*/ 7450667 w 10750677"/>
              <a:gd name="connsiteY112" fmla="*/ 169333 h 2393244"/>
              <a:gd name="connsiteX113" fmla="*/ 7484534 w 10750677"/>
              <a:gd name="connsiteY113" fmla="*/ 180622 h 2393244"/>
              <a:gd name="connsiteX114" fmla="*/ 7529689 w 10750677"/>
              <a:gd name="connsiteY114" fmla="*/ 191911 h 2393244"/>
              <a:gd name="connsiteX115" fmla="*/ 7631289 w 10750677"/>
              <a:gd name="connsiteY115" fmla="*/ 225778 h 2393244"/>
              <a:gd name="connsiteX116" fmla="*/ 7676445 w 10750677"/>
              <a:gd name="connsiteY116" fmla="*/ 248355 h 2393244"/>
              <a:gd name="connsiteX117" fmla="*/ 7789334 w 10750677"/>
              <a:gd name="connsiteY117" fmla="*/ 270933 h 2393244"/>
              <a:gd name="connsiteX118" fmla="*/ 7868356 w 10750677"/>
              <a:gd name="connsiteY118" fmla="*/ 293511 h 2393244"/>
              <a:gd name="connsiteX119" fmla="*/ 8037689 w 10750677"/>
              <a:gd name="connsiteY119" fmla="*/ 327378 h 2393244"/>
              <a:gd name="connsiteX120" fmla="*/ 8105422 w 10750677"/>
              <a:gd name="connsiteY120" fmla="*/ 349955 h 2393244"/>
              <a:gd name="connsiteX121" fmla="*/ 8229600 w 10750677"/>
              <a:gd name="connsiteY121" fmla="*/ 361244 h 2393244"/>
              <a:gd name="connsiteX122" fmla="*/ 8331200 w 10750677"/>
              <a:gd name="connsiteY122" fmla="*/ 383822 h 2393244"/>
              <a:gd name="connsiteX123" fmla="*/ 8534400 w 10750677"/>
              <a:gd name="connsiteY123" fmla="*/ 406400 h 2393244"/>
              <a:gd name="connsiteX124" fmla="*/ 8613422 w 10750677"/>
              <a:gd name="connsiteY124" fmla="*/ 417689 h 2393244"/>
              <a:gd name="connsiteX125" fmla="*/ 8748889 w 10750677"/>
              <a:gd name="connsiteY125" fmla="*/ 451555 h 2393244"/>
              <a:gd name="connsiteX126" fmla="*/ 8816622 w 10750677"/>
              <a:gd name="connsiteY126" fmla="*/ 462844 h 2393244"/>
              <a:gd name="connsiteX127" fmla="*/ 8929511 w 10750677"/>
              <a:gd name="connsiteY127" fmla="*/ 496711 h 2393244"/>
              <a:gd name="connsiteX128" fmla="*/ 9031111 w 10750677"/>
              <a:gd name="connsiteY128" fmla="*/ 541867 h 2393244"/>
              <a:gd name="connsiteX129" fmla="*/ 9076267 w 10750677"/>
              <a:gd name="connsiteY129" fmla="*/ 553155 h 2393244"/>
              <a:gd name="connsiteX130" fmla="*/ 9132711 w 10750677"/>
              <a:gd name="connsiteY130" fmla="*/ 575733 h 2393244"/>
              <a:gd name="connsiteX131" fmla="*/ 9166578 w 10750677"/>
              <a:gd name="connsiteY131" fmla="*/ 587022 h 2393244"/>
              <a:gd name="connsiteX132" fmla="*/ 9223022 w 10750677"/>
              <a:gd name="connsiteY132" fmla="*/ 620889 h 2393244"/>
              <a:gd name="connsiteX133" fmla="*/ 9347200 w 10750677"/>
              <a:gd name="connsiteY133" fmla="*/ 677333 h 2393244"/>
              <a:gd name="connsiteX134" fmla="*/ 9460089 w 10750677"/>
              <a:gd name="connsiteY134" fmla="*/ 756355 h 2393244"/>
              <a:gd name="connsiteX135" fmla="*/ 9527822 w 10750677"/>
              <a:gd name="connsiteY135" fmla="*/ 824089 h 2393244"/>
              <a:gd name="connsiteX136" fmla="*/ 9595556 w 10750677"/>
              <a:gd name="connsiteY136" fmla="*/ 869244 h 2393244"/>
              <a:gd name="connsiteX137" fmla="*/ 9618134 w 10750677"/>
              <a:gd name="connsiteY137" fmla="*/ 903111 h 2393244"/>
              <a:gd name="connsiteX138" fmla="*/ 9685867 w 10750677"/>
              <a:gd name="connsiteY138" fmla="*/ 970844 h 2393244"/>
              <a:gd name="connsiteX139" fmla="*/ 9708445 w 10750677"/>
              <a:gd name="connsiteY139" fmla="*/ 1004711 h 2393244"/>
              <a:gd name="connsiteX140" fmla="*/ 9776178 w 10750677"/>
              <a:gd name="connsiteY140" fmla="*/ 1049867 h 2393244"/>
              <a:gd name="connsiteX141" fmla="*/ 9810045 w 10750677"/>
              <a:gd name="connsiteY141" fmla="*/ 1072444 h 2393244"/>
              <a:gd name="connsiteX142" fmla="*/ 9911645 w 10750677"/>
              <a:gd name="connsiteY142" fmla="*/ 1106311 h 2393244"/>
              <a:gd name="connsiteX143" fmla="*/ 9945511 w 10750677"/>
              <a:gd name="connsiteY143" fmla="*/ 1117600 h 2393244"/>
              <a:gd name="connsiteX144" fmla="*/ 10103556 w 10750677"/>
              <a:gd name="connsiteY144" fmla="*/ 1106311 h 2393244"/>
              <a:gd name="connsiteX145" fmla="*/ 10160000 w 10750677"/>
              <a:gd name="connsiteY145" fmla="*/ 1095022 h 2393244"/>
              <a:gd name="connsiteX146" fmla="*/ 10250311 w 10750677"/>
              <a:gd name="connsiteY146" fmla="*/ 1038578 h 2393244"/>
              <a:gd name="connsiteX147" fmla="*/ 10284178 w 10750677"/>
              <a:gd name="connsiteY147" fmla="*/ 1027289 h 2393244"/>
              <a:gd name="connsiteX148" fmla="*/ 10318045 w 10750677"/>
              <a:gd name="connsiteY148" fmla="*/ 1004711 h 2393244"/>
              <a:gd name="connsiteX149" fmla="*/ 10351911 w 10750677"/>
              <a:gd name="connsiteY149" fmla="*/ 993422 h 2393244"/>
              <a:gd name="connsiteX150" fmla="*/ 10430934 w 10750677"/>
              <a:gd name="connsiteY150" fmla="*/ 959555 h 2393244"/>
              <a:gd name="connsiteX151" fmla="*/ 10509956 w 10750677"/>
              <a:gd name="connsiteY151" fmla="*/ 925689 h 2393244"/>
              <a:gd name="connsiteX152" fmla="*/ 10577689 w 10750677"/>
              <a:gd name="connsiteY152" fmla="*/ 903111 h 2393244"/>
              <a:gd name="connsiteX153" fmla="*/ 10611556 w 10750677"/>
              <a:gd name="connsiteY153" fmla="*/ 891822 h 2393244"/>
              <a:gd name="connsiteX154" fmla="*/ 10690578 w 10750677"/>
              <a:gd name="connsiteY154" fmla="*/ 880533 h 2393244"/>
              <a:gd name="connsiteX155" fmla="*/ 10724445 w 10750677"/>
              <a:gd name="connsiteY155" fmla="*/ 869244 h 2393244"/>
              <a:gd name="connsiteX156" fmla="*/ 10735734 w 10750677"/>
              <a:gd name="connsiteY156" fmla="*/ 711200 h 2393244"/>
              <a:gd name="connsiteX157" fmla="*/ 10724445 w 10750677"/>
              <a:gd name="connsiteY157" fmla="*/ 632178 h 2393244"/>
              <a:gd name="connsiteX158" fmla="*/ 10735734 w 10750677"/>
              <a:gd name="connsiteY158" fmla="*/ 541867 h 2393244"/>
              <a:gd name="connsiteX159" fmla="*/ 10701867 w 10750677"/>
              <a:gd name="connsiteY159" fmla="*/ 508000 h 2393244"/>
              <a:gd name="connsiteX160" fmla="*/ 10668000 w 10750677"/>
              <a:gd name="connsiteY160" fmla="*/ 485422 h 2393244"/>
              <a:gd name="connsiteX161" fmla="*/ 10634134 w 10750677"/>
              <a:gd name="connsiteY161" fmla="*/ 451555 h 2393244"/>
              <a:gd name="connsiteX162" fmla="*/ 10566400 w 10750677"/>
              <a:gd name="connsiteY162" fmla="*/ 406400 h 2393244"/>
              <a:gd name="connsiteX163" fmla="*/ 10532534 w 10750677"/>
              <a:gd name="connsiteY163" fmla="*/ 383822 h 2393244"/>
              <a:gd name="connsiteX164" fmla="*/ 10498667 w 10750677"/>
              <a:gd name="connsiteY164" fmla="*/ 361244 h 2393244"/>
              <a:gd name="connsiteX165" fmla="*/ 10442222 w 10750677"/>
              <a:gd name="connsiteY165" fmla="*/ 316089 h 2393244"/>
              <a:gd name="connsiteX166" fmla="*/ 10419645 w 10750677"/>
              <a:gd name="connsiteY166" fmla="*/ 282222 h 2393244"/>
              <a:gd name="connsiteX167" fmla="*/ 10351911 w 10750677"/>
              <a:gd name="connsiteY167" fmla="*/ 237067 h 2393244"/>
              <a:gd name="connsiteX168" fmla="*/ 10318045 w 10750677"/>
              <a:gd name="connsiteY168" fmla="*/ 169333 h 2393244"/>
              <a:gd name="connsiteX169" fmla="*/ 10295467 w 10750677"/>
              <a:gd name="connsiteY169" fmla="*/ 135467 h 2393244"/>
              <a:gd name="connsiteX170" fmla="*/ 10284178 w 10750677"/>
              <a:gd name="connsiteY170" fmla="*/ 90311 h 2393244"/>
              <a:gd name="connsiteX171" fmla="*/ 10261600 w 10750677"/>
              <a:gd name="connsiteY171" fmla="*/ 0 h 2393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</a:cxnLst>
            <a:rect l="l" t="t" r="r" b="b"/>
            <a:pathLst>
              <a:path w="10750677" h="2393244">
                <a:moveTo>
                  <a:pt x="0" y="2393244"/>
                </a:moveTo>
                <a:cubicBezTo>
                  <a:pt x="13990" y="2360600"/>
                  <a:pt x="29911" y="2310206"/>
                  <a:pt x="56445" y="2280355"/>
                </a:cubicBezTo>
                <a:cubicBezTo>
                  <a:pt x="77658" y="2256490"/>
                  <a:pt x="101600" y="2235200"/>
                  <a:pt x="124178" y="2212622"/>
                </a:cubicBezTo>
                <a:cubicBezTo>
                  <a:pt x="139230" y="2197570"/>
                  <a:pt x="157527" y="2185179"/>
                  <a:pt x="169334" y="2167467"/>
                </a:cubicBezTo>
                <a:cubicBezTo>
                  <a:pt x="216290" y="2097031"/>
                  <a:pt x="163452" y="2171493"/>
                  <a:pt x="248356" y="2077155"/>
                </a:cubicBezTo>
                <a:cubicBezTo>
                  <a:pt x="264474" y="2059246"/>
                  <a:pt x="277504" y="2038719"/>
                  <a:pt x="293511" y="2020711"/>
                </a:cubicBezTo>
                <a:cubicBezTo>
                  <a:pt x="352832" y="1953974"/>
                  <a:pt x="320876" y="1995643"/>
                  <a:pt x="383822" y="1941689"/>
                </a:cubicBezTo>
                <a:cubicBezTo>
                  <a:pt x="395944" y="1931299"/>
                  <a:pt x="405424" y="1918043"/>
                  <a:pt x="417689" y="1907822"/>
                </a:cubicBezTo>
                <a:cubicBezTo>
                  <a:pt x="466215" y="1867384"/>
                  <a:pt x="434511" y="1899410"/>
                  <a:pt x="485422" y="1873955"/>
                </a:cubicBezTo>
                <a:cubicBezTo>
                  <a:pt x="572955" y="1830189"/>
                  <a:pt x="468033" y="1868463"/>
                  <a:pt x="553156" y="1840089"/>
                </a:cubicBezTo>
                <a:cubicBezTo>
                  <a:pt x="575734" y="1825037"/>
                  <a:pt x="596619" y="1807068"/>
                  <a:pt x="620889" y="1794933"/>
                </a:cubicBezTo>
                <a:cubicBezTo>
                  <a:pt x="635941" y="1787407"/>
                  <a:pt x="652351" y="1782136"/>
                  <a:pt x="666045" y="1772355"/>
                </a:cubicBezTo>
                <a:cubicBezTo>
                  <a:pt x="679036" y="1763076"/>
                  <a:pt x="686628" y="1747345"/>
                  <a:pt x="699911" y="1738489"/>
                </a:cubicBezTo>
                <a:cubicBezTo>
                  <a:pt x="720914" y="1724487"/>
                  <a:pt x="745579" y="1716881"/>
                  <a:pt x="767645" y="1704622"/>
                </a:cubicBezTo>
                <a:cubicBezTo>
                  <a:pt x="779505" y="1698033"/>
                  <a:pt x="789731" y="1688775"/>
                  <a:pt x="801511" y="1682044"/>
                </a:cubicBezTo>
                <a:cubicBezTo>
                  <a:pt x="840566" y="1659727"/>
                  <a:pt x="842542" y="1660842"/>
                  <a:pt x="880534" y="1648178"/>
                </a:cubicBezTo>
                <a:cubicBezTo>
                  <a:pt x="945616" y="1604788"/>
                  <a:pt x="882834" y="1642354"/>
                  <a:pt x="948267" y="1614311"/>
                </a:cubicBezTo>
                <a:cubicBezTo>
                  <a:pt x="963735" y="1607682"/>
                  <a:pt x="977457" y="1597055"/>
                  <a:pt x="993422" y="1591733"/>
                </a:cubicBezTo>
                <a:cubicBezTo>
                  <a:pt x="1011625" y="1585665"/>
                  <a:pt x="1031252" y="1585098"/>
                  <a:pt x="1049867" y="1580444"/>
                </a:cubicBezTo>
                <a:cubicBezTo>
                  <a:pt x="1061411" y="1577558"/>
                  <a:pt x="1072254" y="1572286"/>
                  <a:pt x="1083734" y="1569155"/>
                </a:cubicBezTo>
                <a:cubicBezTo>
                  <a:pt x="1113671" y="1560991"/>
                  <a:pt x="1143941" y="1554104"/>
                  <a:pt x="1174045" y="1546578"/>
                </a:cubicBezTo>
                <a:cubicBezTo>
                  <a:pt x="1189097" y="1542815"/>
                  <a:pt x="1204481" y="1540195"/>
                  <a:pt x="1219200" y="1535289"/>
                </a:cubicBezTo>
                <a:cubicBezTo>
                  <a:pt x="1230489" y="1531526"/>
                  <a:pt x="1241587" y="1527131"/>
                  <a:pt x="1253067" y="1524000"/>
                </a:cubicBezTo>
                <a:cubicBezTo>
                  <a:pt x="1283004" y="1515835"/>
                  <a:pt x="1313940" y="1511235"/>
                  <a:pt x="1343378" y="1501422"/>
                </a:cubicBezTo>
                <a:lnTo>
                  <a:pt x="1411111" y="1478844"/>
                </a:lnTo>
                <a:cubicBezTo>
                  <a:pt x="1422400" y="1475081"/>
                  <a:pt x="1433240" y="1469511"/>
                  <a:pt x="1444978" y="1467555"/>
                </a:cubicBezTo>
                <a:lnTo>
                  <a:pt x="1512711" y="1456267"/>
                </a:lnTo>
                <a:cubicBezTo>
                  <a:pt x="1538969" y="1451493"/>
                  <a:pt x="1576910" y="1445558"/>
                  <a:pt x="1603022" y="1433689"/>
                </a:cubicBezTo>
                <a:cubicBezTo>
                  <a:pt x="1633662" y="1419761"/>
                  <a:pt x="1665329" y="1407203"/>
                  <a:pt x="1693334" y="1388533"/>
                </a:cubicBezTo>
                <a:lnTo>
                  <a:pt x="1761067" y="1343378"/>
                </a:lnTo>
                <a:cubicBezTo>
                  <a:pt x="1772356" y="1335852"/>
                  <a:pt x="1782799" y="1326868"/>
                  <a:pt x="1794934" y="1320800"/>
                </a:cubicBezTo>
                <a:cubicBezTo>
                  <a:pt x="1825038" y="1305748"/>
                  <a:pt x="1858319" y="1295838"/>
                  <a:pt x="1885245" y="1275644"/>
                </a:cubicBezTo>
                <a:cubicBezTo>
                  <a:pt x="1915349" y="1253066"/>
                  <a:pt x="1944247" y="1228785"/>
                  <a:pt x="1975556" y="1207911"/>
                </a:cubicBezTo>
                <a:cubicBezTo>
                  <a:pt x="1986845" y="1200385"/>
                  <a:pt x="1997287" y="1191401"/>
                  <a:pt x="2009422" y="1185333"/>
                </a:cubicBezTo>
                <a:cubicBezTo>
                  <a:pt x="2086240" y="1146924"/>
                  <a:pt x="1994482" y="1210193"/>
                  <a:pt x="2088445" y="1151467"/>
                </a:cubicBezTo>
                <a:cubicBezTo>
                  <a:pt x="2104400" y="1141495"/>
                  <a:pt x="2117645" y="1127572"/>
                  <a:pt x="2133600" y="1117600"/>
                </a:cubicBezTo>
                <a:cubicBezTo>
                  <a:pt x="2198586" y="1076984"/>
                  <a:pt x="2156295" y="1109336"/>
                  <a:pt x="2212622" y="1083733"/>
                </a:cubicBezTo>
                <a:cubicBezTo>
                  <a:pt x="2243262" y="1069806"/>
                  <a:pt x="2271004" y="1049222"/>
                  <a:pt x="2302934" y="1038578"/>
                </a:cubicBezTo>
                <a:cubicBezTo>
                  <a:pt x="2314223" y="1034815"/>
                  <a:pt x="2326157" y="1032611"/>
                  <a:pt x="2336800" y="1027289"/>
                </a:cubicBezTo>
                <a:cubicBezTo>
                  <a:pt x="2378117" y="1006630"/>
                  <a:pt x="2359945" y="1001529"/>
                  <a:pt x="2404534" y="993422"/>
                </a:cubicBezTo>
                <a:cubicBezTo>
                  <a:pt x="2428916" y="988989"/>
                  <a:pt x="2576720" y="973036"/>
                  <a:pt x="2596445" y="970844"/>
                </a:cubicBezTo>
                <a:cubicBezTo>
                  <a:pt x="2667941" y="974607"/>
                  <a:pt x="2739633" y="975651"/>
                  <a:pt x="2810934" y="982133"/>
                </a:cubicBezTo>
                <a:cubicBezTo>
                  <a:pt x="2822784" y="983210"/>
                  <a:pt x="2834157" y="988100"/>
                  <a:pt x="2844800" y="993422"/>
                </a:cubicBezTo>
                <a:cubicBezTo>
                  <a:pt x="2856935" y="999490"/>
                  <a:pt x="2867378" y="1008474"/>
                  <a:pt x="2878667" y="1016000"/>
                </a:cubicBezTo>
                <a:cubicBezTo>
                  <a:pt x="2909101" y="1061651"/>
                  <a:pt x="2924592" y="1072016"/>
                  <a:pt x="2935111" y="1117600"/>
                </a:cubicBezTo>
                <a:cubicBezTo>
                  <a:pt x="2943740" y="1154992"/>
                  <a:pt x="2945554" y="1194083"/>
                  <a:pt x="2957689" y="1230489"/>
                </a:cubicBezTo>
                <a:cubicBezTo>
                  <a:pt x="2965215" y="1253067"/>
                  <a:pt x="2974495" y="1275134"/>
                  <a:pt x="2980267" y="1298222"/>
                </a:cubicBezTo>
                <a:cubicBezTo>
                  <a:pt x="2984030" y="1313274"/>
                  <a:pt x="2987098" y="1328517"/>
                  <a:pt x="2991556" y="1343378"/>
                </a:cubicBezTo>
                <a:cubicBezTo>
                  <a:pt x="2998395" y="1366173"/>
                  <a:pt x="3006608" y="1388533"/>
                  <a:pt x="3014134" y="1411111"/>
                </a:cubicBezTo>
                <a:cubicBezTo>
                  <a:pt x="3017897" y="1422400"/>
                  <a:pt x="3022536" y="1433434"/>
                  <a:pt x="3025422" y="1444978"/>
                </a:cubicBezTo>
                <a:cubicBezTo>
                  <a:pt x="3029185" y="1460030"/>
                  <a:pt x="3033668" y="1474919"/>
                  <a:pt x="3036711" y="1490133"/>
                </a:cubicBezTo>
                <a:cubicBezTo>
                  <a:pt x="3041200" y="1512578"/>
                  <a:pt x="3043035" y="1535523"/>
                  <a:pt x="3048000" y="1557867"/>
                </a:cubicBezTo>
                <a:cubicBezTo>
                  <a:pt x="3053247" y="1581476"/>
                  <a:pt x="3064470" y="1608203"/>
                  <a:pt x="3081867" y="1625600"/>
                </a:cubicBezTo>
                <a:cubicBezTo>
                  <a:pt x="3095171" y="1638904"/>
                  <a:pt x="3111608" y="1648677"/>
                  <a:pt x="3127022" y="1659467"/>
                </a:cubicBezTo>
                <a:cubicBezTo>
                  <a:pt x="3149252" y="1675028"/>
                  <a:pt x="3172178" y="1689570"/>
                  <a:pt x="3194756" y="1704622"/>
                </a:cubicBezTo>
                <a:cubicBezTo>
                  <a:pt x="3206045" y="1712148"/>
                  <a:pt x="3216487" y="1721132"/>
                  <a:pt x="3228622" y="1727200"/>
                </a:cubicBezTo>
                <a:cubicBezTo>
                  <a:pt x="3243674" y="1734726"/>
                  <a:pt x="3260084" y="1739997"/>
                  <a:pt x="3273778" y="1749778"/>
                </a:cubicBezTo>
                <a:cubicBezTo>
                  <a:pt x="3286769" y="1759057"/>
                  <a:pt x="3294176" y="1775073"/>
                  <a:pt x="3307645" y="1783644"/>
                </a:cubicBezTo>
                <a:cubicBezTo>
                  <a:pt x="3336040" y="1801714"/>
                  <a:pt x="3367852" y="1813748"/>
                  <a:pt x="3397956" y="1828800"/>
                </a:cubicBezTo>
                <a:cubicBezTo>
                  <a:pt x="3413008" y="1836326"/>
                  <a:pt x="3427146" y="1846057"/>
                  <a:pt x="3443111" y="1851378"/>
                </a:cubicBezTo>
                <a:cubicBezTo>
                  <a:pt x="3465689" y="1858904"/>
                  <a:pt x="3488748" y="1865116"/>
                  <a:pt x="3510845" y="1873955"/>
                </a:cubicBezTo>
                <a:cubicBezTo>
                  <a:pt x="3526470" y="1880205"/>
                  <a:pt x="3540622" y="1889698"/>
                  <a:pt x="3556000" y="1896533"/>
                </a:cubicBezTo>
                <a:cubicBezTo>
                  <a:pt x="3626553" y="1927890"/>
                  <a:pt x="3600526" y="1915465"/>
                  <a:pt x="3680178" y="1930400"/>
                </a:cubicBezTo>
                <a:cubicBezTo>
                  <a:pt x="3717896" y="1937472"/>
                  <a:pt x="3793067" y="1952978"/>
                  <a:pt x="3793067" y="1952978"/>
                </a:cubicBezTo>
                <a:cubicBezTo>
                  <a:pt x="3808119" y="1960504"/>
                  <a:pt x="3821987" y="1971127"/>
                  <a:pt x="3838222" y="1975555"/>
                </a:cubicBezTo>
                <a:cubicBezTo>
                  <a:pt x="3933545" y="2001552"/>
                  <a:pt x="4095399" y="1978746"/>
                  <a:pt x="4165600" y="1975555"/>
                </a:cubicBezTo>
                <a:cubicBezTo>
                  <a:pt x="4207495" y="1954608"/>
                  <a:pt x="4215497" y="1956558"/>
                  <a:pt x="4244622" y="1919111"/>
                </a:cubicBezTo>
                <a:cubicBezTo>
                  <a:pt x="4261281" y="1897692"/>
                  <a:pt x="4289778" y="1851378"/>
                  <a:pt x="4289778" y="1851378"/>
                </a:cubicBezTo>
                <a:cubicBezTo>
                  <a:pt x="4335400" y="1714511"/>
                  <a:pt x="4293242" y="1852724"/>
                  <a:pt x="4323645" y="1715911"/>
                </a:cubicBezTo>
                <a:cubicBezTo>
                  <a:pt x="4326226" y="1704295"/>
                  <a:pt x="4332048" y="1693588"/>
                  <a:pt x="4334934" y="1682044"/>
                </a:cubicBezTo>
                <a:cubicBezTo>
                  <a:pt x="4343416" y="1648113"/>
                  <a:pt x="4349423" y="1586932"/>
                  <a:pt x="4368800" y="1557867"/>
                </a:cubicBezTo>
                <a:cubicBezTo>
                  <a:pt x="4376326" y="1546578"/>
                  <a:pt x="4382302" y="1534085"/>
                  <a:pt x="4391378" y="1524000"/>
                </a:cubicBezTo>
                <a:cubicBezTo>
                  <a:pt x="4410457" y="1502801"/>
                  <a:pt x="4475063" y="1451418"/>
                  <a:pt x="4492978" y="1411111"/>
                </a:cubicBezTo>
                <a:cubicBezTo>
                  <a:pt x="4502644" y="1389363"/>
                  <a:pt x="4508030" y="1365956"/>
                  <a:pt x="4515556" y="1343378"/>
                </a:cubicBezTo>
                <a:lnTo>
                  <a:pt x="4560711" y="1207911"/>
                </a:lnTo>
                <a:cubicBezTo>
                  <a:pt x="4565952" y="1192188"/>
                  <a:pt x="4588792" y="1121457"/>
                  <a:pt x="4594578" y="1117600"/>
                </a:cubicBezTo>
                <a:cubicBezTo>
                  <a:pt x="4616717" y="1102841"/>
                  <a:pt x="4647259" y="1110074"/>
                  <a:pt x="4673600" y="1106311"/>
                </a:cubicBezTo>
                <a:cubicBezTo>
                  <a:pt x="4750472" y="1080687"/>
                  <a:pt x="4655922" y="1112940"/>
                  <a:pt x="4763911" y="1072444"/>
                </a:cubicBezTo>
                <a:cubicBezTo>
                  <a:pt x="4775053" y="1068266"/>
                  <a:pt x="4786945" y="1066079"/>
                  <a:pt x="4797778" y="1061155"/>
                </a:cubicBezTo>
                <a:cubicBezTo>
                  <a:pt x="4828418" y="1047228"/>
                  <a:pt x="4856967" y="1028815"/>
                  <a:pt x="4888089" y="1016000"/>
                </a:cubicBezTo>
                <a:cubicBezTo>
                  <a:pt x="4921099" y="1002408"/>
                  <a:pt x="4956983" y="996442"/>
                  <a:pt x="4989689" y="982133"/>
                </a:cubicBezTo>
                <a:cubicBezTo>
                  <a:pt x="5017483" y="969973"/>
                  <a:pt x="5041320" y="950021"/>
                  <a:pt x="5068711" y="936978"/>
                </a:cubicBezTo>
                <a:cubicBezTo>
                  <a:pt x="5319788" y="817418"/>
                  <a:pt x="5142835" y="904995"/>
                  <a:pt x="5294489" y="846667"/>
                </a:cubicBezTo>
                <a:cubicBezTo>
                  <a:pt x="5481898" y="774587"/>
                  <a:pt x="5274478" y="845811"/>
                  <a:pt x="5441245" y="790222"/>
                </a:cubicBezTo>
                <a:cubicBezTo>
                  <a:pt x="5452534" y="786459"/>
                  <a:pt x="5463374" y="780889"/>
                  <a:pt x="5475111" y="778933"/>
                </a:cubicBezTo>
                <a:lnTo>
                  <a:pt x="5542845" y="767644"/>
                </a:lnTo>
                <a:cubicBezTo>
                  <a:pt x="5678129" y="776099"/>
                  <a:pt x="5695460" y="772384"/>
                  <a:pt x="5802489" y="790222"/>
                </a:cubicBezTo>
                <a:cubicBezTo>
                  <a:pt x="5821416" y="793376"/>
                  <a:pt x="5840238" y="797196"/>
                  <a:pt x="5858934" y="801511"/>
                </a:cubicBezTo>
                <a:cubicBezTo>
                  <a:pt x="5889170" y="808488"/>
                  <a:pt x="5918527" y="819701"/>
                  <a:pt x="5949245" y="824089"/>
                </a:cubicBezTo>
                <a:cubicBezTo>
                  <a:pt x="6007209" y="832370"/>
                  <a:pt x="6031058" y="834286"/>
                  <a:pt x="6084711" y="846667"/>
                </a:cubicBezTo>
                <a:cubicBezTo>
                  <a:pt x="6114946" y="853644"/>
                  <a:pt x="6144594" y="863158"/>
                  <a:pt x="6175022" y="869244"/>
                </a:cubicBezTo>
                <a:cubicBezTo>
                  <a:pt x="6193837" y="873007"/>
                  <a:pt x="6212771" y="876218"/>
                  <a:pt x="6231467" y="880533"/>
                </a:cubicBezTo>
                <a:cubicBezTo>
                  <a:pt x="6261703" y="887510"/>
                  <a:pt x="6321778" y="903111"/>
                  <a:pt x="6321778" y="903111"/>
                </a:cubicBezTo>
                <a:cubicBezTo>
                  <a:pt x="6432163" y="893076"/>
                  <a:pt x="6427972" y="920175"/>
                  <a:pt x="6479822" y="857955"/>
                </a:cubicBezTo>
                <a:cubicBezTo>
                  <a:pt x="6488508" y="847532"/>
                  <a:pt x="6494874" y="835378"/>
                  <a:pt x="6502400" y="824089"/>
                </a:cubicBezTo>
                <a:cubicBezTo>
                  <a:pt x="6506163" y="809037"/>
                  <a:pt x="6509427" y="793851"/>
                  <a:pt x="6513689" y="778933"/>
                </a:cubicBezTo>
                <a:cubicBezTo>
                  <a:pt x="6516958" y="767492"/>
                  <a:pt x="6522092" y="756611"/>
                  <a:pt x="6524978" y="745067"/>
                </a:cubicBezTo>
                <a:cubicBezTo>
                  <a:pt x="6534569" y="706704"/>
                  <a:pt x="6543145" y="646359"/>
                  <a:pt x="6547556" y="609600"/>
                </a:cubicBezTo>
                <a:cubicBezTo>
                  <a:pt x="6555676" y="541935"/>
                  <a:pt x="6556770" y="473227"/>
                  <a:pt x="6570134" y="406400"/>
                </a:cubicBezTo>
                <a:cubicBezTo>
                  <a:pt x="6573897" y="387585"/>
                  <a:pt x="6573629" y="367489"/>
                  <a:pt x="6581422" y="349955"/>
                </a:cubicBezTo>
                <a:cubicBezTo>
                  <a:pt x="6589063" y="332762"/>
                  <a:pt x="6605317" y="320755"/>
                  <a:pt x="6615289" y="304800"/>
                </a:cubicBezTo>
                <a:cubicBezTo>
                  <a:pt x="6624208" y="290529"/>
                  <a:pt x="6629518" y="274255"/>
                  <a:pt x="6637867" y="259644"/>
                </a:cubicBezTo>
                <a:cubicBezTo>
                  <a:pt x="6648074" y="241782"/>
                  <a:pt x="6683934" y="192729"/>
                  <a:pt x="6694311" y="180622"/>
                </a:cubicBezTo>
                <a:cubicBezTo>
                  <a:pt x="6713037" y="158774"/>
                  <a:pt x="6735914" y="137243"/>
                  <a:pt x="6762045" y="124178"/>
                </a:cubicBezTo>
                <a:cubicBezTo>
                  <a:pt x="6772688" y="118857"/>
                  <a:pt x="6785268" y="118211"/>
                  <a:pt x="6795911" y="112889"/>
                </a:cubicBezTo>
                <a:cubicBezTo>
                  <a:pt x="6883443" y="69122"/>
                  <a:pt x="6778523" y="107396"/>
                  <a:pt x="6863645" y="79022"/>
                </a:cubicBezTo>
                <a:cubicBezTo>
                  <a:pt x="6938904" y="82785"/>
                  <a:pt x="7014329" y="84053"/>
                  <a:pt x="7089422" y="90311"/>
                </a:cubicBezTo>
                <a:cubicBezTo>
                  <a:pt x="7104884" y="91599"/>
                  <a:pt x="7119313" y="98825"/>
                  <a:pt x="7134578" y="101600"/>
                </a:cubicBezTo>
                <a:cubicBezTo>
                  <a:pt x="7160757" y="106360"/>
                  <a:pt x="7187259" y="109126"/>
                  <a:pt x="7213600" y="112889"/>
                </a:cubicBezTo>
                <a:cubicBezTo>
                  <a:pt x="7289834" y="138300"/>
                  <a:pt x="7196004" y="108980"/>
                  <a:pt x="7315200" y="135467"/>
                </a:cubicBezTo>
                <a:cubicBezTo>
                  <a:pt x="7326816" y="138048"/>
                  <a:pt x="7337625" y="143486"/>
                  <a:pt x="7349067" y="146755"/>
                </a:cubicBezTo>
                <a:cubicBezTo>
                  <a:pt x="7363985" y="151017"/>
                  <a:pt x="7379077" y="154678"/>
                  <a:pt x="7394222" y="158044"/>
                </a:cubicBezTo>
                <a:cubicBezTo>
                  <a:pt x="7412953" y="162206"/>
                  <a:pt x="7432052" y="164679"/>
                  <a:pt x="7450667" y="169333"/>
                </a:cubicBezTo>
                <a:cubicBezTo>
                  <a:pt x="7462211" y="172219"/>
                  <a:pt x="7473092" y="177353"/>
                  <a:pt x="7484534" y="180622"/>
                </a:cubicBezTo>
                <a:cubicBezTo>
                  <a:pt x="7499452" y="184884"/>
                  <a:pt x="7514860" y="187348"/>
                  <a:pt x="7529689" y="191911"/>
                </a:cubicBezTo>
                <a:cubicBezTo>
                  <a:pt x="7563809" y="202410"/>
                  <a:pt x="7599359" y="209814"/>
                  <a:pt x="7631289" y="225778"/>
                </a:cubicBezTo>
                <a:cubicBezTo>
                  <a:pt x="7646341" y="233304"/>
                  <a:pt x="7660264" y="243732"/>
                  <a:pt x="7676445" y="248355"/>
                </a:cubicBezTo>
                <a:cubicBezTo>
                  <a:pt x="7713343" y="258897"/>
                  <a:pt x="7751979" y="262144"/>
                  <a:pt x="7789334" y="270933"/>
                </a:cubicBezTo>
                <a:cubicBezTo>
                  <a:pt x="7816000" y="277208"/>
                  <a:pt x="7841643" y="287440"/>
                  <a:pt x="7868356" y="293511"/>
                </a:cubicBezTo>
                <a:cubicBezTo>
                  <a:pt x="7924487" y="306268"/>
                  <a:pt x="7981692" y="314045"/>
                  <a:pt x="8037689" y="327378"/>
                </a:cubicBezTo>
                <a:cubicBezTo>
                  <a:pt x="8060841" y="332890"/>
                  <a:pt x="8081985" y="345819"/>
                  <a:pt x="8105422" y="349955"/>
                </a:cubicBezTo>
                <a:cubicBezTo>
                  <a:pt x="8146353" y="357178"/>
                  <a:pt x="8188207" y="357481"/>
                  <a:pt x="8229600" y="361244"/>
                </a:cubicBezTo>
                <a:cubicBezTo>
                  <a:pt x="8263467" y="368770"/>
                  <a:pt x="8296882" y="378738"/>
                  <a:pt x="8331200" y="383822"/>
                </a:cubicBezTo>
                <a:cubicBezTo>
                  <a:pt x="8398614" y="393809"/>
                  <a:pt x="8466935" y="396762"/>
                  <a:pt x="8534400" y="406400"/>
                </a:cubicBezTo>
                <a:lnTo>
                  <a:pt x="8613422" y="417689"/>
                </a:lnTo>
                <a:cubicBezTo>
                  <a:pt x="8767028" y="441321"/>
                  <a:pt x="8594565" y="412975"/>
                  <a:pt x="8748889" y="451555"/>
                </a:cubicBezTo>
                <a:cubicBezTo>
                  <a:pt x="8771095" y="457106"/>
                  <a:pt x="8794044" y="459081"/>
                  <a:pt x="8816622" y="462844"/>
                </a:cubicBezTo>
                <a:cubicBezTo>
                  <a:pt x="8971482" y="524788"/>
                  <a:pt x="8776880" y="450921"/>
                  <a:pt x="8929511" y="496711"/>
                </a:cubicBezTo>
                <a:cubicBezTo>
                  <a:pt x="9032513" y="527612"/>
                  <a:pt x="8942143" y="508505"/>
                  <a:pt x="9031111" y="541867"/>
                </a:cubicBezTo>
                <a:cubicBezTo>
                  <a:pt x="9045638" y="547315"/>
                  <a:pt x="9061548" y="548249"/>
                  <a:pt x="9076267" y="553155"/>
                </a:cubicBezTo>
                <a:cubicBezTo>
                  <a:pt x="9095491" y="559563"/>
                  <a:pt x="9113737" y="568618"/>
                  <a:pt x="9132711" y="575733"/>
                </a:cubicBezTo>
                <a:cubicBezTo>
                  <a:pt x="9143853" y="579911"/>
                  <a:pt x="9155935" y="581700"/>
                  <a:pt x="9166578" y="587022"/>
                </a:cubicBezTo>
                <a:cubicBezTo>
                  <a:pt x="9186203" y="596835"/>
                  <a:pt x="9203397" y="611076"/>
                  <a:pt x="9223022" y="620889"/>
                </a:cubicBezTo>
                <a:cubicBezTo>
                  <a:pt x="9318924" y="668841"/>
                  <a:pt x="9161096" y="553263"/>
                  <a:pt x="9347200" y="677333"/>
                </a:cubicBezTo>
                <a:cubicBezTo>
                  <a:pt x="9368592" y="691594"/>
                  <a:pt x="9436212" y="734865"/>
                  <a:pt x="9460089" y="756355"/>
                </a:cubicBezTo>
                <a:cubicBezTo>
                  <a:pt x="9483822" y="777715"/>
                  <a:pt x="9501255" y="806378"/>
                  <a:pt x="9527822" y="824089"/>
                </a:cubicBezTo>
                <a:lnTo>
                  <a:pt x="9595556" y="869244"/>
                </a:lnTo>
                <a:cubicBezTo>
                  <a:pt x="9603082" y="880533"/>
                  <a:pt x="9609120" y="892970"/>
                  <a:pt x="9618134" y="903111"/>
                </a:cubicBezTo>
                <a:cubicBezTo>
                  <a:pt x="9639347" y="926976"/>
                  <a:pt x="9668156" y="944277"/>
                  <a:pt x="9685867" y="970844"/>
                </a:cubicBezTo>
                <a:cubicBezTo>
                  <a:pt x="9693393" y="982133"/>
                  <a:pt x="9698234" y="995777"/>
                  <a:pt x="9708445" y="1004711"/>
                </a:cubicBezTo>
                <a:cubicBezTo>
                  <a:pt x="9728866" y="1022580"/>
                  <a:pt x="9753600" y="1034815"/>
                  <a:pt x="9776178" y="1049867"/>
                </a:cubicBezTo>
                <a:cubicBezTo>
                  <a:pt x="9787467" y="1057393"/>
                  <a:pt x="9797174" y="1068154"/>
                  <a:pt x="9810045" y="1072444"/>
                </a:cubicBezTo>
                <a:lnTo>
                  <a:pt x="9911645" y="1106311"/>
                </a:lnTo>
                <a:lnTo>
                  <a:pt x="9945511" y="1117600"/>
                </a:lnTo>
                <a:cubicBezTo>
                  <a:pt x="9998193" y="1113837"/>
                  <a:pt x="10051030" y="1111840"/>
                  <a:pt x="10103556" y="1106311"/>
                </a:cubicBezTo>
                <a:cubicBezTo>
                  <a:pt x="10122638" y="1104302"/>
                  <a:pt x="10142185" y="1102148"/>
                  <a:pt x="10160000" y="1095022"/>
                </a:cubicBezTo>
                <a:cubicBezTo>
                  <a:pt x="10232416" y="1066055"/>
                  <a:pt x="10195506" y="1065980"/>
                  <a:pt x="10250311" y="1038578"/>
                </a:cubicBezTo>
                <a:cubicBezTo>
                  <a:pt x="10260954" y="1033256"/>
                  <a:pt x="10273535" y="1032611"/>
                  <a:pt x="10284178" y="1027289"/>
                </a:cubicBezTo>
                <a:cubicBezTo>
                  <a:pt x="10296313" y="1021221"/>
                  <a:pt x="10305910" y="1010779"/>
                  <a:pt x="10318045" y="1004711"/>
                </a:cubicBezTo>
                <a:cubicBezTo>
                  <a:pt x="10328688" y="999389"/>
                  <a:pt x="10341268" y="998744"/>
                  <a:pt x="10351911" y="993422"/>
                </a:cubicBezTo>
                <a:cubicBezTo>
                  <a:pt x="10429869" y="954442"/>
                  <a:pt x="10336957" y="983049"/>
                  <a:pt x="10430934" y="959555"/>
                </a:cubicBezTo>
                <a:cubicBezTo>
                  <a:pt x="10484664" y="923735"/>
                  <a:pt x="10443685" y="945571"/>
                  <a:pt x="10509956" y="925689"/>
                </a:cubicBezTo>
                <a:cubicBezTo>
                  <a:pt x="10532751" y="918850"/>
                  <a:pt x="10555111" y="910637"/>
                  <a:pt x="10577689" y="903111"/>
                </a:cubicBezTo>
                <a:cubicBezTo>
                  <a:pt x="10588978" y="899348"/>
                  <a:pt x="10599776" y="893505"/>
                  <a:pt x="10611556" y="891822"/>
                </a:cubicBezTo>
                <a:lnTo>
                  <a:pt x="10690578" y="880533"/>
                </a:lnTo>
                <a:cubicBezTo>
                  <a:pt x="10701867" y="876770"/>
                  <a:pt x="10715153" y="876678"/>
                  <a:pt x="10724445" y="869244"/>
                </a:cubicBezTo>
                <a:cubicBezTo>
                  <a:pt x="10772502" y="830798"/>
                  <a:pt x="10740820" y="756974"/>
                  <a:pt x="10735734" y="711200"/>
                </a:cubicBezTo>
                <a:cubicBezTo>
                  <a:pt x="10732796" y="684755"/>
                  <a:pt x="10728208" y="658519"/>
                  <a:pt x="10724445" y="632178"/>
                </a:cubicBezTo>
                <a:cubicBezTo>
                  <a:pt x="10728208" y="602074"/>
                  <a:pt x="10741161" y="571716"/>
                  <a:pt x="10735734" y="541867"/>
                </a:cubicBezTo>
                <a:cubicBezTo>
                  <a:pt x="10732878" y="526159"/>
                  <a:pt x="10714132" y="518221"/>
                  <a:pt x="10701867" y="508000"/>
                </a:cubicBezTo>
                <a:cubicBezTo>
                  <a:pt x="10691444" y="499314"/>
                  <a:pt x="10678423" y="494108"/>
                  <a:pt x="10668000" y="485422"/>
                </a:cubicBezTo>
                <a:cubicBezTo>
                  <a:pt x="10655736" y="475201"/>
                  <a:pt x="10646736" y="461356"/>
                  <a:pt x="10634134" y="451555"/>
                </a:cubicBezTo>
                <a:cubicBezTo>
                  <a:pt x="10612715" y="434896"/>
                  <a:pt x="10588978" y="421452"/>
                  <a:pt x="10566400" y="406400"/>
                </a:cubicBezTo>
                <a:lnTo>
                  <a:pt x="10532534" y="383822"/>
                </a:lnTo>
                <a:lnTo>
                  <a:pt x="10498667" y="361244"/>
                </a:lnTo>
                <a:cubicBezTo>
                  <a:pt x="10433958" y="264184"/>
                  <a:pt x="10520123" y="378411"/>
                  <a:pt x="10442222" y="316089"/>
                </a:cubicBezTo>
                <a:cubicBezTo>
                  <a:pt x="10431628" y="307613"/>
                  <a:pt x="10429856" y="291156"/>
                  <a:pt x="10419645" y="282222"/>
                </a:cubicBezTo>
                <a:cubicBezTo>
                  <a:pt x="10399224" y="264353"/>
                  <a:pt x="10351911" y="237067"/>
                  <a:pt x="10351911" y="237067"/>
                </a:cubicBezTo>
                <a:cubicBezTo>
                  <a:pt x="10287200" y="139995"/>
                  <a:pt x="10364790" y="262822"/>
                  <a:pt x="10318045" y="169333"/>
                </a:cubicBezTo>
                <a:cubicBezTo>
                  <a:pt x="10311977" y="157198"/>
                  <a:pt x="10302993" y="146756"/>
                  <a:pt x="10295467" y="135467"/>
                </a:cubicBezTo>
                <a:cubicBezTo>
                  <a:pt x="10291704" y="120415"/>
                  <a:pt x="10288636" y="105172"/>
                  <a:pt x="10284178" y="90311"/>
                </a:cubicBezTo>
                <a:cubicBezTo>
                  <a:pt x="10259220" y="7119"/>
                  <a:pt x="10261600" y="49008"/>
                  <a:pt x="10261600" y="0"/>
                </a:cubicBezTo>
              </a:path>
            </a:pathLst>
          </a:custGeom>
          <a:ln>
            <a:headEnd type="none" w="med" len="med"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04378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ol 1">
            <a:extLst>
              <a:ext uri="{FF2B5EF4-FFF2-40B4-BE49-F238E27FC236}">
                <a16:creationId xmlns:a16="http://schemas.microsoft.com/office/drawing/2014/main" id="{65874446-F404-E74D-92FD-C2B9DB219416}"/>
              </a:ext>
            </a:extLst>
          </p:cNvPr>
          <p:cNvSpPr/>
          <p:nvPr/>
        </p:nvSpPr>
        <p:spPr>
          <a:xfrm>
            <a:off x="9211733" y="316090"/>
            <a:ext cx="2619022" cy="2619022"/>
          </a:xfrm>
          <a:prstGeom prst="sun">
            <a:avLst>
              <a:gd name="adj" fmla="val 20259"/>
            </a:avLst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2200" b="1" dirty="0">
              <a:solidFill>
                <a:schemeClr val="tx1"/>
              </a:solidFill>
              <a:latin typeface="Helvetica" pitchFamily="2" charset="0"/>
            </a:endParaRPr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224F1F9A-38E7-0649-A3F5-7B5A14F924F2}"/>
              </a:ext>
            </a:extLst>
          </p:cNvPr>
          <p:cNvSpPr/>
          <p:nvPr/>
        </p:nvSpPr>
        <p:spPr>
          <a:xfrm>
            <a:off x="9863051" y="1379379"/>
            <a:ext cx="1316386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sv-SE" sz="2600" b="1" dirty="0">
                <a:latin typeface="Helvetica" pitchFamily="2" charset="0"/>
              </a:rPr>
              <a:t>VISION</a:t>
            </a:r>
          </a:p>
        </p:txBody>
      </p:sp>
      <p:grpSp>
        <p:nvGrpSpPr>
          <p:cNvPr id="13" name="Grupp 12">
            <a:extLst>
              <a:ext uri="{FF2B5EF4-FFF2-40B4-BE49-F238E27FC236}">
                <a16:creationId xmlns:a16="http://schemas.microsoft.com/office/drawing/2014/main" id="{75D6C286-B792-2A45-A7EC-403961520D2A}"/>
              </a:ext>
            </a:extLst>
          </p:cNvPr>
          <p:cNvGrpSpPr/>
          <p:nvPr/>
        </p:nvGrpSpPr>
        <p:grpSpPr>
          <a:xfrm>
            <a:off x="529656" y="1761067"/>
            <a:ext cx="8534320" cy="3104444"/>
            <a:chOff x="824169" y="2043289"/>
            <a:chExt cx="8534320" cy="3104444"/>
          </a:xfrm>
        </p:grpSpPr>
        <p:cxnSp>
          <p:nvCxnSpPr>
            <p:cNvPr id="6" name="Rak pil 5">
              <a:extLst>
                <a:ext uri="{FF2B5EF4-FFF2-40B4-BE49-F238E27FC236}">
                  <a16:creationId xmlns:a16="http://schemas.microsoft.com/office/drawing/2014/main" id="{AA64DDE6-2551-DC4A-8EA9-84348948C24B}"/>
                </a:ext>
              </a:extLst>
            </p:cNvPr>
            <p:cNvCxnSpPr/>
            <p:nvPr/>
          </p:nvCxnSpPr>
          <p:spPr>
            <a:xfrm flipV="1">
              <a:off x="1309511" y="2043289"/>
              <a:ext cx="8048978" cy="3104444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7" name="textruta 6">
              <a:extLst>
                <a:ext uri="{FF2B5EF4-FFF2-40B4-BE49-F238E27FC236}">
                  <a16:creationId xmlns:a16="http://schemas.microsoft.com/office/drawing/2014/main" id="{BF3FE92B-B7A1-DF47-9DF2-EDB788346F4C}"/>
                </a:ext>
              </a:extLst>
            </p:cNvPr>
            <p:cNvSpPr txBox="1"/>
            <p:nvPr/>
          </p:nvSpPr>
          <p:spPr>
            <a:xfrm>
              <a:off x="4172824" y="2608267"/>
              <a:ext cx="104387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b="1" dirty="0">
                  <a:latin typeface="Helvetica" pitchFamily="2" charset="0"/>
                </a:rPr>
                <a:t>Strategi</a:t>
              </a:r>
            </a:p>
          </p:txBody>
        </p:sp>
        <p:sp>
          <p:nvSpPr>
            <p:cNvPr id="8" name="textruta 7">
              <a:extLst>
                <a:ext uri="{FF2B5EF4-FFF2-40B4-BE49-F238E27FC236}">
                  <a16:creationId xmlns:a16="http://schemas.microsoft.com/office/drawing/2014/main" id="{91D90705-2A19-3D42-AEE4-B14808500B06}"/>
                </a:ext>
              </a:extLst>
            </p:cNvPr>
            <p:cNvSpPr txBox="1"/>
            <p:nvPr/>
          </p:nvSpPr>
          <p:spPr>
            <a:xfrm rot="20307380">
              <a:off x="1096861" y="4342907"/>
              <a:ext cx="255730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>
                  <a:latin typeface="Helvetica" pitchFamily="2" charset="0"/>
                </a:rPr>
                <a:t>Verksamhetsplan 202A</a:t>
              </a:r>
            </a:p>
          </p:txBody>
        </p:sp>
        <p:sp>
          <p:nvSpPr>
            <p:cNvPr id="9" name="textruta 8">
              <a:extLst>
                <a:ext uri="{FF2B5EF4-FFF2-40B4-BE49-F238E27FC236}">
                  <a16:creationId xmlns:a16="http://schemas.microsoft.com/office/drawing/2014/main" id="{F805CCFC-6A7E-6540-B66E-FD47AFAA370C}"/>
                </a:ext>
              </a:extLst>
            </p:cNvPr>
            <p:cNvSpPr txBox="1"/>
            <p:nvPr/>
          </p:nvSpPr>
          <p:spPr>
            <a:xfrm rot="20307380">
              <a:off x="6295744" y="2330809"/>
              <a:ext cx="257012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>
                  <a:latin typeface="Helvetica" pitchFamily="2" charset="0"/>
                </a:rPr>
                <a:t>Verksamhetsplan 202C</a:t>
              </a:r>
            </a:p>
          </p:txBody>
        </p:sp>
        <p:sp>
          <p:nvSpPr>
            <p:cNvPr id="10" name="textruta 9">
              <a:extLst>
                <a:ext uri="{FF2B5EF4-FFF2-40B4-BE49-F238E27FC236}">
                  <a16:creationId xmlns:a16="http://schemas.microsoft.com/office/drawing/2014/main" id="{98A4C0B7-6360-DD46-834F-4AD7FA8FA949}"/>
                </a:ext>
              </a:extLst>
            </p:cNvPr>
            <p:cNvSpPr txBox="1"/>
            <p:nvPr/>
          </p:nvSpPr>
          <p:spPr>
            <a:xfrm rot="20307380">
              <a:off x="3686357" y="3335300"/>
              <a:ext cx="255730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>
                  <a:latin typeface="Helvetica" pitchFamily="2" charset="0"/>
                </a:rPr>
                <a:t>Verksamhetsplan 202B</a:t>
              </a:r>
            </a:p>
          </p:txBody>
        </p:sp>
        <p:sp>
          <p:nvSpPr>
            <p:cNvPr id="3" name="Vänster klammerparentes 2">
              <a:extLst>
                <a:ext uri="{FF2B5EF4-FFF2-40B4-BE49-F238E27FC236}">
                  <a16:creationId xmlns:a16="http://schemas.microsoft.com/office/drawing/2014/main" id="{494B4295-14D7-7047-8400-5078BDBE711E}"/>
                </a:ext>
              </a:extLst>
            </p:cNvPr>
            <p:cNvSpPr/>
            <p:nvPr/>
          </p:nvSpPr>
          <p:spPr>
            <a:xfrm rot="4132276">
              <a:off x="4633218" y="-783321"/>
              <a:ext cx="461596" cy="8079693"/>
            </a:xfrm>
            <a:prstGeom prst="leftBrace">
              <a:avLst>
                <a:gd name="adj1" fmla="val 0"/>
                <a:gd name="adj2" fmla="val 50214"/>
              </a:avLst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</p:grpSp>
      <p:graphicFrame>
        <p:nvGraphicFramePr>
          <p:cNvPr id="5" name="Tabell 4">
            <a:extLst>
              <a:ext uri="{FF2B5EF4-FFF2-40B4-BE49-F238E27FC236}">
                <a16:creationId xmlns:a16="http://schemas.microsoft.com/office/drawing/2014/main" id="{18FB5EC9-425D-5845-90B9-38C450FC0F0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2267096"/>
              </p:ext>
            </p:extLst>
          </p:nvPr>
        </p:nvGraphicFramePr>
        <p:xfrm>
          <a:off x="4415737" y="4207482"/>
          <a:ext cx="7559993" cy="2357632"/>
        </p:xfrm>
        <a:graphic>
          <a:graphicData uri="http://schemas.openxmlformats.org/drawingml/2006/table">
            <a:tbl>
              <a:tblPr/>
              <a:tblGrid>
                <a:gridCol w="7559993">
                  <a:extLst>
                    <a:ext uri="{9D8B030D-6E8A-4147-A177-3AD203B41FA5}">
                      <a16:colId xmlns:a16="http://schemas.microsoft.com/office/drawing/2014/main" val="375754425"/>
                    </a:ext>
                  </a:extLst>
                </a:gridCol>
              </a:tblGrid>
              <a:tr h="437392">
                <a:tc>
                  <a:txBody>
                    <a:bodyPr/>
                    <a:lstStyle/>
                    <a:p>
                      <a:pPr algn="l" rtl="0" fontAlgn="base"/>
                      <a:r>
                        <a:rPr lang="sv-SE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itchFamily="2" charset="0"/>
                        </a:rPr>
                        <a:t>• Att det kalenderåret 2020 utlyses minst 1700 AT-tjänster i Sverige </a:t>
                      </a:r>
                      <a:r>
                        <a:rPr lang="sv-SE" b="0" i="0" dirty="0">
                          <a:solidFill>
                            <a:srgbClr val="000000"/>
                          </a:solidFill>
                          <a:effectLst/>
                          <a:latin typeface="Helvetica" pitchFamily="2" charset="0"/>
                        </a:rPr>
                        <a:t>​</a:t>
                      </a:r>
                    </a:p>
                  </a:txBody>
                  <a:tcPr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2881417"/>
                  </a:ext>
                </a:extLst>
              </a:tr>
              <a:tr h="382905">
                <a:tc>
                  <a:txBody>
                    <a:bodyPr/>
                    <a:lstStyle/>
                    <a:p>
                      <a:pPr algn="l" rtl="0" fontAlgn="base"/>
                      <a:r>
                        <a:rPr lang="sv-SE" b="0" i="0" u="none" strike="noStrike">
                          <a:solidFill>
                            <a:srgbClr val="000000"/>
                          </a:solidFill>
                          <a:effectLst/>
                          <a:latin typeface="Helvetica" pitchFamily="2" charset="0"/>
                        </a:rPr>
                        <a:t>• Att underläkares löner på 2 års sikt ska stiga snabbare än inflationstakten enligt KPI </a:t>
                      </a:r>
                      <a:r>
                        <a:rPr lang="sv-SE" b="0" i="0">
                          <a:solidFill>
                            <a:srgbClr val="000000"/>
                          </a:solidFill>
                          <a:effectLst/>
                          <a:latin typeface="Helvetica" pitchFamily="2" charset="0"/>
                        </a:rPr>
                        <a:t>​</a:t>
                      </a:r>
                    </a:p>
                  </a:txBody>
                  <a:tcPr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8717019"/>
                  </a:ext>
                </a:extLst>
              </a:tr>
              <a:tr h="382905">
                <a:tc>
                  <a:txBody>
                    <a:bodyPr/>
                    <a:lstStyle/>
                    <a:p>
                      <a:pPr algn="l" rtl="0" fontAlgn="base"/>
                      <a:r>
                        <a:rPr lang="sv-SE" b="0" i="0" u="none" strike="noStrike">
                          <a:solidFill>
                            <a:srgbClr val="000000"/>
                          </a:solidFill>
                          <a:effectLst/>
                          <a:latin typeface="Helvetica" pitchFamily="2" charset="0"/>
                        </a:rPr>
                        <a:t>• Att arbete mellan klockan 17:00 -21:00 på vardagar ersätts med faktor 1,5</a:t>
                      </a:r>
                      <a:r>
                        <a:rPr lang="sv-SE" b="0" i="0">
                          <a:solidFill>
                            <a:srgbClr val="000000"/>
                          </a:solidFill>
                          <a:effectLst/>
                          <a:latin typeface="Helvetica" pitchFamily="2" charset="0"/>
                        </a:rPr>
                        <a:t>​</a:t>
                      </a:r>
                    </a:p>
                  </a:txBody>
                  <a:tcPr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6727196"/>
                  </a:ext>
                </a:extLst>
              </a:tr>
              <a:tr h="423853">
                <a:tc>
                  <a:txBody>
                    <a:bodyPr/>
                    <a:lstStyle/>
                    <a:p>
                      <a:pPr algn="l" rtl="0" fontAlgn="base"/>
                      <a:r>
                        <a:rPr lang="sv-SE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itchFamily="2" charset="0"/>
                        </a:rPr>
                        <a:t>• Att 90 % av SYLF:s lokalavdelningar har representation i lokala förhandlingar med arbetsgivare under våren 2021.</a:t>
                      </a:r>
                      <a:r>
                        <a:rPr lang="sv-SE" b="0" i="0" dirty="0">
                          <a:solidFill>
                            <a:srgbClr val="000000"/>
                          </a:solidFill>
                          <a:effectLst/>
                          <a:latin typeface="Helvetica" pitchFamily="2" charset="0"/>
                        </a:rPr>
                        <a:t>​</a:t>
                      </a:r>
                    </a:p>
                  </a:txBody>
                  <a:tcPr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1167412"/>
                  </a:ext>
                </a:extLst>
              </a:tr>
            </a:tbl>
          </a:graphicData>
        </a:graphic>
      </p:graphicFrame>
      <p:sp>
        <p:nvSpPr>
          <p:cNvPr id="12" name="textruta 11">
            <a:extLst>
              <a:ext uri="{FF2B5EF4-FFF2-40B4-BE49-F238E27FC236}">
                <a16:creationId xmlns:a16="http://schemas.microsoft.com/office/drawing/2014/main" id="{92E102E5-0F14-E84D-AB6A-350569B39FE5}"/>
              </a:ext>
            </a:extLst>
          </p:cNvPr>
          <p:cNvSpPr txBox="1"/>
          <p:nvPr/>
        </p:nvSpPr>
        <p:spPr>
          <a:xfrm>
            <a:off x="6116197" y="3142913"/>
            <a:ext cx="5981637" cy="11387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5000" dirty="0" err="1">
                <a:latin typeface="Helvetica" pitchFamily="2" charset="0"/>
              </a:rPr>
              <a:t>SMARTa</a:t>
            </a:r>
            <a:endParaRPr lang="sv-SE" sz="5000" dirty="0">
              <a:latin typeface="Helvetica" pitchFamily="2" charset="0"/>
            </a:endParaRPr>
          </a:p>
          <a:p>
            <a:r>
              <a:rPr lang="sv-SE" dirty="0">
                <a:latin typeface="Helvetica" pitchFamily="2" charset="0"/>
              </a:rPr>
              <a:t>Specifika Mätbara Accepterade Relevanta Tidsbestämda</a:t>
            </a:r>
          </a:p>
        </p:txBody>
      </p:sp>
    </p:spTree>
    <p:extLst>
      <p:ext uri="{BB962C8B-B14F-4D97-AF65-F5344CB8AC3E}">
        <p14:creationId xmlns:p14="http://schemas.microsoft.com/office/powerpoint/2010/main" val="3510734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9104BE1-469A-BA45-9672-74206CC4F4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Från stadgan…</a:t>
            </a:r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04C1CA47-AD67-DD4E-9DD8-4E4477B31DA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7344" y="250608"/>
            <a:ext cx="8722032" cy="6107331"/>
          </a:xfrm>
          <a:prstGeom prst="rect">
            <a:avLst/>
          </a:prstGeom>
        </p:spPr>
      </p:pic>
      <p:sp>
        <p:nvSpPr>
          <p:cNvPr id="6" name="Höger 5">
            <a:extLst>
              <a:ext uri="{FF2B5EF4-FFF2-40B4-BE49-F238E27FC236}">
                <a16:creationId xmlns:a16="http://schemas.microsoft.com/office/drawing/2014/main" id="{B0CB327C-99DC-6343-A192-E88322472D19}"/>
              </a:ext>
            </a:extLst>
          </p:cNvPr>
          <p:cNvSpPr/>
          <p:nvPr/>
        </p:nvSpPr>
        <p:spPr>
          <a:xfrm>
            <a:off x="2048183" y="4300886"/>
            <a:ext cx="1269161" cy="62865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751119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7BA28B3-AED6-1C4F-9B36-682D8B54E4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Exempel på strategiska prioriterade mål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6C2392E7-4E74-9C44-BFDE-BA240DC9E8B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dirty="0"/>
              <a:t>Samtliga regioner och privata arbetsgivare erbjuder forskar-ST, och uttaget av forskningstid är reglerat i avtal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dirty="0"/>
              <a:t>Lönen för underläkare ökar med 4 % årligen i snitt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dirty="0"/>
              <a:t>Läkarutbildning ska vara särskilt meriterande för att bli verksamhetschef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648298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7BA28B3-AED6-1C4F-9B36-682D8B54E4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Vägen framåt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6C2392E7-4E74-9C44-BFDE-BA240DC9E8B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dirty="0"/>
              <a:t>Styrelsens förberedande proposition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dirty="0"/>
              <a:t>Remissrunda!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8572057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55465A4-BB4F-0343-8694-68D00CD991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04C1A41C-265B-8E46-9A6E-3A16B850EDC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 dirty="0"/>
              <a:t>Era tankar?</a:t>
            </a:r>
          </a:p>
        </p:txBody>
      </p:sp>
    </p:spTree>
    <p:extLst>
      <p:ext uri="{BB962C8B-B14F-4D97-AF65-F5344CB8AC3E}">
        <p14:creationId xmlns:p14="http://schemas.microsoft.com/office/powerpoint/2010/main" val="38461814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Anpassad formgivning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8659</TotalTime>
  <Words>147</Words>
  <Application>Microsoft Macintosh PowerPoint</Application>
  <PresentationFormat>Bredbild</PresentationFormat>
  <Paragraphs>30</Paragraphs>
  <Slides>7</Slides>
  <Notes>2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2</vt:i4>
      </vt:variant>
      <vt:variant>
        <vt:lpstr>Bildrubriker</vt:lpstr>
      </vt:variant>
      <vt:variant>
        <vt:i4>7</vt:i4>
      </vt:variant>
    </vt:vector>
  </HeadingPairs>
  <TitlesOfParts>
    <vt:vector size="13" baseType="lpstr">
      <vt:lpstr>Arial</vt:lpstr>
      <vt:lpstr>Calibri</vt:lpstr>
      <vt:lpstr>Helvetica</vt:lpstr>
      <vt:lpstr>Helvetica Neue</vt:lpstr>
      <vt:lpstr>Office-tema</vt:lpstr>
      <vt:lpstr>1_Anpassad formgivning</vt:lpstr>
      <vt:lpstr>PowerPoint-presentation</vt:lpstr>
      <vt:lpstr>PowerPoint-presentation</vt:lpstr>
      <vt:lpstr>PowerPoint-presentation</vt:lpstr>
      <vt:lpstr>Från stadgan…</vt:lpstr>
      <vt:lpstr>Exempel på strategiska prioriterade mål</vt:lpstr>
      <vt:lpstr>Vägen framåt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Ann Abrahamsson</dc:creator>
  <cp:lastModifiedBy>Anders Lundberg</cp:lastModifiedBy>
  <cp:revision>87</cp:revision>
  <cp:lastPrinted>2018-09-20T05:29:52Z</cp:lastPrinted>
  <dcterms:created xsi:type="dcterms:W3CDTF">2014-06-25T08:23:50Z</dcterms:created>
  <dcterms:modified xsi:type="dcterms:W3CDTF">2020-10-20T11:06:58Z</dcterms:modified>
</cp:coreProperties>
</file>