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72" r:id="rId6"/>
    <p:sldId id="273" r:id="rId7"/>
    <p:sldId id="275" r:id="rId8"/>
    <p:sldId id="278" r:id="rId9"/>
    <p:sldId id="279" r:id="rId10"/>
    <p:sldId id="277" r:id="rId11"/>
    <p:sldId id="276" r:id="rId12"/>
    <p:sldId id="27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3">
          <p15:clr>
            <a:srgbClr val="A4A3A4"/>
          </p15:clr>
        </p15:guide>
        <p15:guide id="2" orient="horz" pos="1633">
          <p15:clr>
            <a:srgbClr val="A4A3A4"/>
          </p15:clr>
        </p15:guide>
        <p15:guide id="3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75F1F-6D62-4701-90DC-B84AA3CC18FC}" v="2" dt="2021-03-22T14:06:43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684" y="64"/>
      </p:cViewPr>
      <p:guideLst>
        <p:guide orient="horz" pos="1293"/>
        <p:guide orient="horz" pos="1633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AF907-A636-4B91-91BF-2E03EDC5090D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E80E1-85D5-44AA-A87A-C59232781E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91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04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74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36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46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74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24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06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60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80E1-85D5-44AA-A87A-C59232781E0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33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25" y="119694"/>
            <a:ext cx="8229600" cy="3085435"/>
          </a:xfrm>
        </p:spPr>
        <p:txBody>
          <a:bodyPr anchor="t" anchorCtr="0">
            <a:no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Picture 2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685" y="400883"/>
            <a:ext cx="7973298" cy="982243"/>
          </a:xfrm>
        </p:spPr>
        <p:txBody>
          <a:bodyPr anchor="t" anchorCtr="0"/>
          <a:lstStyle>
            <a:lvl1pPr algn="l">
              <a:defRPr>
                <a:solidFill>
                  <a:srgbClr val="4A66A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0863" y="1595604"/>
            <a:ext cx="6902636" cy="22209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5" name="Picture 4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638" y="205979"/>
            <a:ext cx="5237162" cy="85725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8488" cy="25717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3138488" cy="25717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5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638" y="205979"/>
            <a:ext cx="5237161" cy="85725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18369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Picture 4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382000" cy="85725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200" y="1463675"/>
            <a:ext cx="6178550" cy="2824163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pic>
        <p:nvPicPr>
          <p:cNvPr id="5" name="Picture 4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01" y="205979"/>
            <a:ext cx="7935337" cy="85725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0901" y="1735557"/>
            <a:ext cx="4017579" cy="311867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67570" y="1514953"/>
            <a:ext cx="3856037" cy="2154870"/>
          </a:xfrm>
        </p:spPr>
        <p:txBody>
          <a:bodyPr/>
          <a:lstStyle>
            <a:lvl3pPr marL="266700" indent="-266700">
              <a:defRPr/>
            </a:lvl3pPr>
            <a:lvl4pPr marL="538163" indent="-271463">
              <a:defRPr/>
            </a:lvl4pPr>
          </a:lstStyle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2"/>
            <a:endParaRPr lang="sv-SE" dirty="0"/>
          </a:p>
        </p:txBody>
      </p:sp>
      <p:pic>
        <p:nvPicPr>
          <p:cNvPr id="8" name="Picture 7" descr="slf_sve_blå rg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83" y="4305481"/>
            <a:ext cx="1702136" cy="6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4A66AC"/>
                </a:solidFill>
              </a:defRPr>
            </a:lvl1pPr>
          </a:lstStyle>
          <a:p>
            <a:fld id="{47CABF78-C7D9-9C4F-AB92-6DCC4E7F1216}" type="datetimeFigureOut">
              <a:rPr lang="en-US" smtClean="0"/>
              <a:pPr/>
              <a:t>3/23/2021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A66AC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4A66AC"/>
                </a:solidFill>
              </a:defRPr>
            </a:lvl1pPr>
          </a:lstStyle>
          <a:p>
            <a:fld id="{CCBC1211-1B07-B742-AC33-9BB6465B3F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83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4" r:id="rId4"/>
    <p:sldLayoutId id="2147483652" r:id="rId5"/>
    <p:sldLayoutId id="214748365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4A66AC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4A66A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4A66A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4A66A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4A66A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4A66A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25" y="119694"/>
            <a:ext cx="8229600" cy="3650654"/>
          </a:xfrm>
        </p:spPr>
        <p:txBody>
          <a:bodyPr/>
          <a:lstStyle/>
          <a:p>
            <a:r>
              <a:rPr lang="sv-SE" sz="8000" dirty="0"/>
              <a:t>För alla läkare under hela karriären</a:t>
            </a:r>
          </a:p>
        </p:txBody>
      </p:sp>
    </p:spTree>
    <p:extLst>
      <p:ext uri="{BB962C8B-B14F-4D97-AF65-F5344CB8AC3E}">
        <p14:creationId xmlns:p14="http://schemas.microsoft.com/office/powerpoint/2010/main" val="11138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685" y="400883"/>
            <a:ext cx="7973298" cy="731231"/>
          </a:xfrm>
        </p:spPr>
        <p:txBody>
          <a:bodyPr>
            <a:normAutofit/>
          </a:bodyPr>
          <a:lstStyle/>
          <a:p>
            <a:r>
              <a:rPr lang="sv-SE" sz="3200" dirty="0"/>
              <a:t>Svenska modellen – vad är det?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863" y="1595604"/>
            <a:ext cx="6902636" cy="33254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89A1CD-ACF0-465F-9E62-13F150A3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5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685" y="400883"/>
            <a:ext cx="7973298" cy="731231"/>
          </a:xfrm>
        </p:spPr>
        <p:txBody>
          <a:bodyPr>
            <a:normAutofit/>
          </a:bodyPr>
          <a:lstStyle/>
          <a:p>
            <a:r>
              <a:rPr lang="sv-SE" sz="3200" dirty="0"/>
              <a:t>Arbetsmarknadens parter (centrala)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862" y="928914"/>
            <a:ext cx="7918223" cy="4091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800" dirty="0"/>
              <a:t>Sektor:</a:t>
            </a:r>
          </a:p>
          <a:p>
            <a:pPr marL="0" indent="0">
              <a:buNone/>
            </a:pPr>
            <a:r>
              <a:rPr lang="sv-SE" sz="2400" i="1" dirty="0"/>
              <a:t>Region/kommun   </a:t>
            </a:r>
            <a:r>
              <a:rPr lang="sv-SE" sz="2800" i="1" dirty="0"/>
              <a:t>Privat    </a:t>
            </a:r>
            <a:r>
              <a:rPr lang="sv-SE" sz="2800" dirty="0"/>
              <a:t>           </a:t>
            </a:r>
            <a:r>
              <a:rPr lang="sv-SE" sz="2800" i="1" dirty="0"/>
              <a:t>Stat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/>
              <a:t>Parter:</a:t>
            </a:r>
          </a:p>
          <a:p>
            <a:pPr marL="0" indent="0">
              <a:buNone/>
            </a:pPr>
            <a:r>
              <a:rPr lang="sv-SE" sz="2800" i="1" dirty="0"/>
              <a:t>SKR </a:t>
            </a:r>
            <a:r>
              <a:rPr lang="sv-SE" sz="2800" dirty="0"/>
              <a:t>               </a:t>
            </a:r>
            <a:r>
              <a:rPr lang="sv-SE" sz="2800" i="1" dirty="0"/>
              <a:t>Almega</a:t>
            </a:r>
            <a:r>
              <a:rPr lang="sv-SE" sz="2800" dirty="0"/>
              <a:t> (ex)   </a:t>
            </a:r>
            <a:r>
              <a:rPr lang="sv-SE" sz="2800" i="1" dirty="0"/>
              <a:t>Arbetsgivarverket</a:t>
            </a:r>
          </a:p>
          <a:p>
            <a:pPr marL="0" indent="0">
              <a:buNone/>
            </a:pPr>
            <a:r>
              <a:rPr lang="sv-SE" sz="2000" dirty="0"/>
              <a:t>(arbetsgivarorganisation)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800" dirty="0"/>
              <a:t>SLF                 </a:t>
            </a:r>
            <a:r>
              <a:rPr lang="sv-SE" sz="2800" dirty="0" err="1"/>
              <a:t>SLF</a:t>
            </a:r>
            <a:r>
              <a:rPr lang="sv-SE" sz="2800" dirty="0"/>
              <a:t>                 </a:t>
            </a:r>
            <a:r>
              <a:rPr lang="sv-SE" sz="2800" dirty="0" err="1"/>
              <a:t>Saco-S</a:t>
            </a:r>
            <a:endParaRPr lang="sv-SE" sz="2800" dirty="0"/>
          </a:p>
          <a:p>
            <a:pPr marL="0" indent="0">
              <a:buNone/>
            </a:pPr>
            <a:r>
              <a:rPr lang="sv-SE" sz="2000" dirty="0"/>
              <a:t>(arbetstagarorganisation)</a:t>
            </a:r>
          </a:p>
        </p:txBody>
      </p:sp>
    </p:spTree>
    <p:extLst>
      <p:ext uri="{BB962C8B-B14F-4D97-AF65-F5344CB8AC3E}">
        <p14:creationId xmlns:p14="http://schemas.microsoft.com/office/powerpoint/2010/main" val="284746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685" y="400883"/>
            <a:ext cx="7973298" cy="731231"/>
          </a:xfrm>
        </p:spPr>
        <p:txBody>
          <a:bodyPr>
            <a:normAutofit/>
          </a:bodyPr>
          <a:lstStyle/>
          <a:p>
            <a:endParaRPr lang="sv-SE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862" y="928914"/>
            <a:ext cx="7918223" cy="4091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C5B1C8-BE4F-4152-BEB4-830AD719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0386" y="315412"/>
            <a:ext cx="7973298" cy="982243"/>
          </a:xfrm>
        </p:spPr>
        <p:txBody>
          <a:bodyPr>
            <a:normAutofit fontScale="90000"/>
          </a:bodyPr>
          <a:lstStyle/>
          <a:p>
            <a:r>
              <a:rPr lang="sv-SE" sz="3600" b="1" i="0" u="none" strike="noStrike" dirty="0">
                <a:solidFill>
                  <a:srgbClr val="4A66AC"/>
                </a:solidFill>
                <a:effectLst/>
                <a:latin typeface="Arial" panose="020B0604020202020204" pitchFamily="34" charset="0"/>
              </a:rPr>
              <a:t>Grundläggande principer lönebildning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3222" y="1560287"/>
            <a:ext cx="6867704" cy="3062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800" b="1" i="0" u="none" strike="noStrike" dirty="0">
                <a:solidFill>
                  <a:srgbClr val="4A66AC"/>
                </a:solidFill>
                <a:effectLst/>
                <a:latin typeface="Arial" panose="020B0604020202020204" pitchFamily="34" charset="0"/>
              </a:rPr>
              <a:t>Individuell och differentierad</a:t>
            </a:r>
            <a:r>
              <a:rPr lang="en-US" sz="2800" b="0" i="0" dirty="0">
                <a:solidFill>
                  <a:srgbClr val="3A509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800" b="1" i="0" u="none" strike="noStrike" dirty="0">
                <a:solidFill>
                  <a:srgbClr val="4A66AC"/>
                </a:solidFill>
                <a:effectLst/>
                <a:latin typeface="Arial" panose="020B0604020202020204" pitchFamily="34" charset="0"/>
              </a:rPr>
              <a:t>Avspeglar mål och resultat</a:t>
            </a:r>
            <a:r>
              <a:rPr lang="en-US" sz="2800" b="0" i="0" dirty="0">
                <a:solidFill>
                  <a:srgbClr val="3A509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800" b="1" i="0" u="none" strike="noStrike" dirty="0">
                <a:solidFill>
                  <a:srgbClr val="4A66AC"/>
                </a:solidFill>
                <a:effectLst/>
                <a:latin typeface="Arial" panose="020B0604020202020204" pitchFamily="34" charset="0"/>
              </a:rPr>
              <a:t>Dialog mellan chef och medarbetare </a:t>
            </a:r>
            <a:r>
              <a:rPr lang="en-US" sz="2800" b="0" i="0" dirty="0">
                <a:solidFill>
                  <a:srgbClr val="3A509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2800" b="1" i="0" u="none" strike="noStrike" dirty="0">
                <a:solidFill>
                  <a:srgbClr val="4A66AC"/>
                </a:solidFill>
                <a:effectLst/>
                <a:latin typeface="Arial" panose="020B0604020202020204" pitchFamily="34" charset="0"/>
              </a:rPr>
              <a:t>Positivt samband mellan lön/motivation/resultat</a:t>
            </a:r>
            <a:r>
              <a:rPr lang="en-US" sz="2800" b="0" i="0" dirty="0">
                <a:solidFill>
                  <a:srgbClr val="3A509C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772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0386" y="315412"/>
            <a:ext cx="7973298" cy="982243"/>
          </a:xfrm>
        </p:spPr>
        <p:txBody>
          <a:bodyPr>
            <a:normAutofit fontScale="90000"/>
          </a:bodyPr>
          <a:lstStyle/>
          <a:p>
            <a:r>
              <a:rPr lang="sv-SE" sz="4400" err="1"/>
              <a:t>Läkaravtal</a:t>
            </a:r>
            <a:r>
              <a:rPr lang="sv-SE" sz="4400"/>
              <a:t> 2020 region/kommun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3222" y="1297655"/>
            <a:ext cx="6867704" cy="3325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lnSpc>
                <a:spcPts val="1400"/>
              </a:lnSpc>
              <a:buFont typeface="Arial" panose="05050102010706020507" pitchFamily="18" charset="2"/>
              <a:buChar char="•"/>
            </a:pPr>
            <a:r>
              <a:rPr lang="sv-SE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Löneavtalsperiod till och med 2024 03 31</a:t>
            </a:r>
            <a:endParaRPr lang="sv-SE" dirty="0"/>
          </a:p>
          <a:p>
            <a:pPr marL="0" lvl="0" indent="0">
              <a:lnSpc>
                <a:spcPts val="1400"/>
              </a:lnSpc>
              <a:buNone/>
            </a:pPr>
            <a:endParaRPr lang="sv-SE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ts val="1400"/>
              </a:lnSpc>
            </a:pPr>
            <a:r>
              <a:rPr lang="sv-SE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Lönenivåer:</a:t>
            </a: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endParaRPr lang="sv-SE" sz="1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buFont typeface="Courier New" panose="02070309020205020404" pitchFamily="49" charset="0"/>
              <a:buChar char="o"/>
            </a:pPr>
            <a:r>
              <a:rPr lang="sv-SE" sz="18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Ingen angiven nivå from 1 april 2020 tom 31 mars 2021</a:t>
            </a:r>
          </a:p>
          <a:p>
            <a:pPr marL="742950" lvl="1" indent="-285750">
              <a:lnSpc>
                <a:spcPts val="1400"/>
              </a:lnSpc>
              <a:buFont typeface="Courier New" panose="02070309020205020404" pitchFamily="49" charset="0"/>
              <a:buChar char="o"/>
            </a:pPr>
            <a:endParaRPr lang="sv-SE" sz="1800" b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buFont typeface="Courier New" panose="02070309020205020404" pitchFamily="49" charset="0"/>
              <a:buChar char="o"/>
            </a:pPr>
            <a:r>
              <a:rPr lang="sv-SE" sz="18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Lägst 2 procent from 1 april 2021 tom 31 mars 2022</a:t>
            </a:r>
          </a:p>
          <a:p>
            <a:pPr marL="742950" lvl="1" indent="-285750">
              <a:lnSpc>
                <a:spcPts val="1400"/>
              </a:lnSpc>
              <a:buFont typeface="Courier New" panose="02070309020205020404" pitchFamily="49" charset="0"/>
              <a:buChar char="o"/>
            </a:pPr>
            <a:endParaRPr lang="sv-SE" sz="1800" b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400"/>
              </a:lnSpc>
              <a:buFont typeface="Courier New" panose="02070309020205020404" pitchFamily="49" charset="0"/>
              <a:buChar char="o"/>
            </a:pPr>
            <a:r>
              <a:rPr lang="sv-SE" sz="1800" b="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</a:t>
            </a:r>
            <a:r>
              <a:rPr lang="sv-SE" sz="18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ägst 1,6 procent from 1 april 2022 tom 31 mars 2023</a:t>
            </a:r>
          </a:p>
          <a:p>
            <a:pPr marL="457200" lvl="1" indent="0">
              <a:lnSpc>
                <a:spcPts val="1400"/>
              </a:lnSpc>
              <a:buNone/>
            </a:pPr>
            <a:endParaRPr lang="sv-SE" sz="1800" b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v-SE" sz="1800" b="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sv-SE" sz="1800" b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rom 1 april 2023 nivå enligt märke som fastställs av industrins parter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962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685" y="400883"/>
            <a:ext cx="7973298" cy="999746"/>
          </a:xfrm>
        </p:spPr>
        <p:txBody>
          <a:bodyPr>
            <a:normAutofit/>
          </a:bodyPr>
          <a:lstStyle/>
          <a:p>
            <a:r>
              <a:rPr lang="sv-SE" sz="2800" dirty="0"/>
              <a:t>Utfall 2020 region/kommun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0862" y="1545770"/>
            <a:ext cx="7918223" cy="33963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4A66AC"/>
                </a:solidFill>
              </a:rPr>
              <a:t>2,3 procent utfall regionerna (preliminärt)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Drygt</a:t>
            </a:r>
            <a:r>
              <a:rPr lang="sv-SE" sz="2400" b="1" dirty="0">
                <a:solidFill>
                  <a:srgbClr val="4A66AC"/>
                </a:solidFill>
              </a:rPr>
              <a:t> 2 procent i kommunerna (preliminärt)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rgbClr val="4A66AC"/>
                </a:solidFill>
              </a:rPr>
              <a:t>”Märket” = 5,4 % from 2020 tom mars 2023 gäller alla parter på svenska arbetsmarknaden. Mao minst </a:t>
            </a:r>
            <a:r>
              <a:rPr lang="sv-SE" sz="2400" dirty="0"/>
              <a:t>1,8 % för 2020.</a:t>
            </a:r>
            <a:endParaRPr lang="sv-SE" sz="2400" b="1" dirty="0">
              <a:solidFill>
                <a:srgbClr val="4A66AC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28544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684" y="400883"/>
            <a:ext cx="8252229" cy="1028774"/>
          </a:xfrm>
        </p:spPr>
        <p:txBody>
          <a:bodyPr>
            <a:noAutofit/>
          </a:bodyPr>
          <a:lstStyle/>
          <a:p>
            <a:r>
              <a:rPr lang="sv-SE" sz="2800" dirty="0">
                <a:cs typeface="Arial"/>
              </a:rPr>
              <a:t>Årlig uppföljning av villkor vid tidsbegränsade anställningar</a:t>
            </a:r>
            <a:br>
              <a:rPr lang="sv-SE" sz="2400" dirty="0">
                <a:cs typeface="Arial"/>
              </a:rPr>
            </a:br>
            <a:endParaRPr lang="sv-SE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519" y="2119086"/>
            <a:ext cx="7918223" cy="262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>
                <a:solidFill>
                  <a:srgbClr val="4A66AC"/>
                </a:solidFill>
                <a:latin typeface="Arial"/>
                <a:cs typeface="Arial"/>
              </a:rPr>
              <a:t>Lokala parter ska göra en årlig uppföljning och analys av anställningsvillkor och lönestruktur för läkare med tidsbegränsade förordnanden (AT- och BT-läkare) samt tidsbegränsat anställda underläkare och anställda enligt Med </a:t>
            </a:r>
            <a:r>
              <a:rPr lang="sv-SE" sz="2400" dirty="0" err="1">
                <a:solidFill>
                  <a:srgbClr val="4A66AC"/>
                </a:solidFill>
                <a:latin typeface="Arial"/>
                <a:cs typeface="Arial"/>
              </a:rPr>
              <a:t>stud</a:t>
            </a:r>
            <a:r>
              <a:rPr lang="sv-SE" sz="2400" dirty="0">
                <a:solidFill>
                  <a:srgbClr val="4A66AC"/>
                </a:solidFill>
                <a:latin typeface="Arial"/>
                <a:cs typeface="Arial"/>
              </a:rPr>
              <a:t> avtalet.</a:t>
            </a:r>
            <a:endParaRPr lang="sv-SE" sz="2400" u="none" strike="noStrike" baseline="0" dirty="0">
              <a:solidFill>
                <a:srgbClr val="4A66A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63153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638" y="205979"/>
            <a:ext cx="5237161" cy="3887050"/>
          </a:xfrm>
        </p:spPr>
        <p:txBody>
          <a:bodyPr>
            <a:normAutofit/>
          </a:bodyPr>
          <a:lstStyle/>
          <a:p>
            <a:br>
              <a:rPr lang="sv-SE" sz="28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br>
              <a:rPr lang="sv-SE" sz="2000" dirty="0"/>
            </a:br>
            <a:endParaRPr lang="sv-SE" sz="2000" dirty="0"/>
          </a:p>
        </p:txBody>
      </p:sp>
      <p:pic>
        <p:nvPicPr>
          <p:cNvPr id="4" name="Picture Placeholder 3" descr="GettyImages-174756378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21" r="24363"/>
          <a:stretch/>
        </p:blipFill>
        <p:spPr/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4091256-5DFC-461E-8CE1-F945AA0A6EDA}"/>
              </a:ext>
            </a:extLst>
          </p:cNvPr>
          <p:cNvSpPr txBox="1"/>
          <p:nvPr/>
        </p:nvSpPr>
        <p:spPr>
          <a:xfrm>
            <a:off x="3449638" y="660400"/>
            <a:ext cx="5237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Saco </a:t>
            </a:r>
            <a:r>
              <a:rPr lang="sv-SE" sz="2800" b="1" dirty="0" err="1"/>
              <a:t>lönesök</a:t>
            </a:r>
            <a:endParaRPr lang="sv-SE" sz="2800" b="1" dirty="0"/>
          </a:p>
          <a:p>
            <a:endParaRPr lang="sv-SE" sz="2400" dirty="0"/>
          </a:p>
          <a:p>
            <a:r>
              <a:rPr lang="sv-SE" sz="2000" dirty="0"/>
              <a:t>Flik Löner från enkät</a:t>
            </a:r>
          </a:p>
          <a:p>
            <a:endParaRPr lang="sv-SE" sz="2000" dirty="0"/>
          </a:p>
          <a:p>
            <a:r>
              <a:rPr lang="sv-SE" sz="2000" dirty="0"/>
              <a:t>Flik Löner från arbetsgivare</a:t>
            </a:r>
          </a:p>
        </p:txBody>
      </p:sp>
    </p:spTree>
    <p:extLst>
      <p:ext uri="{BB962C8B-B14F-4D97-AF65-F5344CB8AC3E}">
        <p14:creationId xmlns:p14="http://schemas.microsoft.com/office/powerpoint/2010/main" val="4112298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̈karförbunde">
  <a:themeElements>
    <a:clrScheme name="SLF5">
      <a:dk1>
        <a:srgbClr val="3A509C"/>
      </a:dk1>
      <a:lt1>
        <a:sysClr val="window" lastClr="FFFFFF"/>
      </a:lt1>
      <a:dk2>
        <a:srgbClr val="FFFFFF"/>
      </a:dk2>
      <a:lt2>
        <a:srgbClr val="FFFFFF"/>
      </a:lt2>
      <a:accent1>
        <a:srgbClr val="5E7CCC"/>
      </a:accent1>
      <a:accent2>
        <a:srgbClr val="7FA3E1"/>
      </a:accent2>
      <a:accent3>
        <a:srgbClr val="D8EEF3"/>
      </a:accent3>
      <a:accent4>
        <a:srgbClr val="24448F"/>
      </a:accent4>
      <a:accent5>
        <a:srgbClr val="4AAD86"/>
      </a:accent5>
      <a:accent6>
        <a:srgbClr val="9D90A0"/>
      </a:accent6>
      <a:hlink>
        <a:srgbClr val="465FA9"/>
      </a:hlink>
      <a:folHlink>
        <a:srgbClr val="47A6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F71D5BA7CDC4799F5C34F7AE3748E" ma:contentTypeVersion="12" ma:contentTypeDescription="Skapa ett nytt dokument." ma:contentTypeScope="" ma:versionID="1fc6ddd07eba2808cf977a7a05500b55">
  <xsd:schema xmlns:xsd="http://www.w3.org/2001/XMLSchema" xmlns:xs="http://www.w3.org/2001/XMLSchema" xmlns:p="http://schemas.microsoft.com/office/2006/metadata/properties" xmlns:ns2="907880aa-c54c-4a90-ad92-f3922ca89d81" xmlns:ns3="66b9a5be-94f0-43d2-886a-c563bd908c8a" targetNamespace="http://schemas.microsoft.com/office/2006/metadata/properties" ma:root="true" ma:fieldsID="2a5b626000e94bcb9aadfefce90bb669" ns2:_="" ns3:_="">
    <xsd:import namespace="907880aa-c54c-4a90-ad92-f3922ca89d81"/>
    <xsd:import namespace="66b9a5be-94f0-43d2-886a-c563bd908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880aa-c54c-4a90-ad92-f3922ca89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9a5be-94f0-43d2-886a-c563bd908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3AE8C-DF78-48CD-AE86-A114535ED247}">
  <ds:schemaRefs>
    <ds:schemaRef ds:uri="907880aa-c54c-4a90-ad92-f3922ca89d8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b9a5be-94f0-43d2-886a-c563bd908c8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1E787C-E572-4F6A-A0FE-7DB2F28F79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6DDFF1-72D7-4F13-8CE6-D94E39720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880aa-c54c-4a90-ad92-f3922ca89d81"/>
    <ds:schemaRef ds:uri="66b9a5be-94f0-43d2-886a-c563bd908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mallPP</Template>
  <TotalTime>114</TotalTime>
  <Words>244</Words>
  <Application>Microsoft Office PowerPoint</Application>
  <PresentationFormat>Bildspel på skärmen (16:9)</PresentationFormat>
  <Paragraphs>51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Läkarförbunde</vt:lpstr>
      <vt:lpstr>För alla läkare under hela karriären</vt:lpstr>
      <vt:lpstr>Svenska modellen – vad är det?</vt:lpstr>
      <vt:lpstr>Arbetsmarknadens parter (centrala)</vt:lpstr>
      <vt:lpstr>PowerPoint-presentation</vt:lpstr>
      <vt:lpstr>Grundläggande principer lönebildning​ </vt:lpstr>
      <vt:lpstr>Läkaravtal 2020 region/kommun</vt:lpstr>
      <vt:lpstr>Utfall 2020 region/kommun</vt:lpstr>
      <vt:lpstr>Årlig uppföljning av villkor vid tidsbegränsade anställningar </vt:lpstr>
      <vt:lpstr>        </vt:lpstr>
    </vt:vector>
  </TitlesOfParts>
  <Company>Reveman Advisor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 alla läkare under hela karriären</dc:title>
  <dc:creator>Ann Garö</dc:creator>
  <cp:lastModifiedBy>Livija Ginters</cp:lastModifiedBy>
  <cp:revision>7</cp:revision>
  <dcterms:created xsi:type="dcterms:W3CDTF">2021-03-22T12:39:52Z</dcterms:created>
  <dcterms:modified xsi:type="dcterms:W3CDTF">2021-03-23T13:02:05Z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0x010100DDEF71D5BA7CDC4799F5C34F7AE3748E</vt:lpwstr>
  </property>
</Properties>
</file>