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5" r:id="rId6"/>
    <p:sldId id="257" r:id="rId7"/>
    <p:sldId id="267" r:id="rId8"/>
    <p:sldId id="269" r:id="rId9"/>
    <p:sldId id="270" r:id="rId10"/>
    <p:sldId id="268" r:id="rId1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AD138-6C9F-BDE5-6314-9E90572B40FF}" v="486" dt="2023-10-10T04:02:45.264"/>
    <p1510:client id="{889A4DC8-C5F8-602E-2CE8-0E5DA7C79FB5}" v="6" dt="2023-05-05T07:40:30.099"/>
    <p1510:client id="{8E08264E-9C00-CCA1-CEA2-D619A79BDD8F}" v="2" dt="2023-05-16T13:59:47.837"/>
    <p1510:client id="{B7002012-E2A6-0C22-3590-13E93DACFE71}" v="2" dt="2023-10-10T04:04:21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8" autoAdjust="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>
        <p:guide orient="horz" pos="482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ja Ginters" userId="S::livija.ginters@slf.se::63648073-efac-4e62-9e24-b18938cb2feb" providerId="AD" clId="Web-{B7002012-E2A6-0C22-3590-13E93DACFE71}"/>
    <pc:docChg chg="modSld">
      <pc:chgData name="Livija Ginters" userId="S::livija.ginters@slf.se::63648073-efac-4e62-9e24-b18938cb2feb" providerId="AD" clId="Web-{B7002012-E2A6-0C22-3590-13E93DACFE71}" dt="2023-10-10T04:04:21.183" v="1" actId="20577"/>
      <pc:docMkLst>
        <pc:docMk/>
      </pc:docMkLst>
      <pc:sldChg chg="modSp">
        <pc:chgData name="Livija Ginters" userId="S::livija.ginters@slf.se::63648073-efac-4e62-9e24-b18938cb2feb" providerId="AD" clId="Web-{B7002012-E2A6-0C22-3590-13E93DACFE71}" dt="2023-10-10T04:04:21.183" v="1" actId="20577"/>
        <pc:sldMkLst>
          <pc:docMk/>
          <pc:sldMk cId="3882729243" sldId="256"/>
        </pc:sldMkLst>
        <pc:spChg chg="mod">
          <ac:chgData name="Livija Ginters" userId="S::livija.ginters@slf.se::63648073-efac-4e62-9e24-b18938cb2feb" providerId="AD" clId="Web-{B7002012-E2A6-0C22-3590-13E93DACFE71}" dt="2023-10-10T04:04:21.183" v="1" actId="20577"/>
          <ac:spMkLst>
            <pc:docMk/>
            <pc:sldMk cId="3882729243" sldId="256"/>
            <ac:spMk id="3" creationId="{77E83E42-E85C-4606-9EAF-525842F9DB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B9F495B-EA23-43E9-B846-AE5177178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E6171F-5AB7-4C49-B9CD-7C17D19E8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6F20D-8DAA-4905-AC6E-3781ECB3CD7F}" type="datetime1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834AC9-B420-422C-AAEB-66BA06F83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17BEDE-84D1-4E77-9283-F5D0A9706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9ABD-5D6A-4BB6-A9B8-2743649E48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1111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7B6C-9692-4092-BA32-A457AEF91B4F}" type="datetime1">
              <a:rPr lang="sv-SE" smtClean="0"/>
              <a:t>2023-10-09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BA3C-DA4F-4F5A-AAD3-EC17858D60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4975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2864B69-8FD7-4E52-918A-08CE513B6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152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5E57377-8964-4407-B5D0-E7D3C56AD598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D7BC3368-95F8-4A10-AFE3-2BB32D1D3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0B29EAF6-5823-4B7C-8506-E995D29E41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245843"/>
            <a:ext cx="4553527" cy="27997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B3E54E8D-0D00-4D98-A763-6BE24E024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613" y="4634399"/>
            <a:ext cx="4552950" cy="279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2022-01-17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AE9EE0-5C57-4F01-A276-A6DADBD6BB8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0224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702FD08-5228-4221-A0FB-8AF789F845A9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308DB6-7A90-4F16-8A6C-DA7E1972B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306F70-16AB-41D3-94F6-B2A9715ADED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2A9C3-70E0-4137-9F19-7878B5F468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30A2DF-3880-4943-B839-9CBE092F7C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6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</p:spTree>
    <p:extLst>
      <p:ext uri="{BB962C8B-B14F-4D97-AF65-F5344CB8AC3E}">
        <p14:creationId xmlns:p14="http://schemas.microsoft.com/office/powerpoint/2010/main" val="21499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094708E-2999-42F3-8F1D-B75D4994C0F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6975D3-E5A0-4084-96B5-2D5A2D15AD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5A4528-D0AE-413D-99A9-883B58952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06F16E3-5FAA-4711-929A-6FE019D82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37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068A8034-F548-4B61-BBD1-2010063012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EE15718-0F13-4709-B6D3-352589743F1D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B6CF11-4BC8-43D6-8240-17800BB9455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61974EE-A66D-4A9D-B5A9-414321FB3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31D65F5-DFC8-4579-9D71-0D84EE5B57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22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2"/>
            <a:ext cx="5397645" cy="6857998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7375C58-B3E4-45C3-9736-77BBA54695E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A0414-D111-4DC2-BD0B-F258492E5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A81EA0D-21C5-4281-A3AD-8F8B2747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973931C-579D-4064-86C8-963FC57001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79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23CCE3B-6D56-4451-AD35-BDEA0392CD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60902" cy="6856032"/>
          </a:xfrm>
          <a:custGeom>
            <a:avLst/>
            <a:gdLst>
              <a:gd name="connsiteX0" fmla="*/ 1849304 w 6860902"/>
              <a:gd name="connsiteY0" fmla="*/ 0 h 6856032"/>
              <a:gd name="connsiteX1" fmla="*/ 6860902 w 6860902"/>
              <a:gd name="connsiteY1" fmla="*/ 0 h 6856032"/>
              <a:gd name="connsiteX2" fmla="*/ 4333976 w 6860902"/>
              <a:gd name="connsiteY2" fmla="*/ 6856032 h 6856032"/>
              <a:gd name="connsiteX3" fmla="*/ 0 w 6860902"/>
              <a:gd name="connsiteY3" fmla="*/ 6856032 h 6856032"/>
              <a:gd name="connsiteX4" fmla="*/ 0 w 6860902"/>
              <a:gd name="connsiteY4" fmla="*/ 4518195 h 68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902" h="6856032">
                <a:moveTo>
                  <a:pt x="1849304" y="0"/>
                </a:moveTo>
                <a:lnTo>
                  <a:pt x="6860902" y="0"/>
                </a:lnTo>
                <a:lnTo>
                  <a:pt x="4333976" y="6856032"/>
                </a:lnTo>
                <a:lnTo>
                  <a:pt x="0" y="6856032"/>
                </a:lnTo>
                <a:lnTo>
                  <a:pt x="0" y="4518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D27FF06-4834-4CD2-ACEF-5B2FF30D3C09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09DF6BE2-6B1A-4B50-B981-F76C44661B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162718"/>
            <a:ext cx="4553527" cy="161707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1" name="Frihandsfigur: Form 70">
            <a:extLst>
              <a:ext uri="{FF2B5EF4-FFF2-40B4-BE49-F238E27FC236}">
                <a16:creationId xmlns:a16="http://schemas.microsoft.com/office/drawing/2014/main" id="{F3B7286E-EE96-4A80-9267-9E4E6CCC1EF9}"/>
              </a:ext>
            </a:extLst>
          </p:cNvPr>
          <p:cNvSpPr/>
          <p:nvPr userDrawn="1"/>
        </p:nvSpPr>
        <p:spPr>
          <a:xfrm rot="10800000" flipH="1" flipV="1">
            <a:off x="0" y="0"/>
            <a:ext cx="1854024" cy="4530959"/>
          </a:xfrm>
          <a:custGeom>
            <a:avLst/>
            <a:gdLst>
              <a:gd name="connsiteX0" fmla="*/ 0 w 1854024"/>
              <a:gd name="connsiteY0" fmla="*/ 0 h 4530959"/>
              <a:gd name="connsiteX1" fmla="*/ 1854024 w 1854024"/>
              <a:gd name="connsiteY1" fmla="*/ 1229 h 4530959"/>
              <a:gd name="connsiteX2" fmla="*/ 0 w 1854024"/>
              <a:gd name="connsiteY2" fmla="*/ 4530959 h 453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024" h="4530959">
                <a:moveTo>
                  <a:pt x="0" y="0"/>
                </a:moveTo>
                <a:lnTo>
                  <a:pt x="1854024" y="1229"/>
                </a:lnTo>
                <a:lnTo>
                  <a:pt x="0" y="4530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solidFill>
                <a:srgbClr val="B7A279"/>
              </a:solidFill>
              <a:highlight>
                <a:srgbClr val="B7A279"/>
              </a:highlight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20FF1EE-48D6-4C38-93A0-6A4B7365A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050D18-1BAB-46CB-A9F5-6ED1057221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1435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6" y="851432"/>
            <a:ext cx="9942972" cy="63562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C1CA956-A9C8-4C78-91C4-0D8AAB811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115" y="1616074"/>
            <a:ext cx="6252007" cy="439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”Klicka i rutan för </a:t>
            </a:r>
            <a:br>
              <a:rPr lang="sv-SE" dirty="0"/>
            </a:br>
            <a:r>
              <a:rPr lang="sv-SE" dirty="0"/>
              <a:t>att lägga till tabell </a:t>
            </a:r>
            <a:br>
              <a:rPr lang="sv-SE" dirty="0"/>
            </a:br>
            <a:r>
              <a:rPr lang="sv-SE" dirty="0"/>
              <a:t>eller diagram”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F931134-2BA4-49AF-9252-D2DA3D00C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2302" y="1616074"/>
            <a:ext cx="3616735" cy="22988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sv-SE" dirty="0"/>
              <a:t>Här kan man skriva en förklarande text till diagrammet eller tabellen.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89CE66-CFB9-4F5D-9659-E9635A60079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17075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51432"/>
            <a:ext cx="9549439" cy="63562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1D9B195-62C0-4A12-AE17-F938B16E96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4F15A6-50EF-428F-A5E8-BE72AB2A1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0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99AA463-392C-40C6-83D5-765D3293C0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0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72BC7DC8-DF10-40FE-BFA7-3F6A5F1BC6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544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2" name="Platshållare för text 9">
            <a:extLst>
              <a:ext uri="{FF2B5EF4-FFF2-40B4-BE49-F238E27FC236}">
                <a16:creationId xmlns:a16="http://schemas.microsoft.com/office/drawing/2014/main" id="{9390E7EE-1B40-48BE-A520-50267ABA5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66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id="{4E2FC183-FF4B-433C-BA53-AA91E4815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766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0BB1B61D-B2EF-44F9-A3AE-C0651719B2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96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AE4D4B37-D6DC-492A-A516-47FAC9AAC2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18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6" name="Platshållare för text 17">
            <a:extLst>
              <a:ext uri="{FF2B5EF4-FFF2-40B4-BE49-F238E27FC236}">
                <a16:creationId xmlns:a16="http://schemas.microsoft.com/office/drawing/2014/main" id="{FCB37B0A-0E87-4815-8DAA-32612C1C58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18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DE9D5B66-C91C-4C20-8E4E-491FC118F4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502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43E2A1C0-9EF0-4852-AAE5-A535A4914B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24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9" name="Platshållare för text 17">
            <a:extLst>
              <a:ext uri="{FF2B5EF4-FFF2-40B4-BE49-F238E27FC236}">
                <a16:creationId xmlns:a16="http://schemas.microsoft.com/office/drawing/2014/main" id="{19811932-003A-45A5-BE40-EBFEA3118A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4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2C562B1-0259-45BB-B620-BAD06A82527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95173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0219C7B-DFC6-4376-BD40-8D7AEB32B7C5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70302C-E8BE-4A58-96FB-3550C3AE556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609868-5BCA-4BE2-81EA-AC3CF794C08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5711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70CE8C3-D1B3-461C-9F5B-CC5137F9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741604-E081-4B8E-9CD8-1351CD3F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044CBB-79D7-476C-B188-FEB938A2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4369-D1EA-4FF8-91DD-5B64428942F8}" type="datetime1">
              <a:rPr lang="sv-SE" smtClean="0"/>
              <a:t>2023-10-09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E8E82-A2FE-4C48-9B4B-20D496D7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C54E8C-DC88-4C8A-B958-E1ECF832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055-1F50-47B3-A6DD-467D7A1A27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7" r:id="rId7"/>
    <p:sldLayoutId id="2147483681" r:id="rId8"/>
    <p:sldLayoutId id="214748367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7E83E42-E85C-4606-9EAF-525842F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/>
                <a:ea typeface="Roboto"/>
                <a:cs typeface="Roboto"/>
              </a:rPr>
              <a:t>Ekonomiskt utfall </a:t>
            </a:r>
            <a:endParaRPr lang="sv-SE">
              <a:latin typeface="Roboto"/>
              <a:ea typeface="Roboto"/>
              <a:cs typeface="Roboto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C525F-047C-4D75-8BC5-38E1B008B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3425427-5A10-451C-A5AC-77AAAC5ED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8" name="Platshållare för bild 17" descr="Gamla Wrinkled händer med några mynt">
            <a:extLst>
              <a:ext uri="{FF2B5EF4-FFF2-40B4-BE49-F238E27FC236}">
                <a16:creationId xmlns:a16="http://schemas.microsoft.com/office/drawing/2014/main" id="{637522E7-1BC9-65FB-9534-D237267EE0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27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C65B51C-FDCD-4B25-DC50-4BA0F0591F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678C8BF-5D66-244E-92F8-28262A82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och verksamhetsåterkoppling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F8BC722-67C4-917B-C93F-304F311D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Strategin säger vad vi vill uppnå, och med ekonomin styr ni med vilka medel och resurser vi ska uppnå våra mål. </a:t>
            </a:r>
          </a:p>
          <a:p>
            <a:r>
              <a:rPr lang="sv-SE" dirty="0"/>
              <a:t>I verksamhetsberättelsen har styrelsen gått igenom för vad föreningen har uträttat, ekonomin anger vilka delar som prioriterats under året. </a:t>
            </a:r>
          </a:p>
          <a:p>
            <a:pPr marL="1260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38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AD69B04-CDA5-C05D-A7BF-9D42A930CEAF}"/>
              </a:ext>
            </a:extLst>
          </p:cNvPr>
          <p:cNvSpPr/>
          <p:nvPr/>
        </p:nvSpPr>
        <p:spPr>
          <a:xfrm>
            <a:off x="904240" y="2093513"/>
            <a:ext cx="7010400" cy="690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Rimliga underläkarlöner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685B8BF-E0C1-3173-C6B4-D1D3619739F8}"/>
              </a:ext>
            </a:extLst>
          </p:cNvPr>
          <p:cNvSpPr/>
          <p:nvPr/>
        </p:nvSpPr>
        <p:spPr>
          <a:xfrm>
            <a:off x="904240" y="2922555"/>
            <a:ext cx="7010400" cy="690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Kortast möjliga väg till specialistbevis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25667A1-92E2-8193-A833-B96B55742424}"/>
              </a:ext>
            </a:extLst>
          </p:cNvPr>
          <p:cNvSpPr/>
          <p:nvPr/>
        </p:nvSpPr>
        <p:spPr>
          <a:xfrm>
            <a:off x="904240" y="3769426"/>
            <a:ext cx="7010400" cy="690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Flera läkare som chefer och ledare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C8C534F-53EF-6276-7EFB-5938DCE4FCAC}"/>
              </a:ext>
            </a:extLst>
          </p:cNvPr>
          <p:cNvSpPr/>
          <p:nvPr/>
        </p:nvSpPr>
        <p:spPr>
          <a:xfrm>
            <a:off x="904240" y="4622866"/>
            <a:ext cx="7010400" cy="690880"/>
          </a:xfrm>
          <a:prstGeom prst="rect">
            <a:avLst/>
          </a:prstGeom>
          <a:gradFill flip="none" rotWithShape="1">
            <a:gsLst>
              <a:gs pos="90804">
                <a:srgbClr val="44DBB3"/>
              </a:gs>
              <a:gs pos="2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Att utbilda och utveckla ska löna sig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B7CA1B-D21A-CEE6-35C2-CD23D878E473}"/>
              </a:ext>
            </a:extLst>
          </p:cNvPr>
          <p:cNvSpPr/>
          <p:nvPr/>
        </p:nvSpPr>
        <p:spPr>
          <a:xfrm>
            <a:off x="904240" y="5476306"/>
            <a:ext cx="7010400" cy="690880"/>
          </a:xfrm>
          <a:prstGeom prst="rect">
            <a:avLst/>
          </a:prstGeom>
          <a:gradFill flip="none" rotWithShape="1">
            <a:gsLst>
              <a:gs pos="2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starkt röst för underläkarkåren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E1BEEC8-D9B2-C7CD-26FD-C5E8C2D3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55401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AD69B04-CDA5-C05D-A7BF-9D42A930CEAF}"/>
              </a:ext>
            </a:extLst>
          </p:cNvPr>
          <p:cNvSpPr/>
          <p:nvPr/>
        </p:nvSpPr>
        <p:spPr>
          <a:xfrm>
            <a:off x="904240" y="2093513"/>
            <a:ext cx="7010400" cy="690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Rimliga underläkarlöner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685B8BF-E0C1-3173-C6B4-D1D3619739F8}"/>
              </a:ext>
            </a:extLst>
          </p:cNvPr>
          <p:cNvSpPr/>
          <p:nvPr/>
        </p:nvSpPr>
        <p:spPr>
          <a:xfrm>
            <a:off x="904240" y="2922555"/>
            <a:ext cx="7010400" cy="690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Kortast möjliga väg till specialistbevis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25667A1-92E2-8193-A833-B96B55742424}"/>
              </a:ext>
            </a:extLst>
          </p:cNvPr>
          <p:cNvSpPr/>
          <p:nvPr/>
        </p:nvSpPr>
        <p:spPr>
          <a:xfrm>
            <a:off x="904240" y="3769426"/>
            <a:ext cx="7010400" cy="690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Flera läkare som chefer och ledare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C8C534F-53EF-6276-7EFB-5938DCE4FCAC}"/>
              </a:ext>
            </a:extLst>
          </p:cNvPr>
          <p:cNvSpPr/>
          <p:nvPr/>
        </p:nvSpPr>
        <p:spPr>
          <a:xfrm>
            <a:off x="904240" y="4622866"/>
            <a:ext cx="7010400" cy="690880"/>
          </a:xfrm>
          <a:prstGeom prst="rect">
            <a:avLst/>
          </a:prstGeom>
          <a:gradFill flip="none" rotWithShape="1">
            <a:gsLst>
              <a:gs pos="90804">
                <a:srgbClr val="44DBB3"/>
              </a:gs>
              <a:gs pos="2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Att utbilda och utveckla ska löna sig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B7CA1B-D21A-CEE6-35C2-CD23D878E473}"/>
              </a:ext>
            </a:extLst>
          </p:cNvPr>
          <p:cNvSpPr/>
          <p:nvPr/>
        </p:nvSpPr>
        <p:spPr>
          <a:xfrm>
            <a:off x="904240" y="5476306"/>
            <a:ext cx="7010400" cy="690880"/>
          </a:xfrm>
          <a:prstGeom prst="rect">
            <a:avLst/>
          </a:prstGeom>
          <a:gradFill flip="none" rotWithShape="1">
            <a:gsLst>
              <a:gs pos="24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En starkt röst för underläkarkåren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F8BFE1E5-A2FF-998E-5964-2D02B0C9ED10}"/>
              </a:ext>
            </a:extLst>
          </p:cNvPr>
          <p:cNvSpPr/>
          <p:nvPr/>
        </p:nvSpPr>
        <p:spPr>
          <a:xfrm>
            <a:off x="8056880" y="701040"/>
            <a:ext cx="2885440" cy="26212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Reglementen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15712CA-DDA2-69E5-E972-E9ECCBA2B3F2}"/>
              </a:ext>
            </a:extLst>
          </p:cNvPr>
          <p:cNvSpPr txBox="1"/>
          <p:nvPr/>
        </p:nvSpPr>
        <p:spPr>
          <a:xfrm>
            <a:off x="124968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STYRELSEN</a:t>
            </a:r>
            <a:r>
              <a:rPr lang="sv-SE" dirty="0"/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8124486-6FC2-7441-2DAD-5CBBF1B0C42D}"/>
              </a:ext>
            </a:extLst>
          </p:cNvPr>
          <p:cNvSpPr txBox="1"/>
          <p:nvPr/>
        </p:nvSpPr>
        <p:spPr>
          <a:xfrm>
            <a:off x="1884065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Demokratisk organisation Fullmäktige/</a:t>
            </a:r>
            <a:r>
              <a:rPr lang="sv-SE" dirty="0" err="1">
                <a:latin typeface="+mj-lt"/>
              </a:rPr>
              <a:t>Repskap</a:t>
            </a:r>
            <a:r>
              <a:rPr lang="sv-SE" dirty="0">
                <a:latin typeface="+mj-lt"/>
              </a:rPr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8B79D7E-3186-3477-943E-D6D19A879174}"/>
              </a:ext>
            </a:extLst>
          </p:cNvPr>
          <p:cNvSpPr txBox="1"/>
          <p:nvPr/>
        </p:nvSpPr>
        <p:spPr>
          <a:xfrm>
            <a:off x="252984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Kansli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4C3F7A6-073C-3AB2-6F5B-7DC3C0046D24}"/>
              </a:ext>
            </a:extLst>
          </p:cNvPr>
          <p:cNvSpPr txBox="1"/>
          <p:nvPr/>
        </p:nvSpPr>
        <p:spPr>
          <a:xfrm>
            <a:off x="316992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Kommunikation och påverkan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3116B29-9BAE-2304-320F-329087EE997A}"/>
              </a:ext>
            </a:extLst>
          </p:cNvPr>
          <p:cNvSpPr txBox="1"/>
          <p:nvPr/>
        </p:nvSpPr>
        <p:spPr>
          <a:xfrm>
            <a:off x="381000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Lokalavdelningar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ACA7C2B-05C3-CC7C-600F-332DF365B74B}"/>
              </a:ext>
            </a:extLst>
          </p:cNvPr>
          <p:cNvSpPr txBox="1"/>
          <p:nvPr/>
        </p:nvSpPr>
        <p:spPr>
          <a:xfrm>
            <a:off x="445008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Samarbeten med SLF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092D443-53CA-8557-CBBF-6BE279469A95}"/>
              </a:ext>
            </a:extLst>
          </p:cNvPr>
          <p:cNvSpPr txBox="1"/>
          <p:nvPr/>
        </p:nvSpPr>
        <p:spPr>
          <a:xfrm>
            <a:off x="509524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Internationella relationer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443AB22-8FF9-4909-7142-50D47F7E2B6D}"/>
              </a:ext>
            </a:extLst>
          </p:cNvPr>
          <p:cNvSpPr txBox="1"/>
          <p:nvPr/>
        </p:nvSpPr>
        <p:spPr>
          <a:xfrm>
            <a:off x="573532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Revision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F0A6594-5820-23E8-CF54-FDEAA9E05727}"/>
              </a:ext>
            </a:extLst>
          </p:cNvPr>
          <p:cNvSpPr txBox="1"/>
          <p:nvPr/>
        </p:nvSpPr>
        <p:spPr>
          <a:xfrm>
            <a:off x="637540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Valberedning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F2D9D4-39B6-9D1B-B6C8-5C845A07DB95}"/>
              </a:ext>
            </a:extLst>
          </p:cNvPr>
          <p:cNvSpPr txBox="1"/>
          <p:nvPr/>
        </p:nvSpPr>
        <p:spPr>
          <a:xfrm>
            <a:off x="7020560" y="701040"/>
            <a:ext cx="461665" cy="5466146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sv-SE" dirty="0">
                <a:latin typeface="+mj-lt"/>
              </a:rPr>
              <a:t>Moderna läkare</a:t>
            </a:r>
          </a:p>
        </p:txBody>
      </p:sp>
    </p:spTree>
    <p:extLst>
      <p:ext uri="{BB962C8B-B14F-4D97-AF65-F5344CB8AC3E}">
        <p14:creationId xmlns:p14="http://schemas.microsoft.com/office/powerpoint/2010/main" val="4290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89C397-66E4-18A6-0885-4EDE379B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6" y="851432"/>
            <a:ext cx="9942972" cy="635623"/>
          </a:xfrm>
        </p:spPr>
        <p:txBody>
          <a:bodyPr/>
          <a:lstStyle/>
          <a:p>
            <a:r>
              <a:rPr lang="en-US" dirty="0" err="1">
                <a:latin typeface="Roboto"/>
                <a:ea typeface="Roboto"/>
                <a:cs typeface="Roboto"/>
              </a:rPr>
              <a:t>Intäkter</a:t>
            </a:r>
            <a:r>
              <a:rPr lang="en-US" dirty="0">
                <a:latin typeface="Roboto"/>
                <a:ea typeface="Roboto"/>
                <a:cs typeface="Roboto"/>
              </a:rPr>
              <a:t> Tertial 2 (66 5 av </a:t>
            </a:r>
            <a:r>
              <a:rPr lang="en-US" dirty="0" err="1">
                <a:latin typeface="Roboto"/>
                <a:ea typeface="Roboto"/>
                <a:cs typeface="Roboto"/>
              </a:rPr>
              <a:t>året</a:t>
            </a:r>
            <a:r>
              <a:rPr lang="en-US" dirty="0">
                <a:latin typeface="Roboto"/>
                <a:ea typeface="Roboto"/>
                <a:cs typeface="Roboto"/>
              </a:rPr>
              <a:t>)  </a:t>
            </a:r>
            <a:endParaRPr lang="en-US" dirty="0"/>
          </a:p>
        </p:txBody>
      </p:sp>
      <p:pic>
        <p:nvPicPr>
          <p:cNvPr id="5" name="Platshållare för bild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EE137333-7C8E-5081-1A7C-ABE8EF8C2C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/>
        </p:blipFill>
        <p:spPr>
          <a:xfrm>
            <a:off x="593212" y="3430055"/>
            <a:ext cx="9410620" cy="2250192"/>
          </a:xfr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0CAE8-C41B-7318-9748-190E67346C69}"/>
              </a:ext>
            </a:extLst>
          </p:cNvPr>
          <p:cNvSpPr txBox="1"/>
          <p:nvPr/>
        </p:nvSpPr>
        <p:spPr>
          <a:xfrm>
            <a:off x="8726129" y="4190999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Roboto Light"/>
                <a:cs typeface="Roboto Light"/>
              </a:rPr>
              <a:t>248 tkr 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C8FE4C4-F7FE-D125-5C05-71E02FB67E3B}"/>
              </a:ext>
            </a:extLst>
          </p:cNvPr>
          <p:cNvSpPr txBox="1"/>
          <p:nvPr/>
        </p:nvSpPr>
        <p:spPr>
          <a:xfrm>
            <a:off x="8726128" y="3625643"/>
            <a:ext cx="15670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  <a:ea typeface="Roboto Light"/>
                <a:cs typeface="Roboto Light"/>
              </a:rPr>
              <a:t>Utfall T2 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674CB66-D759-1BFA-3A41-E6AE91607524}"/>
              </a:ext>
            </a:extLst>
          </p:cNvPr>
          <p:cNvSpPr txBox="1"/>
          <p:nvPr/>
        </p:nvSpPr>
        <p:spPr>
          <a:xfrm>
            <a:off x="8726128" y="4485966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Roboto Light"/>
                <a:cs typeface="Roboto Light"/>
              </a:rPr>
              <a:t>Balanserat 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75E4755-9B32-C802-DEDF-A17BBF2BF6B7}"/>
              </a:ext>
            </a:extLst>
          </p:cNvPr>
          <p:cNvSpPr txBox="1"/>
          <p:nvPr/>
        </p:nvSpPr>
        <p:spPr>
          <a:xfrm>
            <a:off x="8726127" y="4780933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Roboto Light"/>
                <a:cs typeface="Roboto Light"/>
              </a:rPr>
              <a:t>60 tkr 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2790F41-BED6-DE86-DC6C-CF8C8D99EDFF}"/>
              </a:ext>
            </a:extLst>
          </p:cNvPr>
          <p:cNvSpPr txBox="1"/>
          <p:nvPr/>
        </p:nvSpPr>
        <p:spPr>
          <a:xfrm>
            <a:off x="8535628" y="1991032"/>
            <a:ext cx="25809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Roboto Light"/>
                <a:cs typeface="Roboto Light"/>
              </a:rPr>
              <a:t>Två medlemsutbetalningar gjorda, utfall 51 % 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2A1DFA4-1BEE-28BB-A181-0CEC60C9B3E7}"/>
              </a:ext>
            </a:extLst>
          </p:cNvPr>
          <p:cNvCxnSpPr/>
          <p:nvPr/>
        </p:nvCxnSpPr>
        <p:spPr>
          <a:xfrm flipH="1">
            <a:off x="9375366" y="2868867"/>
            <a:ext cx="683341" cy="1147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F6DF8EFE-A9AC-AFE4-64B2-C0815F771288}"/>
              </a:ext>
            </a:extLst>
          </p:cNvPr>
          <p:cNvSpPr txBox="1"/>
          <p:nvPr/>
        </p:nvSpPr>
        <p:spPr>
          <a:xfrm>
            <a:off x="647096" y="1572381"/>
            <a:ext cx="586014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dirty="0">
                <a:ea typeface="Roboto Light"/>
                <a:cs typeface="Roboto Light"/>
              </a:rPr>
              <a:t>Dessutom har det gjorts en aktieutdelning om </a:t>
            </a:r>
            <a:endParaRPr lang="sv-SE"/>
          </a:p>
          <a:p>
            <a:r>
              <a:rPr lang="sv-SE" dirty="0">
                <a:ea typeface="Roboto Light"/>
                <a:cs typeface="Roboto Light"/>
              </a:rPr>
              <a:t>250 000 kronor. </a:t>
            </a:r>
            <a:br>
              <a:rPr lang="sv-SE" dirty="0">
                <a:ea typeface="Roboto Light"/>
                <a:cs typeface="Roboto Light"/>
              </a:rPr>
            </a:br>
            <a:endParaRPr lang="sv-SE">
              <a:ea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ea typeface="Roboto Light"/>
                <a:cs typeface="Roboto Light"/>
              </a:rPr>
              <a:t>Pensionsstiftelsen gör en överföring så att tidigare reservation (SYLF har haft en innestående skuld hos stiftelsen) vilket kommer ha justerats till </a:t>
            </a:r>
            <a:r>
              <a:rPr lang="sv-SE" dirty="0" err="1">
                <a:ea typeface="Roboto Light"/>
                <a:cs typeface="Roboto Light"/>
              </a:rPr>
              <a:t>fum</a:t>
            </a:r>
            <a:r>
              <a:rPr lang="sv-SE" dirty="0">
                <a:ea typeface="Roboto Light"/>
                <a:cs typeface="Roboto Light"/>
              </a:rPr>
              <a:t> 2024. </a:t>
            </a:r>
          </a:p>
        </p:txBody>
      </p:sp>
    </p:spTree>
    <p:extLst>
      <p:ext uri="{BB962C8B-B14F-4D97-AF65-F5344CB8AC3E}">
        <p14:creationId xmlns:p14="http://schemas.microsoft.com/office/powerpoint/2010/main" val="37717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EC02F-C7A5-F53F-A642-788F171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/>
                <a:ea typeface="Roboto"/>
                <a:cs typeface="Roboto"/>
              </a:rPr>
              <a:t>Utgifter </a:t>
            </a:r>
            <a:endParaRPr lang="sv-SE" dirty="0"/>
          </a:p>
        </p:txBody>
      </p:sp>
      <p:pic>
        <p:nvPicPr>
          <p:cNvPr id="5" name="Platshållare för innehåll 4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023BD340-7DDB-2BC8-6671-8AB2E82A88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07258" y="1431567"/>
            <a:ext cx="10267626" cy="5255944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7C7F661-7CEC-0D72-76AB-28CC738D859F}"/>
              </a:ext>
            </a:extLst>
          </p:cNvPr>
          <p:cNvSpPr txBox="1"/>
          <p:nvPr/>
        </p:nvSpPr>
        <p:spPr>
          <a:xfrm>
            <a:off x="9379271" y="1654119"/>
            <a:ext cx="15670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  <a:ea typeface="Roboto Light"/>
                <a:cs typeface="Roboto Light"/>
              </a:rPr>
              <a:t>Utfall T2 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A982486-6296-B3D7-5C63-CE7B3722AC75}"/>
              </a:ext>
            </a:extLst>
          </p:cNvPr>
          <p:cNvSpPr txBox="1"/>
          <p:nvPr/>
        </p:nvSpPr>
        <p:spPr>
          <a:xfrm>
            <a:off x="9512318" y="1994347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60 %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237326F-0A5D-B976-17B3-769CC0467D5E}"/>
              </a:ext>
            </a:extLst>
          </p:cNvPr>
          <p:cNvSpPr txBox="1"/>
          <p:nvPr/>
        </p:nvSpPr>
        <p:spPr>
          <a:xfrm>
            <a:off x="9507480" y="2352366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105 %</a:t>
            </a:r>
            <a:endParaRPr lang="sv-SE" b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992E7ED-5B09-9D4E-AA44-849F641DBC63}"/>
              </a:ext>
            </a:extLst>
          </p:cNvPr>
          <p:cNvSpPr txBox="1"/>
          <p:nvPr/>
        </p:nvSpPr>
        <p:spPr>
          <a:xfrm>
            <a:off x="9507480" y="2727318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11 %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FED1476-D4C7-AD61-CE17-3DD3B023DFCC}"/>
              </a:ext>
            </a:extLst>
          </p:cNvPr>
          <p:cNvSpPr txBox="1"/>
          <p:nvPr/>
        </p:nvSpPr>
        <p:spPr>
          <a:xfrm>
            <a:off x="9514737" y="3049051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68 %</a:t>
            </a:r>
            <a:endParaRPr lang="sv-SE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869E946-016D-5FB6-F9A8-1D523FF06D75}"/>
              </a:ext>
            </a:extLst>
          </p:cNvPr>
          <p:cNvSpPr txBox="1"/>
          <p:nvPr/>
        </p:nvSpPr>
        <p:spPr>
          <a:xfrm>
            <a:off x="9502642" y="3424004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106 %</a:t>
            </a:r>
            <a:endParaRPr lang="sv-SE" b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5EFB223-2247-C30E-107B-D5D8B9A4B92E}"/>
              </a:ext>
            </a:extLst>
          </p:cNvPr>
          <p:cNvSpPr txBox="1"/>
          <p:nvPr/>
        </p:nvSpPr>
        <p:spPr>
          <a:xfrm>
            <a:off x="9526832" y="3750575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76 %</a:t>
            </a:r>
            <a:endParaRPr lang="sv-SE" b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D56788D-5408-5F87-7C10-69254C0CB08A}"/>
              </a:ext>
            </a:extLst>
          </p:cNvPr>
          <p:cNvSpPr txBox="1"/>
          <p:nvPr/>
        </p:nvSpPr>
        <p:spPr>
          <a:xfrm>
            <a:off x="9514737" y="4065051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35 %</a:t>
            </a:r>
            <a:endParaRPr lang="sv-SE" b="1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757F475-1173-2476-E06B-1F4082823678}"/>
              </a:ext>
            </a:extLst>
          </p:cNvPr>
          <p:cNvSpPr txBox="1"/>
          <p:nvPr/>
        </p:nvSpPr>
        <p:spPr>
          <a:xfrm>
            <a:off x="9575213" y="4440004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58 %</a:t>
            </a:r>
            <a:endParaRPr lang="sv-SE" b="1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ADD18A6-3FCA-CFE3-88CF-8F54C85B1E37}"/>
              </a:ext>
            </a:extLst>
          </p:cNvPr>
          <p:cNvSpPr txBox="1"/>
          <p:nvPr/>
        </p:nvSpPr>
        <p:spPr>
          <a:xfrm>
            <a:off x="9526832" y="4766575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87 %</a:t>
            </a:r>
            <a:endParaRPr lang="sv-SE" b="1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B4CD407-296A-9306-5760-60755577C6F7}"/>
              </a:ext>
            </a:extLst>
          </p:cNvPr>
          <p:cNvSpPr txBox="1"/>
          <p:nvPr/>
        </p:nvSpPr>
        <p:spPr>
          <a:xfrm>
            <a:off x="9502642" y="5081051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81 %</a:t>
            </a:r>
            <a:endParaRPr lang="sv-SE" b="1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64E483D-175F-6B5E-E9D3-E40198A9F7C1}"/>
              </a:ext>
            </a:extLst>
          </p:cNvPr>
          <p:cNvSpPr txBox="1"/>
          <p:nvPr/>
        </p:nvSpPr>
        <p:spPr>
          <a:xfrm>
            <a:off x="9514737" y="5456004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0 %</a:t>
            </a:r>
            <a:endParaRPr lang="sv-SE" b="1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231BF1D-1B7E-2672-D9F1-BDBC6A0F9012}"/>
              </a:ext>
            </a:extLst>
          </p:cNvPr>
          <p:cNvSpPr txBox="1"/>
          <p:nvPr/>
        </p:nvSpPr>
        <p:spPr>
          <a:xfrm>
            <a:off x="9502642" y="5746289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57%</a:t>
            </a:r>
            <a:endParaRPr lang="sv-SE" b="1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0B9966E-865C-AF4B-DA6A-E66481456836}"/>
              </a:ext>
            </a:extLst>
          </p:cNvPr>
          <p:cNvSpPr txBox="1"/>
          <p:nvPr/>
        </p:nvSpPr>
        <p:spPr>
          <a:xfrm>
            <a:off x="9502642" y="6121242"/>
            <a:ext cx="1567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ea typeface="Roboto Light"/>
                <a:cs typeface="Roboto Light"/>
              </a:rPr>
              <a:t>68 %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796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FC83A9C6-CDA7-8ADC-9D44-17E06C3B0A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Platshållare för innehåll 4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30D036DF-A2CF-4B8B-5DE8-C172529E6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377" y="601637"/>
            <a:ext cx="5762625" cy="3667125"/>
          </a:xfr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32631C18-C503-0479-372A-B6E2ED4E607F}"/>
              </a:ext>
            </a:extLst>
          </p:cNvPr>
          <p:cNvGrpSpPr/>
          <p:nvPr/>
        </p:nvGrpSpPr>
        <p:grpSpPr>
          <a:xfrm rot="5400000">
            <a:off x="-135225" y="1420707"/>
            <a:ext cx="5579403" cy="4389670"/>
            <a:chOff x="1249680" y="701040"/>
            <a:chExt cx="6232545" cy="5466146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FC71A174-75B3-D1F5-B086-555B0BFEDCF7}"/>
                </a:ext>
              </a:extLst>
            </p:cNvPr>
            <p:cNvSpPr txBox="1"/>
            <p:nvPr/>
          </p:nvSpPr>
          <p:spPr>
            <a:xfrm>
              <a:off x="124968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STYRELSEN</a:t>
              </a:r>
              <a:r>
                <a:rPr lang="sv-SE" dirty="0"/>
                <a:t> 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55A1B4AF-E819-9B80-80F0-1AF166A4F51F}"/>
                </a:ext>
              </a:extLst>
            </p:cNvPr>
            <p:cNvSpPr txBox="1"/>
            <p:nvPr/>
          </p:nvSpPr>
          <p:spPr>
            <a:xfrm>
              <a:off x="1884065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Demokratisk organisation Fullmäktige/</a:t>
              </a:r>
              <a:r>
                <a:rPr lang="sv-SE" dirty="0" err="1">
                  <a:latin typeface="+mj-lt"/>
                </a:rPr>
                <a:t>Repskap</a:t>
              </a:r>
              <a:r>
                <a:rPr lang="sv-SE" dirty="0">
                  <a:latin typeface="+mj-lt"/>
                </a:rPr>
                <a:t> 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43DD2A0E-7419-456D-B62F-AC04173CB21B}"/>
                </a:ext>
              </a:extLst>
            </p:cNvPr>
            <p:cNvSpPr txBox="1"/>
            <p:nvPr/>
          </p:nvSpPr>
          <p:spPr>
            <a:xfrm>
              <a:off x="252984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Kansli 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F77F1843-A206-2F9E-C939-D20A0DDDD3F5}"/>
                </a:ext>
              </a:extLst>
            </p:cNvPr>
            <p:cNvSpPr txBox="1"/>
            <p:nvPr/>
          </p:nvSpPr>
          <p:spPr>
            <a:xfrm>
              <a:off x="316992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Kommunikation och påverkan 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E8786CB-2F7E-8CA8-9F6C-0E779C148B3E}"/>
                </a:ext>
              </a:extLst>
            </p:cNvPr>
            <p:cNvSpPr txBox="1"/>
            <p:nvPr/>
          </p:nvSpPr>
          <p:spPr>
            <a:xfrm>
              <a:off x="381000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Lokalavdelningar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FB7274C0-03A6-4BA0-F3CF-1F209E917EBD}"/>
                </a:ext>
              </a:extLst>
            </p:cNvPr>
            <p:cNvSpPr txBox="1"/>
            <p:nvPr/>
          </p:nvSpPr>
          <p:spPr>
            <a:xfrm>
              <a:off x="445008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Samarbeten med SLF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3DCDA49-E4B7-B1FD-3339-3AF54B329505}"/>
                </a:ext>
              </a:extLst>
            </p:cNvPr>
            <p:cNvSpPr txBox="1"/>
            <p:nvPr/>
          </p:nvSpPr>
          <p:spPr>
            <a:xfrm>
              <a:off x="509524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Internationella relationer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6238DA71-FC59-135E-C877-71D59239AA32}"/>
                </a:ext>
              </a:extLst>
            </p:cNvPr>
            <p:cNvSpPr txBox="1"/>
            <p:nvPr/>
          </p:nvSpPr>
          <p:spPr>
            <a:xfrm>
              <a:off x="573532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Revision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98CB367-7204-9384-2969-9BF61B20DBAF}"/>
                </a:ext>
              </a:extLst>
            </p:cNvPr>
            <p:cNvSpPr txBox="1"/>
            <p:nvPr/>
          </p:nvSpPr>
          <p:spPr>
            <a:xfrm>
              <a:off x="637540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Valberedning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0A28B53E-C4EA-BD43-5D31-C96CF2FF9DC2}"/>
                </a:ext>
              </a:extLst>
            </p:cNvPr>
            <p:cNvSpPr txBox="1"/>
            <p:nvPr/>
          </p:nvSpPr>
          <p:spPr>
            <a:xfrm>
              <a:off x="7020560" y="701040"/>
              <a:ext cx="461665" cy="546614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1000"/>
              </a:schemeClr>
            </a:solidFill>
          </p:spPr>
          <p:txBody>
            <a:bodyPr vert="vert270" wrap="square" lIns="91440" tIns="45720" rIns="91440" bIns="45720" rtlCol="0" anchor="t">
              <a:spAutoFit/>
            </a:bodyPr>
            <a:lstStyle/>
            <a:p>
              <a:r>
                <a:rPr lang="sv-SE" dirty="0">
                  <a:latin typeface="+mj-lt"/>
                </a:rPr>
                <a:t>Moderna läkare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78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YLF NEW COLOR 2022">
      <a:dk1>
        <a:srgbClr val="000000"/>
      </a:dk1>
      <a:lt1>
        <a:srgbClr val="FFFFFF"/>
      </a:lt1>
      <a:dk2>
        <a:srgbClr val="7F7F7F"/>
      </a:dk2>
      <a:lt2>
        <a:srgbClr val="4BB69A"/>
      </a:lt2>
      <a:accent1>
        <a:srgbClr val="274682"/>
      </a:accent1>
      <a:accent2>
        <a:srgbClr val="158E6E"/>
      </a:accent2>
      <a:accent3>
        <a:srgbClr val="F0B45A"/>
      </a:accent3>
      <a:accent4>
        <a:srgbClr val="969696"/>
      </a:accent4>
      <a:accent5>
        <a:srgbClr val="788BB1"/>
      </a:accent5>
      <a:accent6>
        <a:srgbClr val="FACE8A"/>
      </a:accent6>
      <a:hlink>
        <a:srgbClr val="004F91"/>
      </a:hlink>
      <a:folHlink>
        <a:srgbClr val="954F72"/>
      </a:folHlink>
    </a:clrScheme>
    <a:fontScheme name="Anpassat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LF PPT 2022 - mall" id="{39528946-8FC0-448A-B77E-B1E9AF66BBA5}" vid="{47EEFAF8-B624-4FBF-B5CE-8003A02A67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d0ce8-f408-440f-a7b2-57f1944a2880" xsi:nil="true"/>
    <lcf76f155ced4ddcb4097134ff3c332f xmlns="907880aa-c54c-4a90-ad92-f3922ca89d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71D5BA7CDC4799F5C34F7AE3748E" ma:contentTypeVersion="17" ma:contentTypeDescription="Skapa ett nytt dokument." ma:contentTypeScope="" ma:versionID="bc7117e324c4db59dfb2ca57c8a7f74f">
  <xsd:schema xmlns:xsd="http://www.w3.org/2001/XMLSchema" xmlns:xs="http://www.w3.org/2001/XMLSchema" xmlns:p="http://schemas.microsoft.com/office/2006/metadata/properties" xmlns:ns2="907880aa-c54c-4a90-ad92-f3922ca89d81" xmlns:ns3="66b9a5be-94f0-43d2-886a-c563bd908c8a" xmlns:ns4="9c2d0ce8-f408-440f-a7b2-57f1944a2880" targetNamespace="http://schemas.microsoft.com/office/2006/metadata/properties" ma:root="true" ma:fieldsID="b460f4a2747aa13697ab6401bd6820cf" ns2:_="" ns3:_="" ns4:_="">
    <xsd:import namespace="907880aa-c54c-4a90-ad92-f3922ca89d81"/>
    <xsd:import namespace="66b9a5be-94f0-43d2-886a-c563bd908c8a"/>
    <xsd:import namespace="9c2d0ce8-f408-440f-a7b2-57f1944a2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880aa-c54c-4a90-ad92-f3922ca89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6c0a9bc-81cf-40ac-b201-66a6b73b9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d0ce8-f408-440f-a7b2-57f1944a28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14cb2de-2c8b-4a71-8026-8bfc4f6f9e68}" ma:internalName="TaxCatchAll" ma:showField="CatchAllData" ma:web="66b9a5be-94f0-43d2-886a-c563bd908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452D8-6D51-48A1-99D9-08B6B3D2C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78B64-0D5A-426F-9C74-EDFB98F68B73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66b9a5be-94f0-43d2-886a-c563bd908c8a"/>
    <ds:schemaRef ds:uri="9c2d0ce8-f408-440f-a7b2-57f1944a2880"/>
    <ds:schemaRef ds:uri="907880aa-c54c-4a90-ad92-f3922ca89d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FD1E6C-DBE5-4299-9BDF-BF6818126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880aa-c54c-4a90-ad92-f3922ca89d81"/>
    <ds:schemaRef ds:uri="66b9a5be-94f0-43d2-886a-c563bd908c8a"/>
    <ds:schemaRef ds:uri="9c2d0ce8-f408-440f-a7b2-57f1944a2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SYLF PPT 2022 - mall</Template>
  <TotalTime>66</TotalTime>
  <Words>171</Words>
  <Application>Microsoft Office PowerPoint</Application>
  <PresentationFormat>Bredbild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Ekonomiskt utfall </vt:lpstr>
      <vt:lpstr>Ekonomi och verksamhetsåterkoppling</vt:lpstr>
      <vt:lpstr>Mål</vt:lpstr>
      <vt:lpstr>PowerPoint-presentation</vt:lpstr>
      <vt:lpstr>Intäkter Tertial 2 (66 5 av året)  </vt:lpstr>
      <vt:lpstr>Utgifter 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Ekonomiskt utfall och årsredovisning</dc:title>
  <dc:creator>Livija Ginters</dc:creator>
  <cp:lastModifiedBy>Livija Ginters</cp:lastModifiedBy>
  <cp:revision>123</cp:revision>
  <cp:lastPrinted>2022-01-16T07:43:40Z</cp:lastPrinted>
  <dcterms:created xsi:type="dcterms:W3CDTF">2023-05-04T21:27:37Z</dcterms:created>
  <dcterms:modified xsi:type="dcterms:W3CDTF">2023-10-10T04:04:21Z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0x010100DDEF71D5BA7CDC4799F5C34F7AE3748E</vt:lpwstr>
  </property>
  <property fmtid="{D5CDD505-2E9C-101B-9397-08002B2CF9AE}" pid="3" name="MediaServiceImageTags">
    <vt:lpwstr/>
  </property>
</Properties>
</file>