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V/+Vd2jVpfTyf8lYFu6esYDDJ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Lato-regular.fntdata"/><Relationship Id="rId8" Type="http://schemas.openxmlformats.org/officeDocument/2006/relationships/slide" Target="slides/slide2.xml"/><Relationship Id="rId21" Type="http://schemas.openxmlformats.org/officeDocument/2006/relationships/font" Target="fonts/Lato-boldItalic.fntdata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5" Type="http://schemas.openxmlformats.org/officeDocument/2006/relationships/customXml" Target="../customXml/item3.xml"/><Relationship Id="rId20" Type="http://schemas.openxmlformats.org/officeDocument/2006/relationships/font" Target="fonts/Lato-italic.fntdata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24" Type="http://schemas.openxmlformats.org/officeDocument/2006/relationships/customXml" Target="../customXml/item2.xml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23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font" Target="fonts/Lato-bold.fntdata"/><Relationship Id="rId22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9f56513a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9f56513a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89f56513a8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sv-SE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Be om hjälp med frågor kring CVt. Det kommer ju också komma en mall för det från förbundet asap hoppas jag eftersom de bifallit min motion</a:t>
            </a:r>
            <a:endParaRPr/>
          </a:p>
        </p:txBody>
      </p:sp>
      <p:sp>
        <p:nvSpPr>
          <p:cNvPr id="121" name="Google Shape;12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68a7ac710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68a7ac710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868a7ac710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68a7ac7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68a7ac7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868a7ac7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ehåll och text">
  <p:cSld name="Innehåll och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type="title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2" type="body"/>
          </p:nvPr>
        </p:nvSpPr>
        <p:spPr>
          <a:xfrm>
            <a:off x="5738813" y="2416175"/>
            <a:ext cx="5614987" cy="31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3" type="body"/>
          </p:nvPr>
        </p:nvSpPr>
        <p:spPr>
          <a:xfrm>
            <a:off x="407988" y="2416175"/>
            <a:ext cx="5192712" cy="31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och text">
  <p:cSld name="Bild och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4"/>
          <p:cNvSpPr/>
          <p:nvPr>
            <p:ph idx="2" type="pic"/>
          </p:nvPr>
        </p:nvSpPr>
        <p:spPr>
          <a:xfrm>
            <a:off x="407988" y="2416175"/>
            <a:ext cx="5176383" cy="3168196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4"/>
          <p:cNvSpPr txBox="1"/>
          <p:nvPr>
            <p:ph idx="3" type="body"/>
          </p:nvPr>
        </p:nvSpPr>
        <p:spPr>
          <a:xfrm>
            <a:off x="5738813" y="2416175"/>
            <a:ext cx="5614987" cy="31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sida">
  <p:cSld name="Bildsida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5"/>
          <p:cNvSpPr/>
          <p:nvPr>
            <p:ph idx="2" type="pic"/>
          </p:nvPr>
        </p:nvSpPr>
        <p:spPr>
          <a:xfrm>
            <a:off x="407988" y="2392363"/>
            <a:ext cx="10945812" cy="32416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asida">
  <p:cSld name="Mediasida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6"/>
          <p:cNvSpPr/>
          <p:nvPr>
            <p:ph idx="2" type="media"/>
          </p:nvPr>
        </p:nvSpPr>
        <p:spPr>
          <a:xfrm>
            <a:off x="407988" y="2351088"/>
            <a:ext cx="10945812" cy="318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ehåll">
  <p:cSld name="Innehåll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07988" y="2424113"/>
            <a:ext cx="10945812" cy="3209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9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8008" y="294150"/>
            <a:ext cx="2111250" cy="103662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8010" y="273079"/>
            <a:ext cx="1800000" cy="8838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valberedning@sylf.s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4E79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sv-SE">
                <a:solidFill>
                  <a:schemeClr val="lt1"/>
                </a:solidFill>
              </a:rPr>
              <a:t>SYLFs VALBEREDNING</a:t>
            </a:r>
            <a:endParaRPr/>
          </a:p>
        </p:txBody>
      </p:sp>
      <p:sp>
        <p:nvSpPr>
          <p:cNvPr id="45" name="Google Shape;4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sv-SE"/>
              <a:t>10 oktober 2023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sv-SE"/>
              <a:t>INFORMATION PÅ REPSKAPET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9f56513a8_0_1"/>
          <p:cNvSpPr txBox="1"/>
          <p:nvPr>
            <p:ph type="title"/>
          </p:nvPr>
        </p:nvSpPr>
        <p:spPr>
          <a:xfrm>
            <a:off x="408214" y="1616522"/>
            <a:ext cx="10945500" cy="63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Kom ihåg!</a:t>
            </a:r>
            <a:endParaRPr/>
          </a:p>
        </p:txBody>
      </p:sp>
      <p:sp>
        <p:nvSpPr>
          <p:cNvPr id="153" name="Google Shape;153;g289f56513a8_0_1"/>
          <p:cNvSpPr txBox="1"/>
          <p:nvPr>
            <p:ph idx="2" type="body"/>
          </p:nvPr>
        </p:nvSpPr>
        <p:spPr>
          <a:xfrm>
            <a:off x="408436" y="2416175"/>
            <a:ext cx="10945500" cy="31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Char char="•"/>
            </a:pPr>
            <a:r>
              <a:rPr lang="sv-SE" sz="2500"/>
              <a:t>Valberedning för 2025, nomineras </a:t>
            </a:r>
            <a:r>
              <a:rPr b="1" lang="sv-SE" sz="2500" u="sng"/>
              <a:t>EJ</a:t>
            </a:r>
            <a:r>
              <a:rPr lang="sv-SE" sz="2500"/>
              <a:t> av sittande valberedning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>
            <p:ph type="title"/>
          </p:nvPr>
        </p:nvSpPr>
        <p:spPr>
          <a:xfrm>
            <a:off x="408214" y="1755476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sv-SE">
                <a:solidFill>
                  <a:srgbClr val="1E4E79"/>
                </a:solidFill>
              </a:rPr>
              <a:t>Kontakta oss!</a:t>
            </a:r>
            <a:br>
              <a:rPr lang="sv-SE"/>
            </a:br>
            <a:endParaRPr/>
          </a:p>
        </p:txBody>
      </p:sp>
      <p:sp>
        <p:nvSpPr>
          <p:cNvPr id="160" name="Google Shape;160;p9"/>
          <p:cNvSpPr txBox="1"/>
          <p:nvPr/>
        </p:nvSpPr>
        <p:spPr>
          <a:xfrm>
            <a:off x="408213" y="2362521"/>
            <a:ext cx="109455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sv-SE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valberedning@sylf.se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sv-SE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Tipslådan via slf.se, kontaktuppgifter till valberedningen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Daniel Tarnow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Fredrik Gustafsson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Madeleine Liljegren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Rebecka Ramnemark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David Unger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>
            <p:ph type="title"/>
          </p:nvPr>
        </p:nvSpPr>
        <p:spPr>
          <a:xfrm>
            <a:off x="408214" y="137305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sv-SE">
                <a:solidFill>
                  <a:srgbClr val="1E4E79"/>
                </a:solidFill>
              </a:rPr>
              <a:t>Uppdrag – att bereda val</a:t>
            </a:r>
            <a:endParaRPr/>
          </a:p>
        </p:txBody>
      </p:sp>
      <p:sp>
        <p:nvSpPr>
          <p:cNvPr id="52" name="Google Shape;52;p2"/>
          <p:cNvSpPr txBox="1"/>
          <p:nvPr/>
        </p:nvSpPr>
        <p:spPr>
          <a:xfrm>
            <a:off x="408214" y="2611585"/>
            <a:ext cx="113757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sv-SE" sz="3200">
                <a:solidFill>
                  <a:schemeClr val="dk1"/>
                </a:solidFill>
              </a:rPr>
              <a:t>Daniel Tarnow</a:t>
            </a:r>
            <a:r>
              <a:rPr b="0" i="0" lang="sv-SE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(sammankallande), </a:t>
            </a:r>
            <a:r>
              <a:rPr lang="sv-SE" sz="3200">
                <a:solidFill>
                  <a:schemeClr val="dk1"/>
                </a:solidFill>
              </a:rPr>
              <a:t>Fredrik Gustafsson, Madeleine Liljegren, Rebecka Ramnemark, David Unger</a:t>
            </a:r>
            <a:r>
              <a:rPr b="0" i="0" lang="sv-SE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sv-SE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 regleras i §15 och arbete i §24 i SYLFs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sv-SE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stadgar.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1850" y="3676300"/>
            <a:ext cx="3680151" cy="31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/>
          <p:nvPr>
            <p:ph type="title"/>
          </p:nvPr>
        </p:nvSpPr>
        <p:spPr>
          <a:xfrm>
            <a:off x="408214" y="1616522"/>
            <a:ext cx="109455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sv-SE">
                <a:solidFill>
                  <a:srgbClr val="1E4E79"/>
                </a:solidFill>
              </a:rPr>
              <a:t>Poster</a:t>
            </a:r>
            <a:br>
              <a:rPr lang="sv-SE"/>
            </a:br>
            <a:endParaRPr/>
          </a:p>
        </p:txBody>
      </p:sp>
      <p:sp>
        <p:nvSpPr>
          <p:cNvPr id="60" name="Google Shape;60;p3"/>
          <p:cNvSpPr txBox="1"/>
          <p:nvPr/>
        </p:nvSpPr>
        <p:spPr>
          <a:xfrm>
            <a:off x="408225" y="2253425"/>
            <a:ext cx="5615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5245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Font typeface="Arial"/>
              <a:buChar char="•"/>
            </a:pPr>
            <a:r>
              <a:rPr b="0" i="0" lang="sv-SE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Vice ordförande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245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Font typeface="Arial"/>
              <a:buChar char="•"/>
            </a:pPr>
            <a:r>
              <a:rPr b="0" i="0" lang="sv-SE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Två ledamöter (varav en chefredaktör för Moderna Läkare)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245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Font typeface="Arial"/>
              <a:buChar char="•"/>
            </a:pPr>
            <a:r>
              <a:rPr b="0" i="0" lang="sv-SE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Ordförande för repskapet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245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Font typeface="Arial"/>
              <a:buChar char="•"/>
            </a:pPr>
            <a:r>
              <a:rPr b="0" i="0" lang="sv-SE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Ordinarie förtroenderevisor och suppleant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 txBox="1"/>
          <p:nvPr>
            <p:ph idx="2" type="body"/>
          </p:nvPr>
        </p:nvSpPr>
        <p:spPr>
          <a:xfrm>
            <a:off x="5738613" y="2253425"/>
            <a:ext cx="5615100" cy="31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524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Char char="•"/>
            </a:pPr>
            <a:r>
              <a:rPr lang="sv-SE" sz="2200"/>
              <a:t>Auktoriserad revisor</a:t>
            </a:r>
            <a:endParaRPr sz="1100"/>
          </a:p>
          <a:p>
            <a:pPr indent="-5524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Char char="•"/>
            </a:pPr>
            <a:r>
              <a:rPr lang="sv-SE" sz="2200"/>
              <a:t>Mötesordförande och vice mötesordförande SYLF FUM-24</a:t>
            </a:r>
            <a:endParaRPr sz="1100"/>
          </a:p>
          <a:p>
            <a:pPr indent="-5524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Char char="•"/>
            </a:pPr>
            <a:r>
              <a:rPr lang="sv-SE" sz="2200"/>
              <a:t>Två rösträknare tillika justerare </a:t>
            </a:r>
            <a:endParaRPr sz="1100"/>
          </a:p>
          <a:p>
            <a:pPr indent="-5524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Char char="•"/>
            </a:pPr>
            <a:r>
              <a:rPr lang="sv-SE" sz="2200"/>
              <a:t>Representanter till SLF FUM-24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2586961" y="1119393"/>
            <a:ext cx="8739782" cy="5014629"/>
            <a:chOff x="4399" y="723977"/>
            <a:chExt cx="8739782" cy="5014629"/>
          </a:xfrm>
        </p:grpSpPr>
        <p:sp>
          <p:nvSpPr>
            <p:cNvPr id="68" name="Google Shape;68;p4"/>
            <p:cNvSpPr/>
            <p:nvPr/>
          </p:nvSpPr>
          <p:spPr>
            <a:xfrm rot="5400000">
              <a:off x="-403659" y="1863151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399" y="723977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 txBox="1"/>
            <p:nvPr/>
          </p:nvSpPr>
          <p:spPr>
            <a:xfrm>
              <a:off x="46363" y="765941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Repskap</a:t>
              </a:r>
              <a:endParaRPr b="0" i="0" sz="22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 rot="5400000">
              <a:off x="-403659" y="3654090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4399" y="2514916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 txBox="1"/>
            <p:nvPr/>
          </p:nvSpPr>
          <p:spPr>
            <a:xfrm>
              <a:off x="46363" y="2556880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Tipslåda öppen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91809" y="4549560"/>
              <a:ext cx="3166105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399" y="4305855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 txBox="1"/>
            <p:nvPr/>
          </p:nvSpPr>
          <p:spPr>
            <a:xfrm>
              <a:off x="46363" y="4347819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Styrelsen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 rot="-5400000">
              <a:off x="2772272" y="3654090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180331" y="4305855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 txBox="1"/>
            <p:nvPr/>
          </p:nvSpPr>
          <p:spPr>
            <a:xfrm>
              <a:off x="3222295" y="4347819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“Kravprofil”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 rot="-5400000">
              <a:off x="2772272" y="1863151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3180331" y="2514916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 txBox="1"/>
            <p:nvPr/>
          </p:nvSpPr>
          <p:spPr>
            <a:xfrm>
              <a:off x="3222295" y="2556880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Nominerings-</a:t>
              </a:r>
              <a:endParaRPr b="0" i="0" sz="22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anmodan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667741" y="967682"/>
              <a:ext cx="3166105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180331" y="723977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 txBox="1"/>
            <p:nvPr/>
          </p:nvSpPr>
          <p:spPr>
            <a:xfrm>
              <a:off x="3222295" y="765941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Nomineringsstopp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5400000">
              <a:off x="5948203" y="1863151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356263" y="723977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 txBox="1"/>
            <p:nvPr/>
          </p:nvSpPr>
          <p:spPr>
            <a:xfrm>
              <a:off x="6398227" y="765941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Intervjuer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5400000">
              <a:off x="5948203" y="3654090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356263" y="2514916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 txBox="1"/>
            <p:nvPr/>
          </p:nvSpPr>
          <p:spPr>
            <a:xfrm>
              <a:off x="6398227" y="2556880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Förslag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356263" y="4305855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 txBox="1"/>
            <p:nvPr/>
          </p:nvSpPr>
          <p:spPr>
            <a:xfrm>
              <a:off x="6398227" y="4347819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FUM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5"/>
          <p:cNvGrpSpPr/>
          <p:nvPr/>
        </p:nvGrpSpPr>
        <p:grpSpPr>
          <a:xfrm>
            <a:off x="2995826" y="361320"/>
            <a:ext cx="8730734" cy="6200117"/>
            <a:chOff x="0" y="0"/>
            <a:chExt cx="8730734" cy="6200117"/>
          </a:xfrm>
        </p:grpSpPr>
        <p:sp>
          <p:nvSpPr>
            <p:cNvPr id="100" name="Google Shape;100;p5"/>
            <p:cNvSpPr/>
            <p:nvPr/>
          </p:nvSpPr>
          <p:spPr>
            <a:xfrm>
              <a:off x="0" y="0"/>
              <a:ext cx="6722665" cy="11160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 txBox="1"/>
            <p:nvPr/>
          </p:nvSpPr>
          <p:spPr>
            <a:xfrm>
              <a:off x="32687" y="32687"/>
              <a:ext cx="5387817" cy="105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3000"/>
                <a:buFont typeface="Calibri"/>
                <a:buNone/>
              </a:pP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Förarbete, nomineringsanmodan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02017" y="1271024"/>
              <a:ext cx="6722665" cy="11160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 txBox="1"/>
            <p:nvPr/>
          </p:nvSpPr>
          <p:spPr>
            <a:xfrm>
              <a:off x="534704" y="1303711"/>
              <a:ext cx="5429860" cy="105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3000"/>
                <a:buFont typeface="Calibri"/>
                <a:buNone/>
              </a:pP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Nomineringsstopp 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15 mars</a:t>
              </a: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 202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004034" y="2542048"/>
              <a:ext cx="6722665" cy="11160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 txBox="1"/>
            <p:nvPr/>
          </p:nvSpPr>
          <p:spPr>
            <a:xfrm>
              <a:off x="1036721" y="2574735"/>
              <a:ext cx="5429860" cy="105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3000"/>
                <a:buFont typeface="Calibri"/>
                <a:buNone/>
              </a:pP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Intervjuer v. 1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2-13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506051" y="3813072"/>
              <a:ext cx="6722665" cy="11160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 txBox="1"/>
            <p:nvPr/>
          </p:nvSpPr>
          <p:spPr>
            <a:xfrm>
              <a:off x="1538738" y="3845759"/>
              <a:ext cx="5429860" cy="105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3000"/>
                <a:buFont typeface="Calibri"/>
                <a:buNone/>
              </a:pP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Förslag 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april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008069" y="5084096"/>
              <a:ext cx="6722665" cy="11160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 txBox="1"/>
            <p:nvPr/>
          </p:nvSpPr>
          <p:spPr>
            <a:xfrm>
              <a:off x="2040756" y="5116783"/>
              <a:ext cx="5429860" cy="105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3000"/>
                <a:buFont typeface="Calibri"/>
                <a:buNone/>
              </a:pP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FUM 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26-27</a:t>
              </a: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pril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997252" y="815315"/>
              <a:ext cx="725413" cy="72541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EEF">
                <a:alpha val="89411"/>
              </a:srgbClr>
            </a:solidFill>
            <a:ln cap="flat" cmpd="sng" w="9525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 txBox="1"/>
            <p:nvPr/>
          </p:nvSpPr>
          <p:spPr>
            <a:xfrm>
              <a:off x="6160470" y="815315"/>
              <a:ext cx="398977" cy="545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t/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499269" y="2086339"/>
              <a:ext cx="725413" cy="72541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EEF">
                <a:alpha val="89411"/>
              </a:srgbClr>
            </a:solidFill>
            <a:ln cap="flat" cmpd="sng" w="9525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 txBox="1"/>
            <p:nvPr/>
          </p:nvSpPr>
          <p:spPr>
            <a:xfrm>
              <a:off x="6662487" y="2086339"/>
              <a:ext cx="398977" cy="545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t/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7001286" y="3338763"/>
              <a:ext cx="725413" cy="72541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EEF">
                <a:alpha val="89411"/>
              </a:srgbClr>
            </a:solidFill>
            <a:ln cap="flat" cmpd="sng" w="9525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7164504" y="3338763"/>
              <a:ext cx="398977" cy="545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t/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503303" y="4622187"/>
              <a:ext cx="725413" cy="72541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EEF">
                <a:alpha val="89411"/>
              </a:srgbClr>
            </a:solidFill>
            <a:ln cap="flat" cmpd="sng" w="9525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7666521" y="4622187"/>
              <a:ext cx="398977" cy="545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t/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408214" y="1718411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sv-SE">
                <a:solidFill>
                  <a:srgbClr val="1E4E79"/>
                </a:solidFill>
              </a:rPr>
              <a:t>Nominering</a:t>
            </a:r>
            <a:br>
              <a:rPr lang="sv-SE"/>
            </a:b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408214" y="2483486"/>
            <a:ext cx="11583300" cy="4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Nomineringstext, fackligt CV (mall)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Uppdrag som personen nomineras till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lang="sv-SE" sz="2500">
                <a:solidFill>
                  <a:schemeClr val="dk1"/>
                </a:solidFill>
              </a:rPr>
              <a:t>Eventuella lokalavdelning(ar) som står bakom </a:t>
            </a:r>
            <a:r>
              <a:rPr lang="sv-SE" sz="25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nomineringen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Bekräfta att den nominerade är tillfrågad och positivt inställd till nomineringen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Tveka inte att kontakta oss vid frågor eller om ni behöver hjälp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408214" y="1755476"/>
            <a:ext cx="109455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sv-SE">
                <a:solidFill>
                  <a:srgbClr val="1E4E79"/>
                </a:solidFill>
              </a:rPr>
              <a:t>Grund för valberedningens förslag</a:t>
            </a:r>
            <a:br>
              <a:rPr lang="sv-SE"/>
            </a:br>
            <a:endParaRPr/>
          </a:p>
        </p:txBody>
      </p:sp>
      <p:sp>
        <p:nvSpPr>
          <p:cNvPr id="131" name="Google Shape;131;p7"/>
          <p:cNvSpPr txBox="1"/>
          <p:nvPr/>
        </p:nvSpPr>
        <p:spPr>
          <a:xfrm>
            <a:off x="408213" y="2479208"/>
            <a:ext cx="10945500" cy="4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Intervjuer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”Kravprofil”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Erfarenhet, samarbetsförmåga, förståelse för uppdraget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68a7ac710_0_8"/>
          <p:cNvSpPr txBox="1"/>
          <p:nvPr>
            <p:ph type="title"/>
          </p:nvPr>
        </p:nvSpPr>
        <p:spPr>
          <a:xfrm>
            <a:off x="408214" y="1616522"/>
            <a:ext cx="10945500" cy="63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Synpunkter från lokalavdelningar 2022</a:t>
            </a:r>
            <a:endParaRPr/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sv-SE"/>
              <a:t>Vad önskas i styrelsen?</a:t>
            </a:r>
            <a:endParaRPr/>
          </a:p>
        </p:txBody>
      </p:sp>
      <p:sp>
        <p:nvSpPr>
          <p:cNvPr id="138" name="Google Shape;138;g2868a7ac710_0_8"/>
          <p:cNvSpPr txBox="1"/>
          <p:nvPr>
            <p:ph idx="3" type="body"/>
          </p:nvPr>
        </p:nvSpPr>
        <p:spPr>
          <a:xfrm>
            <a:off x="408213" y="3088725"/>
            <a:ext cx="5192700" cy="31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500"/>
              <a:buChar char="●"/>
            </a:pPr>
            <a:r>
              <a:rPr lang="sv-SE" sz="2500"/>
              <a:t>Bakgrund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sv-SE" sz="2500"/>
              <a:t>Bred spridning gällande både geografi och specialiteter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sv-SE" sz="2500"/>
              <a:t>“Hela underläkarkarriären”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sv-SE" sz="2500"/>
              <a:t>Forskning</a:t>
            </a:r>
            <a:endParaRPr sz="25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39" name="Google Shape;139;g2868a7ac710_0_8"/>
          <p:cNvSpPr txBox="1"/>
          <p:nvPr>
            <p:ph idx="2" type="body"/>
          </p:nvPr>
        </p:nvSpPr>
        <p:spPr>
          <a:xfrm>
            <a:off x="5738613" y="3088725"/>
            <a:ext cx="5615100" cy="31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500"/>
              <a:buChar char="●"/>
            </a:pPr>
            <a:r>
              <a:rPr lang="sv-SE" sz="2500"/>
              <a:t>Egenskaper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sv-SE" sz="2500"/>
              <a:t>Organiserad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500"/>
              <a:buChar char="○"/>
            </a:pPr>
            <a:r>
              <a:rPr lang="sv-SE" sz="2500"/>
              <a:t>God kontakt med lokalavdelningarna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sv-SE" sz="2500"/>
              <a:t>Synlig utåt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68a7ac710_0_0"/>
          <p:cNvSpPr txBox="1"/>
          <p:nvPr>
            <p:ph type="title"/>
          </p:nvPr>
        </p:nvSpPr>
        <p:spPr>
          <a:xfrm>
            <a:off x="408214" y="1616522"/>
            <a:ext cx="10945500" cy="63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Arbetsgrupp för SYLF:s valberedning</a:t>
            </a:r>
            <a:endParaRPr/>
          </a:p>
        </p:txBody>
      </p:sp>
      <p:sp>
        <p:nvSpPr>
          <p:cNvPr id="146" name="Google Shape;146;g2868a7ac710_0_0"/>
          <p:cNvSpPr txBox="1"/>
          <p:nvPr>
            <p:ph idx="2" type="body"/>
          </p:nvPr>
        </p:nvSpPr>
        <p:spPr>
          <a:xfrm>
            <a:off x="297712" y="2416175"/>
            <a:ext cx="11056200" cy="31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6725" lvl="0" marL="457200" rtl="0" algn="l"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3750"/>
              <a:buChar char="●"/>
            </a:pPr>
            <a:r>
              <a:rPr lang="sv-SE" sz="2400"/>
              <a:t>Efter motion på FUM 2022</a:t>
            </a:r>
            <a:br>
              <a:rPr lang="sv-SE" sz="2400"/>
            </a:br>
            <a:endParaRPr sz="2400"/>
          </a:p>
          <a:p>
            <a:pPr indent="-466725" lvl="0" marL="457200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Char char="●"/>
            </a:pPr>
            <a:r>
              <a:rPr lang="sv-SE" sz="2400"/>
              <a:t>Sett över urvalskriterier, arbetssätt, årshjul, arvodesreglemente m.m.</a:t>
            </a:r>
            <a:br>
              <a:rPr lang="sv-SE" sz="2400"/>
            </a:br>
            <a:endParaRPr sz="1400"/>
          </a:p>
          <a:p>
            <a:pPr indent="-466725" lvl="0" marL="457200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Char char="●"/>
            </a:pPr>
            <a:r>
              <a:rPr lang="sv-SE" sz="2400"/>
              <a:t>Arbetet inlämnat till centralstyrelsen, kommer att gå ut på remiss till lokalavdelningarna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Anpassad formgivni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npassad formgivni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F71D5BA7CDC4799F5C34F7AE3748E" ma:contentTypeVersion="17" ma:contentTypeDescription="Skapa ett nytt dokument." ma:contentTypeScope="" ma:versionID="bc7117e324c4db59dfb2ca57c8a7f74f">
  <xsd:schema xmlns:xsd="http://www.w3.org/2001/XMLSchema" xmlns:xs="http://www.w3.org/2001/XMLSchema" xmlns:p="http://schemas.microsoft.com/office/2006/metadata/properties" xmlns:ns2="907880aa-c54c-4a90-ad92-f3922ca89d81" xmlns:ns3="66b9a5be-94f0-43d2-886a-c563bd908c8a" xmlns:ns4="9c2d0ce8-f408-440f-a7b2-57f1944a2880" targetNamespace="http://schemas.microsoft.com/office/2006/metadata/properties" ma:root="true" ma:fieldsID="b460f4a2747aa13697ab6401bd6820cf" ns2:_="" ns3:_="" ns4:_="">
    <xsd:import namespace="907880aa-c54c-4a90-ad92-f3922ca89d81"/>
    <xsd:import namespace="66b9a5be-94f0-43d2-886a-c563bd908c8a"/>
    <xsd:import namespace="9c2d0ce8-f408-440f-a7b2-57f1944a28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880aa-c54c-4a90-ad92-f3922ca89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6c0a9bc-81cf-40ac-b201-66a6b73b96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9a5be-94f0-43d2-886a-c563bd908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d0ce8-f408-440f-a7b2-57f1944a28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14cb2de-2c8b-4a71-8026-8bfc4f6f9e68}" ma:internalName="TaxCatchAll" ma:showField="CatchAllData" ma:web="66b9a5be-94f0-43d2-886a-c563bd908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7880aa-c54c-4a90-ad92-f3922ca89d81">
      <Terms xmlns="http://schemas.microsoft.com/office/infopath/2007/PartnerControls"/>
    </lcf76f155ced4ddcb4097134ff3c332f>
    <TaxCatchAll xmlns="9c2d0ce8-f408-440f-a7b2-57f1944a2880" xsi:nil="true"/>
  </documentManagement>
</p:properties>
</file>

<file path=customXml/itemProps1.xml><?xml version="1.0" encoding="utf-8"?>
<ds:datastoreItem xmlns:ds="http://schemas.openxmlformats.org/officeDocument/2006/customXml" ds:itemID="{04A852BE-65E0-400A-9FFB-2FEC8FA70045}"/>
</file>

<file path=customXml/itemProps2.xml><?xml version="1.0" encoding="utf-8"?>
<ds:datastoreItem xmlns:ds="http://schemas.openxmlformats.org/officeDocument/2006/customXml" ds:itemID="{B439C266-6732-4B96-A8E2-CE2714EC4D10}"/>
</file>

<file path=customXml/itemProps3.xml><?xml version="1.0" encoding="utf-8"?>
<ds:datastoreItem xmlns:ds="http://schemas.openxmlformats.org/officeDocument/2006/customXml" ds:itemID="{1E5D6F82-F509-40CC-9357-96A90CAB3C3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0x010100DDEF71D5BA7CDC4799F5C34F7AE3748E</vt:lpwstr>
  </property>
</Properties>
</file>