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92000"/>
  <p:notesSz cx="6858000" cy="9144000"/>
  <p:embeddedFontLs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jV/+Vd2jVpfTyf8lYFu6esYDDJ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font" Target="fonts/La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Lato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La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9f56513a8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89f56513a8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89f56513a8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" name="Google Shape;4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" name="Google Shape;5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sv-SE">
                <a:solidFill>
                  <a:srgbClr val="1D1C1D"/>
                </a:solidFill>
                <a:latin typeface="Lato"/>
                <a:ea typeface="Lato"/>
                <a:cs typeface="Lato"/>
                <a:sym typeface="Lato"/>
              </a:rPr>
              <a:t>Be om hjälp med frågor kring CVt. Det kommer ju också komma en mall för det från förbundet asap hoppas jag eftersom de bifallit min motion</a:t>
            </a:r>
            <a:endParaRPr/>
          </a:p>
        </p:txBody>
      </p:sp>
      <p:sp>
        <p:nvSpPr>
          <p:cNvPr id="121" name="Google Shape;12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68a7ac710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868a7ac710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2868a7ac710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68a7ac71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868a7ac71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868a7ac71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nehåll och text">
  <p:cSld name="Innehåll och 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/>
          <p:nvPr>
            <p:ph type="title"/>
          </p:nvPr>
        </p:nvSpPr>
        <p:spPr>
          <a:xfrm>
            <a:off x="408214" y="1616522"/>
            <a:ext cx="10945586" cy="636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3"/>
          <p:cNvSpPr txBox="1"/>
          <p:nvPr>
            <p:ph idx="1" type="body"/>
          </p:nvPr>
        </p:nvSpPr>
        <p:spPr>
          <a:xfrm>
            <a:off x="408214" y="5764213"/>
            <a:ext cx="10945586" cy="78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3"/>
          <p:cNvSpPr txBox="1"/>
          <p:nvPr>
            <p:ph idx="2" type="body"/>
          </p:nvPr>
        </p:nvSpPr>
        <p:spPr>
          <a:xfrm>
            <a:off x="5738813" y="2416175"/>
            <a:ext cx="5614987" cy="316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3" type="body"/>
          </p:nvPr>
        </p:nvSpPr>
        <p:spPr>
          <a:xfrm>
            <a:off x="407988" y="2416175"/>
            <a:ext cx="5192712" cy="316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och text">
  <p:cSld name="Bild och 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408214" y="1616522"/>
            <a:ext cx="10945586" cy="636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408214" y="5764213"/>
            <a:ext cx="10945586" cy="78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4"/>
          <p:cNvSpPr/>
          <p:nvPr>
            <p:ph idx="2" type="pic"/>
          </p:nvPr>
        </p:nvSpPr>
        <p:spPr>
          <a:xfrm>
            <a:off x="407988" y="2416175"/>
            <a:ext cx="5176383" cy="3168196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14"/>
          <p:cNvSpPr txBox="1"/>
          <p:nvPr>
            <p:ph idx="3" type="body"/>
          </p:nvPr>
        </p:nvSpPr>
        <p:spPr>
          <a:xfrm>
            <a:off x="5738813" y="2416175"/>
            <a:ext cx="5614987" cy="316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sida">
  <p:cSld name="Bildsida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408214" y="1616522"/>
            <a:ext cx="10945586" cy="636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408214" y="5764213"/>
            <a:ext cx="10945586" cy="78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5"/>
          <p:cNvSpPr/>
          <p:nvPr>
            <p:ph idx="2" type="pic"/>
          </p:nvPr>
        </p:nvSpPr>
        <p:spPr>
          <a:xfrm>
            <a:off x="407988" y="2392363"/>
            <a:ext cx="10945812" cy="32416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diasida">
  <p:cSld name="Mediasida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408214" y="1616522"/>
            <a:ext cx="10945586" cy="636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1" type="body"/>
          </p:nvPr>
        </p:nvSpPr>
        <p:spPr>
          <a:xfrm>
            <a:off x="408214" y="5764213"/>
            <a:ext cx="10945586" cy="78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6"/>
          <p:cNvSpPr/>
          <p:nvPr>
            <p:ph idx="2" type="media"/>
          </p:nvPr>
        </p:nvSpPr>
        <p:spPr>
          <a:xfrm>
            <a:off x="407988" y="2351088"/>
            <a:ext cx="10945812" cy="318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nehåll">
  <p:cSld name="Innehåll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408214" y="1616522"/>
            <a:ext cx="10945586" cy="636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408214" y="5764213"/>
            <a:ext cx="10945586" cy="78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407988" y="2424113"/>
            <a:ext cx="10945812" cy="3209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F9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" name="Google Shape;12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98008" y="294150"/>
            <a:ext cx="2111250" cy="103662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98010" y="273079"/>
            <a:ext cx="1800000" cy="88380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valberedning@sylf.s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4E79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1" lang="sv-SE">
                <a:solidFill>
                  <a:schemeClr val="lt1"/>
                </a:solidFill>
              </a:rPr>
              <a:t>SYLFs VALBEREDNING</a:t>
            </a:r>
            <a:endParaRPr/>
          </a:p>
        </p:txBody>
      </p:sp>
      <p:sp>
        <p:nvSpPr>
          <p:cNvPr id="45" name="Google Shape;4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sv-SE"/>
              <a:t>10 oktober 2023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sv-SE"/>
              <a:t>INFORMATION PÅ REPSKAPET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89f56513a8_0_1"/>
          <p:cNvSpPr txBox="1"/>
          <p:nvPr>
            <p:ph type="title"/>
          </p:nvPr>
        </p:nvSpPr>
        <p:spPr>
          <a:xfrm>
            <a:off x="408214" y="1616522"/>
            <a:ext cx="10945500" cy="63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Kom ihåg!</a:t>
            </a:r>
            <a:endParaRPr/>
          </a:p>
        </p:txBody>
      </p:sp>
      <p:sp>
        <p:nvSpPr>
          <p:cNvPr id="153" name="Google Shape;153;g289f56513a8_0_1"/>
          <p:cNvSpPr txBox="1"/>
          <p:nvPr>
            <p:ph idx="2" type="body"/>
          </p:nvPr>
        </p:nvSpPr>
        <p:spPr>
          <a:xfrm>
            <a:off x="408436" y="2416175"/>
            <a:ext cx="10945500" cy="316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750"/>
              <a:buChar char="•"/>
            </a:pPr>
            <a:r>
              <a:rPr lang="sv-SE" sz="2500"/>
              <a:t>Valberedning för 2025, nomineras </a:t>
            </a:r>
            <a:r>
              <a:rPr b="1" lang="sv-SE" sz="2500" u="sng"/>
              <a:t>EJ</a:t>
            </a:r>
            <a:r>
              <a:rPr lang="sv-SE" sz="2500"/>
              <a:t> av sittande valberedning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/>
          <p:nvPr>
            <p:ph type="title"/>
          </p:nvPr>
        </p:nvSpPr>
        <p:spPr>
          <a:xfrm>
            <a:off x="408214" y="1755476"/>
            <a:ext cx="10945586" cy="636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sv-SE">
                <a:solidFill>
                  <a:srgbClr val="1E4E79"/>
                </a:solidFill>
              </a:rPr>
              <a:t>Kontakta oss!</a:t>
            </a:r>
            <a:br>
              <a:rPr lang="sv-SE"/>
            </a:br>
            <a:endParaRPr/>
          </a:p>
        </p:txBody>
      </p:sp>
      <p:sp>
        <p:nvSpPr>
          <p:cNvPr id="160" name="Google Shape;160;p9"/>
          <p:cNvSpPr txBox="1"/>
          <p:nvPr/>
        </p:nvSpPr>
        <p:spPr>
          <a:xfrm>
            <a:off x="408213" y="2362521"/>
            <a:ext cx="109455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sv-SE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valberedning@sylf.se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sv-SE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Tipslådan via slf.se, kontaktuppgifter till valberedningen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v-SE" sz="2400">
                <a:solidFill>
                  <a:schemeClr val="dk1"/>
                </a:solidFill>
              </a:rPr>
              <a:t>Daniel Tarnow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v-SE" sz="2400">
                <a:solidFill>
                  <a:schemeClr val="dk1"/>
                </a:solidFill>
              </a:rPr>
              <a:t>Fredrik Gustafsson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v-SE" sz="2400">
                <a:solidFill>
                  <a:schemeClr val="dk1"/>
                </a:solidFill>
              </a:rPr>
              <a:t>Madeleine Liljegren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v-SE" sz="2400">
                <a:solidFill>
                  <a:schemeClr val="dk1"/>
                </a:solidFill>
              </a:rPr>
              <a:t>Rebecka Ramnemark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v-SE" sz="2400">
                <a:solidFill>
                  <a:schemeClr val="dk1"/>
                </a:solidFill>
              </a:rPr>
              <a:t>David Unger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"/>
          <p:cNvSpPr txBox="1"/>
          <p:nvPr>
            <p:ph type="title"/>
          </p:nvPr>
        </p:nvSpPr>
        <p:spPr>
          <a:xfrm>
            <a:off x="408214" y="1373052"/>
            <a:ext cx="10945586" cy="636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sv-SE">
                <a:solidFill>
                  <a:srgbClr val="1E4E79"/>
                </a:solidFill>
              </a:rPr>
              <a:t>Uppdrag – att bereda val</a:t>
            </a:r>
            <a:endParaRPr/>
          </a:p>
        </p:txBody>
      </p:sp>
      <p:sp>
        <p:nvSpPr>
          <p:cNvPr id="52" name="Google Shape;52;p2"/>
          <p:cNvSpPr txBox="1"/>
          <p:nvPr/>
        </p:nvSpPr>
        <p:spPr>
          <a:xfrm>
            <a:off x="408214" y="2611585"/>
            <a:ext cx="113757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sv-SE" sz="3200">
                <a:solidFill>
                  <a:schemeClr val="dk1"/>
                </a:solidFill>
              </a:rPr>
              <a:t>Daniel Tarnow</a:t>
            </a:r>
            <a:r>
              <a:rPr b="0" i="0" lang="sv-SE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(sammankallande), </a:t>
            </a:r>
            <a:r>
              <a:rPr lang="sv-SE" sz="3200">
                <a:solidFill>
                  <a:schemeClr val="dk1"/>
                </a:solidFill>
              </a:rPr>
              <a:t>Fredrik Gustafsson, Madeleine Liljegren, Rebecka Ramnemark, David Unger</a:t>
            </a:r>
            <a:r>
              <a:rPr b="0" i="0" lang="sv-SE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sv-SE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 regleras i §15 och arbete i §24 i SYLFs 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sv-SE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stadgar.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1850" y="3676300"/>
            <a:ext cx="3680151" cy="318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/>
          <p:nvPr>
            <p:ph type="title"/>
          </p:nvPr>
        </p:nvSpPr>
        <p:spPr>
          <a:xfrm>
            <a:off x="408214" y="1616522"/>
            <a:ext cx="109455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sv-SE">
                <a:solidFill>
                  <a:srgbClr val="1E4E79"/>
                </a:solidFill>
              </a:rPr>
              <a:t>Poster</a:t>
            </a:r>
            <a:br>
              <a:rPr lang="sv-SE"/>
            </a:br>
            <a:endParaRPr/>
          </a:p>
        </p:txBody>
      </p:sp>
      <p:sp>
        <p:nvSpPr>
          <p:cNvPr id="60" name="Google Shape;60;p3"/>
          <p:cNvSpPr txBox="1"/>
          <p:nvPr/>
        </p:nvSpPr>
        <p:spPr>
          <a:xfrm>
            <a:off x="408225" y="2253425"/>
            <a:ext cx="56151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5245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450"/>
              <a:buFont typeface="Arial"/>
              <a:buChar char="•"/>
            </a:pPr>
            <a:r>
              <a:rPr b="0" i="0" lang="sv-SE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Vice ordförande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245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450"/>
              <a:buFont typeface="Arial"/>
              <a:buChar char="•"/>
            </a:pPr>
            <a:r>
              <a:rPr b="0" i="0" lang="sv-SE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Två ledamöter (varav en chefredaktör för Moderna Läkare)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245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450"/>
              <a:buFont typeface="Arial"/>
              <a:buChar char="•"/>
            </a:pPr>
            <a:r>
              <a:rPr b="0" i="0" lang="sv-SE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Ordförande för repskapet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245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450"/>
              <a:buFont typeface="Arial"/>
              <a:buChar char="•"/>
            </a:pPr>
            <a:r>
              <a:rPr b="0" i="0" lang="sv-SE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Ordinarie förtroenderevisor och suppleant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"/>
          <p:cNvSpPr txBox="1"/>
          <p:nvPr>
            <p:ph idx="2" type="body"/>
          </p:nvPr>
        </p:nvSpPr>
        <p:spPr>
          <a:xfrm>
            <a:off x="5738613" y="2253425"/>
            <a:ext cx="5615100" cy="316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52450" lvl="0" marL="571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450"/>
              <a:buChar char="•"/>
            </a:pPr>
            <a:r>
              <a:rPr lang="sv-SE" sz="2200"/>
              <a:t>Auktoriserad revisor</a:t>
            </a:r>
            <a:endParaRPr sz="1100"/>
          </a:p>
          <a:p>
            <a:pPr indent="-552450" lvl="0" marL="571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450"/>
              <a:buChar char="•"/>
            </a:pPr>
            <a:r>
              <a:rPr lang="sv-SE" sz="2200"/>
              <a:t>Mötesordförande och vice mötesordförande SYLF FUM-24</a:t>
            </a:r>
            <a:endParaRPr sz="1100"/>
          </a:p>
          <a:p>
            <a:pPr indent="-552450" lvl="0" marL="571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450"/>
              <a:buChar char="•"/>
            </a:pPr>
            <a:r>
              <a:rPr lang="sv-SE" sz="2200"/>
              <a:t>Två rösträknare tillika justerare </a:t>
            </a:r>
            <a:endParaRPr sz="1100"/>
          </a:p>
          <a:p>
            <a:pPr indent="-552450" lvl="0" marL="571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450"/>
              <a:buChar char="•"/>
            </a:pPr>
            <a:r>
              <a:rPr lang="sv-SE" sz="2200"/>
              <a:t>Representanter till SLF FUM-24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2586961" y="1119393"/>
            <a:ext cx="8739782" cy="5014629"/>
            <a:chOff x="4399" y="723977"/>
            <a:chExt cx="8739782" cy="5014629"/>
          </a:xfrm>
        </p:grpSpPr>
        <p:sp>
          <p:nvSpPr>
            <p:cNvPr id="68" name="Google Shape;68;p4"/>
            <p:cNvSpPr/>
            <p:nvPr/>
          </p:nvSpPr>
          <p:spPr>
            <a:xfrm rot="5400000">
              <a:off x="-403659" y="1863151"/>
              <a:ext cx="1781112" cy="214912"/>
            </a:xfrm>
            <a:prstGeom prst="rect">
              <a:avLst/>
            </a:prstGeom>
            <a:gradFill>
              <a:gsLst>
                <a:gs pos="0">
                  <a:srgbClr val="E1EAF5"/>
                </a:gs>
                <a:gs pos="50000">
                  <a:srgbClr val="D4E0F1"/>
                </a:gs>
                <a:gs pos="100000">
                  <a:srgbClr val="CEDCF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4399" y="723977"/>
              <a:ext cx="2387918" cy="143275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4"/>
            <p:cNvSpPr txBox="1"/>
            <p:nvPr/>
          </p:nvSpPr>
          <p:spPr>
            <a:xfrm>
              <a:off x="46363" y="765941"/>
              <a:ext cx="2303990" cy="1348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2200"/>
                <a:buFont typeface="Calibri"/>
                <a:buNone/>
              </a:pPr>
              <a:r>
                <a:rPr b="0" i="0" lang="sv-SE" sz="22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Repskap</a:t>
              </a:r>
              <a:endParaRPr b="0" i="0" sz="22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 rot="5400000">
              <a:off x="-403659" y="3654090"/>
              <a:ext cx="1781112" cy="214912"/>
            </a:xfrm>
            <a:prstGeom prst="rect">
              <a:avLst/>
            </a:prstGeom>
            <a:gradFill>
              <a:gsLst>
                <a:gs pos="0">
                  <a:srgbClr val="E1EAF5"/>
                </a:gs>
                <a:gs pos="50000">
                  <a:srgbClr val="D4E0F1"/>
                </a:gs>
                <a:gs pos="100000">
                  <a:srgbClr val="CEDCF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4399" y="2514916"/>
              <a:ext cx="2387918" cy="143275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4"/>
            <p:cNvSpPr txBox="1"/>
            <p:nvPr/>
          </p:nvSpPr>
          <p:spPr>
            <a:xfrm>
              <a:off x="46363" y="2556880"/>
              <a:ext cx="2303990" cy="1348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2200"/>
                <a:buFont typeface="Calibri"/>
                <a:buNone/>
              </a:pPr>
              <a:r>
                <a:rPr b="0" i="0" lang="sv-SE" sz="22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Tipslåda öppen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91809" y="4549560"/>
              <a:ext cx="3166105" cy="214912"/>
            </a:xfrm>
            <a:prstGeom prst="rect">
              <a:avLst/>
            </a:prstGeom>
            <a:gradFill>
              <a:gsLst>
                <a:gs pos="0">
                  <a:srgbClr val="E1EAF5"/>
                </a:gs>
                <a:gs pos="50000">
                  <a:srgbClr val="D4E0F1"/>
                </a:gs>
                <a:gs pos="100000">
                  <a:srgbClr val="CEDCF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4399" y="4305855"/>
              <a:ext cx="2387918" cy="143275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 txBox="1"/>
            <p:nvPr/>
          </p:nvSpPr>
          <p:spPr>
            <a:xfrm>
              <a:off x="46363" y="4347819"/>
              <a:ext cx="2303990" cy="1348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2200"/>
                <a:buFont typeface="Calibri"/>
                <a:buNone/>
              </a:pPr>
              <a:r>
                <a:rPr b="0" i="0" lang="sv-SE" sz="22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Styrelsen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 rot="-5400000">
              <a:off x="2772272" y="3654090"/>
              <a:ext cx="1781112" cy="214912"/>
            </a:xfrm>
            <a:prstGeom prst="rect">
              <a:avLst/>
            </a:prstGeom>
            <a:gradFill>
              <a:gsLst>
                <a:gs pos="0">
                  <a:srgbClr val="E1EAF5"/>
                </a:gs>
                <a:gs pos="50000">
                  <a:srgbClr val="D4E0F1"/>
                </a:gs>
                <a:gs pos="100000">
                  <a:srgbClr val="CEDCF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180331" y="4305855"/>
              <a:ext cx="2387918" cy="143275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4"/>
            <p:cNvSpPr txBox="1"/>
            <p:nvPr/>
          </p:nvSpPr>
          <p:spPr>
            <a:xfrm>
              <a:off x="3222295" y="4347819"/>
              <a:ext cx="2303990" cy="1348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2200"/>
                <a:buFont typeface="Calibri"/>
                <a:buNone/>
              </a:pPr>
              <a:r>
                <a:rPr b="0" i="0" lang="sv-SE" sz="22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“Kravprofil”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 rot="-5400000">
              <a:off x="2772272" y="1863151"/>
              <a:ext cx="1781112" cy="214912"/>
            </a:xfrm>
            <a:prstGeom prst="rect">
              <a:avLst/>
            </a:prstGeom>
            <a:gradFill>
              <a:gsLst>
                <a:gs pos="0">
                  <a:srgbClr val="E1EAF5"/>
                </a:gs>
                <a:gs pos="50000">
                  <a:srgbClr val="D4E0F1"/>
                </a:gs>
                <a:gs pos="100000">
                  <a:srgbClr val="CEDCF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3180331" y="2514916"/>
              <a:ext cx="2387918" cy="143275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"/>
            <p:cNvSpPr txBox="1"/>
            <p:nvPr/>
          </p:nvSpPr>
          <p:spPr>
            <a:xfrm>
              <a:off x="3222295" y="2556880"/>
              <a:ext cx="2303990" cy="1348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2200"/>
                <a:buFont typeface="Calibri"/>
                <a:buNone/>
              </a:pPr>
              <a:r>
                <a:rPr b="0" i="0" lang="sv-SE" sz="22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Nominerings-</a:t>
              </a:r>
              <a:endParaRPr b="0" i="0" sz="22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2200"/>
                <a:buFont typeface="Calibri"/>
                <a:buNone/>
              </a:pPr>
              <a:r>
                <a:rPr b="0" i="0" lang="sv-SE" sz="22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anmodan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3667741" y="967682"/>
              <a:ext cx="3166105" cy="214912"/>
            </a:xfrm>
            <a:prstGeom prst="rect">
              <a:avLst/>
            </a:prstGeom>
            <a:gradFill>
              <a:gsLst>
                <a:gs pos="0">
                  <a:srgbClr val="E1EAF5"/>
                </a:gs>
                <a:gs pos="50000">
                  <a:srgbClr val="D4E0F1"/>
                </a:gs>
                <a:gs pos="100000">
                  <a:srgbClr val="CEDCF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3180331" y="723977"/>
              <a:ext cx="2387918" cy="143275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 txBox="1"/>
            <p:nvPr/>
          </p:nvSpPr>
          <p:spPr>
            <a:xfrm>
              <a:off x="3222295" y="765941"/>
              <a:ext cx="2303990" cy="1348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2200"/>
                <a:buFont typeface="Calibri"/>
                <a:buNone/>
              </a:pPr>
              <a:r>
                <a:rPr b="0" i="0" lang="sv-SE" sz="22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Nomineringsstopp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 rot="5400000">
              <a:off x="5948203" y="1863151"/>
              <a:ext cx="1781112" cy="214912"/>
            </a:xfrm>
            <a:prstGeom prst="rect">
              <a:avLst/>
            </a:prstGeom>
            <a:gradFill>
              <a:gsLst>
                <a:gs pos="0">
                  <a:srgbClr val="E1EAF5"/>
                </a:gs>
                <a:gs pos="50000">
                  <a:srgbClr val="D4E0F1"/>
                </a:gs>
                <a:gs pos="100000">
                  <a:srgbClr val="CEDCF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356263" y="723977"/>
              <a:ext cx="2387918" cy="143275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 txBox="1"/>
            <p:nvPr/>
          </p:nvSpPr>
          <p:spPr>
            <a:xfrm>
              <a:off x="6398227" y="765941"/>
              <a:ext cx="2303990" cy="1348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2200"/>
                <a:buFont typeface="Calibri"/>
                <a:buNone/>
              </a:pPr>
              <a:r>
                <a:rPr b="0" i="0" lang="sv-SE" sz="22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Intervjuer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 rot="5400000">
              <a:off x="5948203" y="3654090"/>
              <a:ext cx="1781112" cy="214912"/>
            </a:xfrm>
            <a:prstGeom prst="rect">
              <a:avLst/>
            </a:prstGeom>
            <a:gradFill>
              <a:gsLst>
                <a:gs pos="0">
                  <a:srgbClr val="E1EAF5"/>
                </a:gs>
                <a:gs pos="50000">
                  <a:srgbClr val="D4E0F1"/>
                </a:gs>
                <a:gs pos="100000">
                  <a:srgbClr val="CEDCF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356263" y="2514916"/>
              <a:ext cx="2387918" cy="143275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 txBox="1"/>
            <p:nvPr/>
          </p:nvSpPr>
          <p:spPr>
            <a:xfrm>
              <a:off x="6398227" y="2556880"/>
              <a:ext cx="2303990" cy="1348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2200"/>
                <a:buFont typeface="Calibri"/>
                <a:buNone/>
              </a:pPr>
              <a:r>
                <a:rPr b="0" i="0" lang="sv-SE" sz="22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Förslag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356263" y="4305855"/>
              <a:ext cx="2387918" cy="143275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4"/>
            <p:cNvSpPr txBox="1"/>
            <p:nvPr/>
          </p:nvSpPr>
          <p:spPr>
            <a:xfrm>
              <a:off x="6398227" y="4347819"/>
              <a:ext cx="2303990" cy="1348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2200"/>
                <a:buFont typeface="Calibri"/>
                <a:buNone/>
              </a:pPr>
              <a:r>
                <a:rPr b="0" i="0" lang="sv-SE" sz="22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FUM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5"/>
          <p:cNvGrpSpPr/>
          <p:nvPr/>
        </p:nvGrpSpPr>
        <p:grpSpPr>
          <a:xfrm>
            <a:off x="2995826" y="361320"/>
            <a:ext cx="8730734" cy="6200117"/>
            <a:chOff x="0" y="0"/>
            <a:chExt cx="8730734" cy="6200117"/>
          </a:xfrm>
        </p:grpSpPr>
        <p:sp>
          <p:nvSpPr>
            <p:cNvPr id="100" name="Google Shape;100;p5"/>
            <p:cNvSpPr/>
            <p:nvPr/>
          </p:nvSpPr>
          <p:spPr>
            <a:xfrm>
              <a:off x="0" y="0"/>
              <a:ext cx="6722665" cy="111602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 txBox="1"/>
            <p:nvPr/>
          </p:nvSpPr>
          <p:spPr>
            <a:xfrm>
              <a:off x="32687" y="32687"/>
              <a:ext cx="5387817" cy="1050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3000"/>
                <a:buFont typeface="Calibri"/>
                <a:buNone/>
              </a:pPr>
              <a:r>
                <a:rPr b="0" i="0" lang="sv-SE" sz="30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Förarbete, nomineringsanmodan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502017" y="1271024"/>
              <a:ext cx="6722665" cy="111602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 txBox="1"/>
            <p:nvPr/>
          </p:nvSpPr>
          <p:spPr>
            <a:xfrm>
              <a:off x="534704" y="1303711"/>
              <a:ext cx="5429860" cy="1050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3000"/>
                <a:buFont typeface="Calibri"/>
                <a:buNone/>
              </a:pPr>
              <a:r>
                <a:rPr b="0" i="0" lang="sv-SE" sz="30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Nomineringsstopp </a:t>
              </a:r>
              <a:r>
                <a:rPr lang="sv-SE" sz="300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15 mars</a:t>
              </a:r>
              <a:r>
                <a:rPr b="0" i="0" lang="sv-SE" sz="30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 202</a:t>
              </a:r>
              <a:r>
                <a:rPr lang="sv-SE" sz="300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004034" y="2542048"/>
              <a:ext cx="6722665" cy="111602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 txBox="1"/>
            <p:nvPr/>
          </p:nvSpPr>
          <p:spPr>
            <a:xfrm>
              <a:off x="1036721" y="2574735"/>
              <a:ext cx="5429860" cy="1050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3000"/>
                <a:buFont typeface="Calibri"/>
                <a:buNone/>
              </a:pPr>
              <a:r>
                <a:rPr b="0" i="0" lang="sv-SE" sz="30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Intervjuer v. 1</a:t>
              </a:r>
              <a:r>
                <a:rPr lang="sv-SE" sz="300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2-13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506051" y="3813072"/>
              <a:ext cx="6722665" cy="111602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 txBox="1"/>
            <p:nvPr/>
          </p:nvSpPr>
          <p:spPr>
            <a:xfrm>
              <a:off x="1538738" y="3845759"/>
              <a:ext cx="5429860" cy="1050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3000"/>
                <a:buFont typeface="Calibri"/>
                <a:buNone/>
              </a:pPr>
              <a:r>
                <a:rPr b="0" i="0" lang="sv-SE" sz="30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Förslag </a:t>
              </a:r>
              <a:r>
                <a:rPr lang="sv-SE" sz="300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11</a:t>
              </a:r>
              <a:r>
                <a:rPr b="0" i="0" lang="sv-SE" sz="30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sv-SE" sz="300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april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008069" y="5084096"/>
              <a:ext cx="6722665" cy="111602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 txBox="1"/>
            <p:nvPr/>
          </p:nvSpPr>
          <p:spPr>
            <a:xfrm>
              <a:off x="2040756" y="5116783"/>
              <a:ext cx="5429860" cy="1050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3000"/>
                <a:buFont typeface="Calibri"/>
                <a:buNone/>
              </a:pPr>
              <a:r>
                <a:rPr b="0" i="0" lang="sv-SE" sz="30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FUM </a:t>
              </a:r>
              <a:r>
                <a:rPr lang="sv-SE" sz="300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26-27</a:t>
              </a:r>
              <a:r>
                <a:rPr b="0" i="0" lang="sv-SE" sz="30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sv-SE" sz="300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b="0" i="0" lang="sv-SE" sz="3000" u="none" cap="none" strike="noStrik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pril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5997252" y="815315"/>
              <a:ext cx="725413" cy="725413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FDEEF">
                <a:alpha val="89411"/>
              </a:srgbClr>
            </a:solidFill>
            <a:ln cap="flat" cmpd="sng" w="9525">
              <a:solidFill>
                <a:srgbClr val="CFDEEF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"/>
            <p:cNvSpPr txBox="1"/>
            <p:nvPr/>
          </p:nvSpPr>
          <p:spPr>
            <a:xfrm>
              <a:off x="6160470" y="815315"/>
              <a:ext cx="398977" cy="545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r>
                <a:t/>
              </a:r>
              <a:endPara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6499269" y="2086339"/>
              <a:ext cx="725413" cy="725413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FDEEF">
                <a:alpha val="89411"/>
              </a:srgbClr>
            </a:solidFill>
            <a:ln cap="flat" cmpd="sng" w="9525">
              <a:solidFill>
                <a:srgbClr val="CFDEEF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 txBox="1"/>
            <p:nvPr/>
          </p:nvSpPr>
          <p:spPr>
            <a:xfrm>
              <a:off x="6662487" y="2086339"/>
              <a:ext cx="398977" cy="545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r>
                <a:t/>
              </a:r>
              <a:endPara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7001286" y="3338763"/>
              <a:ext cx="725413" cy="725413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FDEEF">
                <a:alpha val="89411"/>
              </a:srgbClr>
            </a:solidFill>
            <a:ln cap="flat" cmpd="sng" w="9525">
              <a:solidFill>
                <a:srgbClr val="CFDEEF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 txBox="1"/>
            <p:nvPr/>
          </p:nvSpPr>
          <p:spPr>
            <a:xfrm>
              <a:off x="7164504" y="3338763"/>
              <a:ext cx="398977" cy="545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r>
                <a:t/>
              </a:r>
              <a:endPara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7503303" y="4622187"/>
              <a:ext cx="725413" cy="725413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FDEEF">
                <a:alpha val="89411"/>
              </a:srgbClr>
            </a:solidFill>
            <a:ln cap="flat" cmpd="sng" w="9525">
              <a:solidFill>
                <a:srgbClr val="CFDEEF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 txBox="1"/>
            <p:nvPr/>
          </p:nvSpPr>
          <p:spPr>
            <a:xfrm>
              <a:off x="7666521" y="4622187"/>
              <a:ext cx="398977" cy="545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r>
                <a:t/>
              </a:r>
              <a:endPara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>
            <p:ph type="title"/>
          </p:nvPr>
        </p:nvSpPr>
        <p:spPr>
          <a:xfrm>
            <a:off x="408214" y="1718411"/>
            <a:ext cx="10945586" cy="636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sv-SE">
                <a:solidFill>
                  <a:srgbClr val="1E4E79"/>
                </a:solidFill>
              </a:rPr>
              <a:t>Nominering</a:t>
            </a:r>
            <a:br>
              <a:rPr lang="sv-SE"/>
            </a:br>
            <a:endParaRPr/>
          </a:p>
        </p:txBody>
      </p:sp>
      <p:sp>
        <p:nvSpPr>
          <p:cNvPr id="124" name="Google Shape;124;p6"/>
          <p:cNvSpPr txBox="1"/>
          <p:nvPr/>
        </p:nvSpPr>
        <p:spPr>
          <a:xfrm>
            <a:off x="408214" y="2483486"/>
            <a:ext cx="11583300" cy="4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750"/>
              <a:buFont typeface="Arial"/>
              <a:buChar char="•"/>
            </a:pPr>
            <a:r>
              <a:rPr b="0" i="0" lang="sv-SE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Nomineringstext, fackligt CV (mall)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750"/>
              <a:buFont typeface="Arial"/>
              <a:buChar char="•"/>
            </a:pPr>
            <a:r>
              <a:rPr b="0" i="0" lang="sv-SE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Uppdrag som personen nomineras till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750"/>
              <a:buFont typeface="Arial"/>
              <a:buChar char="•"/>
            </a:pPr>
            <a:r>
              <a:rPr lang="sv-SE" sz="2500">
                <a:solidFill>
                  <a:schemeClr val="dk1"/>
                </a:solidFill>
              </a:rPr>
              <a:t>Eventuella lokalavdelning(ar) som står bakom </a:t>
            </a:r>
            <a:r>
              <a:rPr lang="sv-SE" sz="25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nomineringen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750"/>
              <a:buFont typeface="Arial"/>
              <a:buChar char="•"/>
            </a:pPr>
            <a:r>
              <a:rPr b="0" i="0" lang="sv-SE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Bekräfta att den nominerade är tillfrågad och positivt inställd till nomineringen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750"/>
              <a:buFont typeface="Arial"/>
              <a:buChar char="•"/>
            </a:pPr>
            <a:r>
              <a:rPr b="0" i="0" lang="sv-SE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Tveka inte att kontakta oss vid frågor eller om ni behöver hjälp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>
            <p:ph type="title"/>
          </p:nvPr>
        </p:nvSpPr>
        <p:spPr>
          <a:xfrm>
            <a:off x="408214" y="1755476"/>
            <a:ext cx="109455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sv-SE">
                <a:solidFill>
                  <a:srgbClr val="1E4E79"/>
                </a:solidFill>
              </a:rPr>
              <a:t>Grund för valberedningens förslag</a:t>
            </a:r>
            <a:br>
              <a:rPr lang="sv-SE"/>
            </a:br>
            <a:endParaRPr/>
          </a:p>
        </p:txBody>
      </p:sp>
      <p:sp>
        <p:nvSpPr>
          <p:cNvPr id="131" name="Google Shape;131;p7"/>
          <p:cNvSpPr txBox="1"/>
          <p:nvPr/>
        </p:nvSpPr>
        <p:spPr>
          <a:xfrm>
            <a:off x="408213" y="2479208"/>
            <a:ext cx="10945500" cy="4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750"/>
              <a:buFont typeface="Arial"/>
              <a:buChar char="•"/>
            </a:pPr>
            <a:r>
              <a:rPr b="0" i="0" lang="sv-SE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Nominering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750"/>
              <a:buFont typeface="Arial"/>
              <a:buChar char="•"/>
            </a:pPr>
            <a:r>
              <a:rPr b="0" i="0" lang="sv-SE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750"/>
              <a:buFont typeface="Arial"/>
              <a:buChar char="•"/>
            </a:pPr>
            <a:r>
              <a:rPr b="0" i="0" lang="sv-SE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Intervjuer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750"/>
              <a:buFont typeface="Arial"/>
              <a:buChar char="•"/>
            </a:pPr>
            <a:r>
              <a:rPr b="0" i="0" lang="sv-SE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”Kravprofil”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750"/>
              <a:buFont typeface="Arial"/>
              <a:buChar char="•"/>
            </a:pPr>
            <a:r>
              <a:rPr b="0" i="0" lang="sv-SE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Erfarenhet, samarbetsförmåga, förståelse för uppdraget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868a7ac710_0_8"/>
          <p:cNvSpPr txBox="1"/>
          <p:nvPr>
            <p:ph type="title"/>
          </p:nvPr>
        </p:nvSpPr>
        <p:spPr>
          <a:xfrm>
            <a:off x="408214" y="1616522"/>
            <a:ext cx="10945500" cy="63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Synpunkter från lokalavdelningar 2022</a:t>
            </a:r>
            <a:endParaRPr/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sv-SE"/>
              <a:t>Vad önskas i styrelsen?</a:t>
            </a:r>
            <a:endParaRPr/>
          </a:p>
        </p:txBody>
      </p:sp>
      <p:sp>
        <p:nvSpPr>
          <p:cNvPr id="138" name="Google Shape;138;g2868a7ac710_0_8"/>
          <p:cNvSpPr txBox="1"/>
          <p:nvPr>
            <p:ph idx="3" type="body"/>
          </p:nvPr>
        </p:nvSpPr>
        <p:spPr>
          <a:xfrm>
            <a:off x="408213" y="3088725"/>
            <a:ext cx="5192700" cy="316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500"/>
              <a:buChar char="●"/>
            </a:pPr>
            <a:r>
              <a:rPr lang="sv-SE" sz="2500"/>
              <a:t>Bakgrund</a:t>
            </a:r>
            <a:endParaRPr sz="2500"/>
          </a:p>
          <a:p>
            <a:pPr indent="-3873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sv-SE" sz="2500"/>
              <a:t>Bred spridning gällande både geografi och specialiteter</a:t>
            </a:r>
            <a:endParaRPr sz="2500"/>
          </a:p>
          <a:p>
            <a:pPr indent="-3873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sv-SE" sz="2500"/>
              <a:t>“Hela underläkarkarriären”</a:t>
            </a:r>
            <a:endParaRPr sz="2500"/>
          </a:p>
          <a:p>
            <a:pPr indent="-3873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sv-SE" sz="2500"/>
              <a:t>Forskning</a:t>
            </a:r>
            <a:endParaRPr sz="25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39" name="Google Shape;139;g2868a7ac710_0_8"/>
          <p:cNvSpPr txBox="1"/>
          <p:nvPr>
            <p:ph idx="2" type="body"/>
          </p:nvPr>
        </p:nvSpPr>
        <p:spPr>
          <a:xfrm>
            <a:off x="5738613" y="3088725"/>
            <a:ext cx="5615100" cy="316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500"/>
              <a:buChar char="●"/>
            </a:pPr>
            <a:r>
              <a:rPr lang="sv-SE" sz="2500"/>
              <a:t>Egenskaper</a:t>
            </a:r>
            <a:endParaRPr sz="2500"/>
          </a:p>
          <a:p>
            <a:pPr indent="-3873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sv-SE" sz="2500"/>
              <a:t>Organiserad</a:t>
            </a:r>
            <a:endParaRPr sz="2500"/>
          </a:p>
          <a:p>
            <a:pPr indent="-3873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500"/>
              <a:buChar char="○"/>
            </a:pPr>
            <a:r>
              <a:rPr lang="sv-SE" sz="2500"/>
              <a:t>God kontakt med lokalavdelningarna</a:t>
            </a:r>
            <a:endParaRPr sz="2500"/>
          </a:p>
          <a:p>
            <a:pPr indent="-3873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sv-SE" sz="2500"/>
              <a:t>Synlig utåt</a:t>
            </a:r>
            <a:endParaRPr sz="2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68a7ac710_0_0"/>
          <p:cNvSpPr txBox="1"/>
          <p:nvPr>
            <p:ph type="title"/>
          </p:nvPr>
        </p:nvSpPr>
        <p:spPr>
          <a:xfrm>
            <a:off x="408214" y="1616522"/>
            <a:ext cx="10945500" cy="63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Arbetsgrupp för SYLF:s valberedning</a:t>
            </a:r>
            <a:endParaRPr/>
          </a:p>
        </p:txBody>
      </p:sp>
      <p:sp>
        <p:nvSpPr>
          <p:cNvPr id="146" name="Google Shape;146;g2868a7ac710_0_0"/>
          <p:cNvSpPr txBox="1"/>
          <p:nvPr>
            <p:ph idx="2" type="body"/>
          </p:nvPr>
        </p:nvSpPr>
        <p:spPr>
          <a:xfrm>
            <a:off x="297712" y="2416175"/>
            <a:ext cx="11056200" cy="316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6725" lvl="0" marL="457200" rtl="0" algn="l"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3750"/>
              <a:buChar char="●"/>
            </a:pPr>
            <a:r>
              <a:rPr lang="sv-SE" sz="2400"/>
              <a:t>Efter motion på FUM 2022</a:t>
            </a:r>
            <a:br>
              <a:rPr lang="sv-SE" sz="2400"/>
            </a:br>
            <a:endParaRPr sz="2400"/>
          </a:p>
          <a:p>
            <a:pPr indent="-466725" lvl="0" marL="457200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750"/>
              <a:buChar char="●"/>
            </a:pPr>
            <a:r>
              <a:rPr lang="sv-SE" sz="2400"/>
              <a:t>Sett över urvalskriterier, arbetssätt, årshjul, arvodesreglemente m.m.</a:t>
            </a:r>
            <a:br>
              <a:rPr lang="sv-SE" sz="2400"/>
            </a:br>
            <a:endParaRPr sz="1400"/>
          </a:p>
          <a:p>
            <a:pPr indent="-466725" lvl="0" marL="457200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750"/>
              <a:buChar char="●"/>
            </a:pPr>
            <a:r>
              <a:rPr lang="sv-SE" sz="2400"/>
              <a:t>Arbetet inlämnat till centralstyrelsen, kommer att gå ut på remiss till lokalavdelningarna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npassad formgivnin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Anpassad formgivnin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