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5" r:id="rId3"/>
    <p:sldId id="281" r:id="rId4"/>
    <p:sldId id="266" r:id="rId5"/>
    <p:sldId id="257" r:id="rId6"/>
    <p:sldId id="258" r:id="rId7"/>
    <p:sldId id="267" r:id="rId8"/>
    <p:sldId id="268" r:id="rId9"/>
    <p:sldId id="269" r:id="rId10"/>
    <p:sldId id="270" r:id="rId11"/>
    <p:sldId id="284" r:id="rId12"/>
    <p:sldId id="272" r:id="rId13"/>
    <p:sldId id="273" r:id="rId14"/>
    <p:sldId id="276" r:id="rId15"/>
    <p:sldId id="274" r:id="rId16"/>
    <p:sldId id="275" r:id="rId17"/>
    <p:sldId id="277" r:id="rId18"/>
    <p:sldId id="278" r:id="rId19"/>
    <p:sldId id="279" r:id="rId20"/>
    <p:sldId id="283" r:id="rId21"/>
  </p:sldIdLst>
  <p:sldSz cx="12192000" cy="6858000"/>
  <p:notesSz cx="6797675" cy="9928225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2" userDrawn="1">
          <p15:clr>
            <a:srgbClr val="A4A3A4"/>
          </p15:clr>
        </p15:guide>
        <p15:guide id="2" pos="39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B6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78947" autoAdjust="0"/>
  </p:normalViewPr>
  <p:slideViewPr>
    <p:cSldViewPr snapToGrid="0">
      <p:cViewPr varScale="1">
        <p:scale>
          <a:sx n="52" d="100"/>
          <a:sy n="52" d="100"/>
        </p:scale>
        <p:origin x="1228" y="60"/>
      </p:cViewPr>
      <p:guideLst>
        <p:guide orient="horz" pos="482"/>
        <p:guide pos="3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y Jellerbo" userId="63fa37b7-edb7-4e6e-b915-ca674c9b0bf7" providerId="ADAL" clId="{40E2648C-17FB-4570-B0FA-EEDB09698CA9}"/>
    <pc:docChg chg="custSel addSld delSld modSld">
      <pc:chgData name="Jenny Jellerbo" userId="63fa37b7-edb7-4e6e-b915-ca674c9b0bf7" providerId="ADAL" clId="{40E2648C-17FB-4570-B0FA-EEDB09698CA9}" dt="2024-04-25T22:25:24.567" v="11" actId="2696"/>
      <pc:docMkLst>
        <pc:docMk/>
      </pc:docMkLst>
      <pc:sldChg chg="addSp delSp modSp mod">
        <pc:chgData name="Jenny Jellerbo" userId="63fa37b7-edb7-4e6e-b915-ca674c9b0bf7" providerId="ADAL" clId="{40E2648C-17FB-4570-B0FA-EEDB09698CA9}" dt="2024-04-25T22:24:12.990" v="4" actId="478"/>
        <pc:sldMkLst>
          <pc:docMk/>
          <pc:sldMk cId="554013531" sldId="257"/>
        </pc:sldMkLst>
        <pc:spChg chg="add mod">
          <ac:chgData name="Jenny Jellerbo" userId="63fa37b7-edb7-4e6e-b915-ca674c9b0bf7" providerId="ADAL" clId="{40E2648C-17FB-4570-B0FA-EEDB09698CA9}" dt="2024-04-25T22:24:12.990" v="4" actId="478"/>
          <ac:spMkLst>
            <pc:docMk/>
            <pc:sldMk cId="554013531" sldId="257"/>
            <ac:spMk id="5" creationId="{0EE73C12-087F-B757-7BE9-CB70A6848171}"/>
          </ac:spMkLst>
        </pc:spChg>
        <pc:picChg chg="del">
          <ac:chgData name="Jenny Jellerbo" userId="63fa37b7-edb7-4e6e-b915-ca674c9b0bf7" providerId="ADAL" clId="{40E2648C-17FB-4570-B0FA-EEDB09698CA9}" dt="2024-04-25T22:24:12.990" v="4" actId="478"/>
          <ac:picMkLst>
            <pc:docMk/>
            <pc:sldMk cId="554013531" sldId="257"/>
            <ac:picMk id="9" creationId="{02BFB47F-3FCE-15A7-6B6F-20A147C4BDF5}"/>
          </ac:picMkLst>
        </pc:picChg>
      </pc:sldChg>
      <pc:sldChg chg="del">
        <pc:chgData name="Jenny Jellerbo" userId="63fa37b7-edb7-4e6e-b915-ca674c9b0bf7" providerId="ADAL" clId="{40E2648C-17FB-4570-B0FA-EEDB09698CA9}" dt="2024-04-25T21:47:32.086" v="1" actId="2696"/>
        <pc:sldMkLst>
          <pc:docMk/>
          <pc:sldMk cId="2453681431" sldId="260"/>
        </pc:sldMkLst>
      </pc:sldChg>
      <pc:sldChg chg="del">
        <pc:chgData name="Jenny Jellerbo" userId="63fa37b7-edb7-4e6e-b915-ca674c9b0bf7" providerId="ADAL" clId="{40E2648C-17FB-4570-B0FA-EEDB09698CA9}" dt="2024-04-25T21:47:32.086" v="1" actId="2696"/>
        <pc:sldMkLst>
          <pc:docMk/>
          <pc:sldMk cId="135767049" sldId="261"/>
        </pc:sldMkLst>
      </pc:sldChg>
      <pc:sldChg chg="del">
        <pc:chgData name="Jenny Jellerbo" userId="63fa37b7-edb7-4e6e-b915-ca674c9b0bf7" providerId="ADAL" clId="{40E2648C-17FB-4570-B0FA-EEDB09698CA9}" dt="2024-04-25T21:47:32.086" v="1" actId="2696"/>
        <pc:sldMkLst>
          <pc:docMk/>
          <pc:sldMk cId="3384266369" sldId="262"/>
        </pc:sldMkLst>
      </pc:sldChg>
      <pc:sldChg chg="del">
        <pc:chgData name="Jenny Jellerbo" userId="63fa37b7-edb7-4e6e-b915-ca674c9b0bf7" providerId="ADAL" clId="{40E2648C-17FB-4570-B0FA-EEDB09698CA9}" dt="2024-04-25T21:47:32.086" v="1" actId="2696"/>
        <pc:sldMkLst>
          <pc:docMk/>
          <pc:sldMk cId="3751344770" sldId="263"/>
        </pc:sldMkLst>
      </pc:sldChg>
      <pc:sldChg chg="del">
        <pc:chgData name="Jenny Jellerbo" userId="63fa37b7-edb7-4e6e-b915-ca674c9b0bf7" providerId="ADAL" clId="{40E2648C-17FB-4570-B0FA-EEDB09698CA9}" dt="2024-04-25T21:47:32.086" v="1" actId="2696"/>
        <pc:sldMkLst>
          <pc:docMk/>
          <pc:sldMk cId="2616731068" sldId="264"/>
        </pc:sldMkLst>
      </pc:sldChg>
      <pc:sldChg chg="addSp delSp modSp mod">
        <pc:chgData name="Jenny Jellerbo" userId="63fa37b7-edb7-4e6e-b915-ca674c9b0bf7" providerId="ADAL" clId="{40E2648C-17FB-4570-B0FA-EEDB09698CA9}" dt="2024-04-25T22:24:06.442" v="2" actId="478"/>
        <pc:sldMkLst>
          <pc:docMk/>
          <pc:sldMk cId="31350553" sldId="265"/>
        </pc:sldMkLst>
        <pc:spChg chg="add mod">
          <ac:chgData name="Jenny Jellerbo" userId="63fa37b7-edb7-4e6e-b915-ca674c9b0bf7" providerId="ADAL" clId="{40E2648C-17FB-4570-B0FA-EEDB09698CA9}" dt="2024-04-25T22:24:06.442" v="2" actId="478"/>
          <ac:spMkLst>
            <pc:docMk/>
            <pc:sldMk cId="31350553" sldId="265"/>
            <ac:spMk id="5" creationId="{AF7D05CE-FD1F-4235-09DD-9B4FCD69AF78}"/>
          </ac:spMkLst>
        </pc:spChg>
        <pc:picChg chg="del">
          <ac:chgData name="Jenny Jellerbo" userId="63fa37b7-edb7-4e6e-b915-ca674c9b0bf7" providerId="ADAL" clId="{40E2648C-17FB-4570-B0FA-EEDB09698CA9}" dt="2024-04-25T22:24:06.442" v="2" actId="478"/>
          <ac:picMkLst>
            <pc:docMk/>
            <pc:sldMk cId="31350553" sldId="265"/>
            <ac:picMk id="6" creationId="{1FF060F6-7F1F-95D7-4D32-61A948E54ABE}"/>
          </ac:picMkLst>
        </pc:picChg>
      </pc:sldChg>
      <pc:sldChg chg="addSp delSp modSp mod">
        <pc:chgData name="Jenny Jellerbo" userId="63fa37b7-edb7-4e6e-b915-ca674c9b0bf7" providerId="ADAL" clId="{40E2648C-17FB-4570-B0FA-EEDB09698CA9}" dt="2024-04-25T22:24:09.779" v="3" actId="478"/>
        <pc:sldMkLst>
          <pc:docMk/>
          <pc:sldMk cId="1659929868" sldId="266"/>
        </pc:sldMkLst>
        <pc:spChg chg="add mod">
          <ac:chgData name="Jenny Jellerbo" userId="63fa37b7-edb7-4e6e-b915-ca674c9b0bf7" providerId="ADAL" clId="{40E2648C-17FB-4570-B0FA-EEDB09698CA9}" dt="2024-04-25T22:24:09.779" v="3" actId="478"/>
          <ac:spMkLst>
            <pc:docMk/>
            <pc:sldMk cId="1659929868" sldId="266"/>
            <ac:spMk id="5" creationId="{A5915BA0-2596-03EC-1096-E6DEB641A687}"/>
          </ac:spMkLst>
        </pc:spChg>
        <pc:picChg chg="del">
          <ac:chgData name="Jenny Jellerbo" userId="63fa37b7-edb7-4e6e-b915-ca674c9b0bf7" providerId="ADAL" clId="{40E2648C-17FB-4570-B0FA-EEDB09698CA9}" dt="2024-04-25T22:24:09.779" v="3" actId="478"/>
          <ac:picMkLst>
            <pc:docMk/>
            <pc:sldMk cId="1659929868" sldId="266"/>
            <ac:picMk id="6" creationId="{39C6DB66-7148-E1FD-D74C-F8541FE7CF40}"/>
          </ac:picMkLst>
        </pc:picChg>
      </pc:sldChg>
      <pc:sldChg chg="modSp del mod">
        <pc:chgData name="Jenny Jellerbo" userId="63fa37b7-edb7-4e6e-b915-ca674c9b0bf7" providerId="ADAL" clId="{40E2648C-17FB-4570-B0FA-EEDB09698CA9}" dt="2024-04-25T22:25:24.567" v="11" actId="2696"/>
        <pc:sldMkLst>
          <pc:docMk/>
          <pc:sldMk cId="3276890210" sldId="271"/>
        </pc:sldMkLst>
        <pc:picChg chg="ord">
          <ac:chgData name="Jenny Jellerbo" userId="63fa37b7-edb7-4e6e-b915-ca674c9b0bf7" providerId="ADAL" clId="{40E2648C-17FB-4570-B0FA-EEDB09698CA9}" dt="2024-04-25T21:47:09.844" v="0" actId="167"/>
          <ac:picMkLst>
            <pc:docMk/>
            <pc:sldMk cId="3276890210" sldId="271"/>
            <ac:picMk id="10" creationId="{D77009E2-12BC-CDB0-7849-8898EB33F5FD}"/>
          </ac:picMkLst>
        </pc:picChg>
      </pc:sldChg>
      <pc:sldChg chg="addSp delSp modSp mod">
        <pc:chgData name="Jenny Jellerbo" userId="63fa37b7-edb7-4e6e-b915-ca674c9b0bf7" providerId="ADAL" clId="{40E2648C-17FB-4570-B0FA-EEDB09698CA9}" dt="2024-04-25T22:24:33.140" v="6" actId="478"/>
        <pc:sldMkLst>
          <pc:docMk/>
          <pc:sldMk cId="769327966" sldId="274"/>
        </pc:sldMkLst>
        <pc:spChg chg="add mod">
          <ac:chgData name="Jenny Jellerbo" userId="63fa37b7-edb7-4e6e-b915-ca674c9b0bf7" providerId="ADAL" clId="{40E2648C-17FB-4570-B0FA-EEDB09698CA9}" dt="2024-04-25T22:24:33.140" v="6" actId="478"/>
          <ac:spMkLst>
            <pc:docMk/>
            <pc:sldMk cId="769327966" sldId="274"/>
            <ac:spMk id="5" creationId="{84C51523-CF5C-51A9-B653-2B9118A92B59}"/>
          </ac:spMkLst>
        </pc:spChg>
        <pc:picChg chg="del">
          <ac:chgData name="Jenny Jellerbo" userId="63fa37b7-edb7-4e6e-b915-ca674c9b0bf7" providerId="ADAL" clId="{40E2648C-17FB-4570-B0FA-EEDB09698CA9}" dt="2024-04-25T22:24:33.140" v="6" actId="478"/>
          <ac:picMkLst>
            <pc:docMk/>
            <pc:sldMk cId="769327966" sldId="274"/>
            <ac:picMk id="6" creationId="{ED7E5AD7-BD3E-0009-8F17-D3580B8B144B}"/>
          </ac:picMkLst>
        </pc:picChg>
      </pc:sldChg>
      <pc:sldChg chg="addSp delSp modSp mod">
        <pc:chgData name="Jenny Jellerbo" userId="63fa37b7-edb7-4e6e-b915-ca674c9b0bf7" providerId="ADAL" clId="{40E2648C-17FB-4570-B0FA-EEDB09698CA9}" dt="2024-04-25T22:24:36.016" v="7" actId="478"/>
        <pc:sldMkLst>
          <pc:docMk/>
          <pc:sldMk cId="1047136950" sldId="275"/>
        </pc:sldMkLst>
        <pc:spChg chg="add mod">
          <ac:chgData name="Jenny Jellerbo" userId="63fa37b7-edb7-4e6e-b915-ca674c9b0bf7" providerId="ADAL" clId="{40E2648C-17FB-4570-B0FA-EEDB09698CA9}" dt="2024-04-25T22:24:36.016" v="7" actId="478"/>
          <ac:spMkLst>
            <pc:docMk/>
            <pc:sldMk cId="1047136950" sldId="275"/>
            <ac:spMk id="5" creationId="{74609677-2151-BA51-F32E-81E25CAC9A27}"/>
          </ac:spMkLst>
        </pc:spChg>
        <pc:picChg chg="del">
          <ac:chgData name="Jenny Jellerbo" userId="63fa37b7-edb7-4e6e-b915-ca674c9b0bf7" providerId="ADAL" clId="{40E2648C-17FB-4570-B0FA-EEDB09698CA9}" dt="2024-04-25T22:24:36.016" v="7" actId="478"/>
          <ac:picMkLst>
            <pc:docMk/>
            <pc:sldMk cId="1047136950" sldId="275"/>
            <ac:picMk id="6" creationId="{18D244A8-1105-B1A3-F58C-58398A2AED2B}"/>
          </ac:picMkLst>
        </pc:picChg>
      </pc:sldChg>
      <pc:sldChg chg="addSp delSp modSp mod">
        <pc:chgData name="Jenny Jellerbo" userId="63fa37b7-edb7-4e6e-b915-ca674c9b0bf7" providerId="ADAL" clId="{40E2648C-17FB-4570-B0FA-EEDB09698CA9}" dt="2024-04-25T22:24:30.271" v="5" actId="478"/>
        <pc:sldMkLst>
          <pc:docMk/>
          <pc:sldMk cId="378936363" sldId="276"/>
        </pc:sldMkLst>
        <pc:spChg chg="add mod">
          <ac:chgData name="Jenny Jellerbo" userId="63fa37b7-edb7-4e6e-b915-ca674c9b0bf7" providerId="ADAL" clId="{40E2648C-17FB-4570-B0FA-EEDB09698CA9}" dt="2024-04-25T22:24:30.271" v="5" actId="478"/>
          <ac:spMkLst>
            <pc:docMk/>
            <pc:sldMk cId="378936363" sldId="276"/>
            <ac:spMk id="5" creationId="{0F3C15AD-32B2-CEC3-19F3-32BA76089EA2}"/>
          </ac:spMkLst>
        </pc:spChg>
        <pc:picChg chg="del">
          <ac:chgData name="Jenny Jellerbo" userId="63fa37b7-edb7-4e6e-b915-ca674c9b0bf7" providerId="ADAL" clId="{40E2648C-17FB-4570-B0FA-EEDB09698CA9}" dt="2024-04-25T22:24:30.271" v="5" actId="478"/>
          <ac:picMkLst>
            <pc:docMk/>
            <pc:sldMk cId="378936363" sldId="276"/>
            <ac:picMk id="6" creationId="{9788A268-8413-84F2-BB31-9BC2E7B050D1}"/>
          </ac:picMkLst>
        </pc:picChg>
      </pc:sldChg>
      <pc:sldChg chg="modSp add mod">
        <pc:chgData name="Jenny Jellerbo" userId="63fa37b7-edb7-4e6e-b915-ca674c9b0bf7" providerId="ADAL" clId="{40E2648C-17FB-4570-B0FA-EEDB09698CA9}" dt="2024-04-25T22:25:14.333" v="10"/>
        <pc:sldMkLst>
          <pc:docMk/>
          <pc:sldMk cId="1621758485" sldId="284"/>
        </pc:sldMkLst>
        <pc:spChg chg="mod">
          <ac:chgData name="Jenny Jellerbo" userId="63fa37b7-edb7-4e6e-b915-ca674c9b0bf7" providerId="ADAL" clId="{40E2648C-17FB-4570-B0FA-EEDB09698CA9}" dt="2024-04-25T22:24:58.537" v="9"/>
          <ac:spMkLst>
            <pc:docMk/>
            <pc:sldMk cId="1621758485" sldId="284"/>
            <ac:spMk id="3" creationId="{9F912C20-0F3A-9BD6-1D58-B225E2BB3712}"/>
          </ac:spMkLst>
        </pc:spChg>
        <pc:spChg chg="mod">
          <ac:chgData name="Jenny Jellerbo" userId="63fa37b7-edb7-4e6e-b915-ca674c9b0bf7" providerId="ADAL" clId="{40E2648C-17FB-4570-B0FA-EEDB09698CA9}" dt="2024-04-25T22:25:14.333" v="10"/>
          <ac:spMkLst>
            <pc:docMk/>
            <pc:sldMk cId="1621758485" sldId="284"/>
            <ac:spMk id="4" creationId="{671EEB9B-21A9-15E7-F087-A2D361396A0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3B9F495B-EA23-43E9-B846-AE5177178C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8E6171F-5AB7-4C49-B9CD-7C17D19E82F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6F20D-8DAA-4905-AC6E-3781ECB3CD7F}" type="datetime1">
              <a:rPr lang="sv-SE" smtClean="0"/>
              <a:t>2024-04-26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7834AC9-B420-422C-AAEB-66BA06F8385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17BEDE-84D1-4E77-9283-F5D0A9706C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FA9ABD-5D6A-4BB6-A9B8-2743649E48D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311112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27B6C-9692-4092-BA32-A457AEF91B4F}" type="datetime1">
              <a:rPr lang="sv-SE" smtClean="0"/>
              <a:t>2024-04-26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0BA3C-DA4F-4F5A-AAD3-EC17858D604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749755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a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F2864B69-8FD7-4E52-918A-08CE513B6BB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8152"/>
            <a:ext cx="6870056" cy="6866152"/>
          </a:xfrm>
          <a:custGeom>
            <a:avLst/>
            <a:gdLst>
              <a:gd name="connsiteX0" fmla="*/ 0 w 6870056"/>
              <a:gd name="connsiteY0" fmla="*/ 0 h 6866152"/>
              <a:gd name="connsiteX1" fmla="*/ 6870056 w 6870056"/>
              <a:gd name="connsiteY1" fmla="*/ 4987 h 6866152"/>
              <a:gd name="connsiteX2" fmla="*/ 4305391 w 6870056"/>
              <a:gd name="connsiteY2" fmla="*/ 6866152 h 6866152"/>
              <a:gd name="connsiteX3" fmla="*/ 0 w 6870056"/>
              <a:gd name="connsiteY3" fmla="*/ 6865851 h 686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70056" h="6866152">
                <a:moveTo>
                  <a:pt x="0" y="0"/>
                </a:moveTo>
                <a:lnTo>
                  <a:pt x="6870056" y="4987"/>
                </a:lnTo>
                <a:lnTo>
                  <a:pt x="4305391" y="6866152"/>
                </a:lnTo>
                <a:lnTo>
                  <a:pt x="0" y="6865851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sv-SE" dirty="0"/>
              <a:t>”Klicka här</a:t>
            </a:r>
            <a:br>
              <a:rPr lang="sv-SE" dirty="0"/>
            </a:br>
            <a:r>
              <a:rPr lang="sv-SE" dirty="0"/>
              <a:t>för att lägga </a:t>
            </a:r>
            <a:br>
              <a:rPr lang="sv-SE" dirty="0"/>
            </a:br>
            <a:r>
              <a:rPr lang="sv-SE" dirty="0"/>
              <a:t>in en bild”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C5E57377-8964-4407-B5D0-E7D3C56AD598}"/>
              </a:ext>
            </a:extLst>
          </p:cNvPr>
          <p:cNvSpPr txBox="1"/>
          <p:nvPr userDrawn="1"/>
        </p:nvSpPr>
        <p:spPr>
          <a:xfrm>
            <a:off x="10659037" y="6034918"/>
            <a:ext cx="1156447" cy="58270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16" name="Rubrik 1">
            <a:extLst>
              <a:ext uri="{FF2B5EF4-FFF2-40B4-BE49-F238E27FC236}">
                <a16:creationId xmlns:a16="http://schemas.microsoft.com/office/drawing/2014/main" id="{D7BC3368-95F8-4A10-AFE3-2BB32D1D37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77891" y="1100138"/>
            <a:ext cx="4553527" cy="279760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sv-SE" dirty="0"/>
              <a:t>Skriv en </a:t>
            </a:r>
            <a:br>
              <a:rPr lang="sv-SE" dirty="0"/>
            </a:br>
            <a:r>
              <a:rPr lang="sv-SE" dirty="0"/>
              <a:t>rubrik på högst tre rader</a:t>
            </a:r>
          </a:p>
        </p:txBody>
      </p:sp>
      <p:sp>
        <p:nvSpPr>
          <p:cNvPr id="17" name="Platshållare för text 2">
            <a:extLst>
              <a:ext uri="{FF2B5EF4-FFF2-40B4-BE49-F238E27FC236}">
                <a16:creationId xmlns:a16="http://schemas.microsoft.com/office/drawing/2014/main" id="{0B29EAF6-5823-4B7C-8506-E995D29E414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677891" y="4245843"/>
            <a:ext cx="4553527" cy="279976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Förnamn Efternamn</a:t>
            </a:r>
          </a:p>
        </p:txBody>
      </p:sp>
      <p:sp>
        <p:nvSpPr>
          <p:cNvPr id="24" name="Platshållare för text 23">
            <a:extLst>
              <a:ext uri="{FF2B5EF4-FFF2-40B4-BE49-F238E27FC236}">
                <a16:creationId xmlns:a16="http://schemas.microsoft.com/office/drawing/2014/main" id="{B3E54E8D-0D00-4D98-A763-6BE24E024FE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78613" y="4634399"/>
            <a:ext cx="4552950" cy="27997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sv-SE" dirty="0"/>
              <a:t>2022-01-17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11AE9EE0-5C57-4F01-A276-A6DADBD6BB8C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566585" y="6349735"/>
            <a:ext cx="104868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7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Sida </a:t>
            </a:r>
            <a:fld id="{99A62BA4-01D8-FB4A-91D8-6CB4A241E654}" type="slidenum">
              <a:rPr lang="sv-SE" sz="700" smtClean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pPr/>
              <a:t>‹#›</a:t>
            </a:fld>
            <a:r>
              <a:rPr lang="sv-SE" sz="7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|  2022-01-22</a:t>
            </a:r>
          </a:p>
        </p:txBody>
      </p:sp>
    </p:spTree>
    <p:extLst>
      <p:ext uri="{BB962C8B-B14F-4D97-AF65-F5344CB8AC3E}">
        <p14:creationId xmlns:p14="http://schemas.microsoft.com/office/powerpoint/2010/main" val="3022476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ihandsfigur: Form 7">
            <a:extLst>
              <a:ext uri="{FF2B5EF4-FFF2-40B4-BE49-F238E27FC236}">
                <a16:creationId xmlns:a16="http://schemas.microsoft.com/office/drawing/2014/main" id="{1702FD08-5228-4221-A0FB-8AF789F845A9}"/>
              </a:ext>
            </a:extLst>
          </p:cNvPr>
          <p:cNvSpPr/>
          <p:nvPr userDrawn="1"/>
        </p:nvSpPr>
        <p:spPr>
          <a:xfrm rot="10800000" flipH="1" flipV="1">
            <a:off x="9643195" y="664"/>
            <a:ext cx="2548805" cy="6857336"/>
          </a:xfrm>
          <a:custGeom>
            <a:avLst/>
            <a:gdLst>
              <a:gd name="connsiteX0" fmla="*/ 2548805 w 2548805"/>
              <a:gd name="connsiteY0" fmla="*/ 0 h 6857336"/>
              <a:gd name="connsiteX1" fmla="*/ 2548805 w 2548805"/>
              <a:gd name="connsiteY1" fmla="*/ 6857336 h 6857336"/>
              <a:gd name="connsiteX2" fmla="*/ 0 w 2548805"/>
              <a:gd name="connsiteY2" fmla="*/ 6857156 h 6857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8805" h="6857336">
                <a:moveTo>
                  <a:pt x="2548805" y="0"/>
                </a:moveTo>
                <a:lnTo>
                  <a:pt x="2548805" y="6857336"/>
                </a:lnTo>
                <a:lnTo>
                  <a:pt x="0" y="6857156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rtlCol="0" anchor="ctr">
            <a:noAutofit/>
          </a:bodyPr>
          <a:lstStyle/>
          <a:p>
            <a:pPr algn="ctr"/>
            <a:endParaRPr lang="sv-SE" dirty="0">
              <a:noFill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9308DB6-7A90-4F16-8A6C-DA7E1972B9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6065" y="843214"/>
            <a:ext cx="6002677" cy="1027748"/>
          </a:xfrm>
        </p:spPr>
        <p:txBody>
          <a:bodyPr anchor="t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Skriv en rubrik </a:t>
            </a:r>
            <a:br>
              <a:rPr lang="sv-SE" dirty="0"/>
            </a:br>
            <a:r>
              <a:rPr lang="sv-SE" dirty="0"/>
              <a:t>på högst två rader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E5306F70-16AB-41D3-94F6-B2A9715ADEDE}"/>
              </a:ext>
            </a:extLst>
          </p:cNvPr>
          <p:cNvSpPr txBox="1"/>
          <p:nvPr userDrawn="1"/>
        </p:nvSpPr>
        <p:spPr>
          <a:xfrm>
            <a:off x="10659037" y="6034918"/>
            <a:ext cx="1156447" cy="58270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262A9C3-70E0-4137-9F19-7878B5F468D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6066" y="2032196"/>
            <a:ext cx="6002676" cy="3999150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2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sv-SE" dirty="0"/>
              <a:t>Klicka här för att ändra 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730A2DF-3880-4943-B839-9CBE092F7C04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566585" y="6349735"/>
            <a:ext cx="104868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7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Sida </a:t>
            </a:r>
            <a:fld id="{99A62BA4-01D8-FB4A-91D8-6CB4A241E654}" type="slidenum">
              <a:rPr lang="sv-SE" sz="700" smtClean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pPr/>
              <a:t>‹#›</a:t>
            </a:fld>
            <a:r>
              <a:rPr lang="sv-SE" sz="7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|  2022-01-22</a:t>
            </a:r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DD7CAE90-A638-46BD-9AA2-14297DA97FD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94355" y="1"/>
            <a:ext cx="5397646" cy="6857999"/>
          </a:xfrm>
          <a:custGeom>
            <a:avLst/>
            <a:gdLst>
              <a:gd name="connsiteX0" fmla="*/ 2551561 w 5409368"/>
              <a:gd name="connsiteY0" fmla="*/ 0 h 6857337"/>
              <a:gd name="connsiteX1" fmla="*/ 5409368 w 5409368"/>
              <a:gd name="connsiteY1" fmla="*/ 0 h 6857337"/>
              <a:gd name="connsiteX2" fmla="*/ 5409368 w 5409368"/>
              <a:gd name="connsiteY2" fmla="*/ 1883 h 6857337"/>
              <a:gd name="connsiteX3" fmla="*/ 2861196 w 5409368"/>
              <a:gd name="connsiteY3" fmla="*/ 6857337 h 6857337"/>
              <a:gd name="connsiteX4" fmla="*/ 0 w 5409368"/>
              <a:gd name="connsiteY4" fmla="*/ 6857337 h 6857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9368" h="6857337">
                <a:moveTo>
                  <a:pt x="2551561" y="0"/>
                </a:moveTo>
                <a:lnTo>
                  <a:pt x="5409368" y="0"/>
                </a:lnTo>
                <a:lnTo>
                  <a:pt x="5409368" y="1883"/>
                </a:lnTo>
                <a:lnTo>
                  <a:pt x="2861196" y="6857337"/>
                </a:lnTo>
                <a:lnTo>
                  <a:pt x="0" y="6857337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sv-SE" dirty="0"/>
              <a:t>”Klicka här </a:t>
            </a:r>
            <a:br>
              <a:rPr lang="sv-SE" dirty="0"/>
            </a:br>
            <a:r>
              <a:rPr lang="sv-SE" dirty="0"/>
              <a:t>för att lägga </a:t>
            </a:r>
            <a:br>
              <a:rPr lang="sv-SE" dirty="0"/>
            </a:br>
            <a:r>
              <a:rPr lang="sv-SE" dirty="0"/>
              <a:t>in en bild”</a:t>
            </a:r>
          </a:p>
        </p:txBody>
      </p:sp>
    </p:spTree>
    <p:extLst>
      <p:ext uri="{BB962C8B-B14F-4D97-AF65-F5344CB8AC3E}">
        <p14:creationId xmlns:p14="http://schemas.microsoft.com/office/powerpoint/2010/main" val="2149942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DD7CAE90-A638-46BD-9AA2-14297DA97FD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94355" y="1"/>
            <a:ext cx="5397645" cy="6857999"/>
          </a:xfrm>
          <a:custGeom>
            <a:avLst/>
            <a:gdLst>
              <a:gd name="connsiteX0" fmla="*/ 2551561 w 5409368"/>
              <a:gd name="connsiteY0" fmla="*/ 0 h 6857337"/>
              <a:gd name="connsiteX1" fmla="*/ 5409368 w 5409368"/>
              <a:gd name="connsiteY1" fmla="*/ 0 h 6857337"/>
              <a:gd name="connsiteX2" fmla="*/ 5409368 w 5409368"/>
              <a:gd name="connsiteY2" fmla="*/ 1883 h 6857337"/>
              <a:gd name="connsiteX3" fmla="*/ 2861196 w 5409368"/>
              <a:gd name="connsiteY3" fmla="*/ 6857337 h 6857337"/>
              <a:gd name="connsiteX4" fmla="*/ 0 w 5409368"/>
              <a:gd name="connsiteY4" fmla="*/ 6857337 h 6857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9368" h="6857337">
                <a:moveTo>
                  <a:pt x="2551561" y="0"/>
                </a:moveTo>
                <a:lnTo>
                  <a:pt x="5409368" y="0"/>
                </a:lnTo>
                <a:lnTo>
                  <a:pt x="5409368" y="1883"/>
                </a:lnTo>
                <a:lnTo>
                  <a:pt x="2861196" y="6857337"/>
                </a:lnTo>
                <a:lnTo>
                  <a:pt x="0" y="6857337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sv-SE" dirty="0"/>
              <a:t>”Klicka här </a:t>
            </a:r>
            <a:br>
              <a:rPr lang="sv-SE" dirty="0"/>
            </a:br>
            <a:r>
              <a:rPr lang="sv-SE" dirty="0"/>
              <a:t>för att lägga </a:t>
            </a:r>
            <a:br>
              <a:rPr lang="sv-SE" dirty="0"/>
            </a:br>
            <a:r>
              <a:rPr lang="sv-SE" dirty="0"/>
              <a:t>in en bild”</a:t>
            </a:r>
          </a:p>
        </p:txBody>
      </p:sp>
      <p:sp>
        <p:nvSpPr>
          <p:cNvPr id="12" name="Frihandsfigur: Form 11">
            <a:extLst>
              <a:ext uri="{FF2B5EF4-FFF2-40B4-BE49-F238E27FC236}">
                <a16:creationId xmlns:a16="http://schemas.microsoft.com/office/drawing/2014/main" id="{C094708E-2999-42F3-8F1D-B75D4994C0FA}"/>
              </a:ext>
            </a:extLst>
          </p:cNvPr>
          <p:cNvSpPr/>
          <p:nvPr userDrawn="1"/>
        </p:nvSpPr>
        <p:spPr>
          <a:xfrm rot="10800000" flipH="1" flipV="1">
            <a:off x="9643195" y="664"/>
            <a:ext cx="2548805" cy="6857336"/>
          </a:xfrm>
          <a:custGeom>
            <a:avLst/>
            <a:gdLst>
              <a:gd name="connsiteX0" fmla="*/ 2548805 w 2548805"/>
              <a:gd name="connsiteY0" fmla="*/ 0 h 6857336"/>
              <a:gd name="connsiteX1" fmla="*/ 2548805 w 2548805"/>
              <a:gd name="connsiteY1" fmla="*/ 6857336 h 6857336"/>
              <a:gd name="connsiteX2" fmla="*/ 0 w 2548805"/>
              <a:gd name="connsiteY2" fmla="*/ 6857156 h 6857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8805" h="6857336">
                <a:moveTo>
                  <a:pt x="2548805" y="0"/>
                </a:moveTo>
                <a:lnTo>
                  <a:pt x="2548805" y="6857336"/>
                </a:lnTo>
                <a:lnTo>
                  <a:pt x="0" y="685715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rtlCol="0" anchor="ctr">
            <a:noAutofit/>
          </a:bodyPr>
          <a:lstStyle/>
          <a:p>
            <a:pPr algn="ctr"/>
            <a:endParaRPr lang="sv-SE" dirty="0">
              <a:noFill/>
            </a:endParaRP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D2C0A187-BFD5-422B-96C4-96010B28E3F7}"/>
              </a:ext>
            </a:extLst>
          </p:cNvPr>
          <p:cNvSpPr txBox="1"/>
          <p:nvPr userDrawn="1"/>
        </p:nvSpPr>
        <p:spPr>
          <a:xfrm>
            <a:off x="10659038" y="6031571"/>
            <a:ext cx="1156447" cy="58270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4D6975D3-E5A0-4084-96B5-2D5A2D15ADD1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566585" y="6349735"/>
            <a:ext cx="104868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7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Sida </a:t>
            </a:r>
            <a:fld id="{99A62BA4-01D8-FB4A-91D8-6CB4A241E654}" type="slidenum">
              <a:rPr lang="sv-SE" sz="700" smtClean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pPr/>
              <a:t>‹#›</a:t>
            </a:fld>
            <a:r>
              <a:rPr lang="sv-SE" sz="7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|  2022-01-22</a:t>
            </a:r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485A4528-D0AE-413D-99A9-883B589527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6065" y="843214"/>
            <a:ext cx="6002677" cy="1027748"/>
          </a:xfrm>
        </p:spPr>
        <p:txBody>
          <a:bodyPr anchor="t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Skriv en rubrik </a:t>
            </a:r>
            <a:br>
              <a:rPr lang="sv-SE" dirty="0"/>
            </a:br>
            <a:r>
              <a:rPr lang="sv-SE" dirty="0"/>
              <a:t>på högst två rader</a:t>
            </a:r>
          </a:p>
        </p:txBody>
      </p:sp>
      <p:sp>
        <p:nvSpPr>
          <p:cNvPr id="15" name="Platshållare för innehåll 2">
            <a:extLst>
              <a:ext uri="{FF2B5EF4-FFF2-40B4-BE49-F238E27FC236}">
                <a16:creationId xmlns:a16="http://schemas.microsoft.com/office/drawing/2014/main" id="{806F16E3-5FAA-4711-929A-6FE019D827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6066" y="2032196"/>
            <a:ext cx="6002676" cy="3999150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2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sv-SE" dirty="0"/>
              <a:t>Klicka här för att ändra 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443709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bild 9">
            <a:extLst>
              <a:ext uri="{FF2B5EF4-FFF2-40B4-BE49-F238E27FC236}">
                <a16:creationId xmlns:a16="http://schemas.microsoft.com/office/drawing/2014/main" id="{068A8034-F548-4B61-BBD1-20100630129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94355" y="1"/>
            <a:ext cx="5397645" cy="6857999"/>
          </a:xfrm>
          <a:custGeom>
            <a:avLst/>
            <a:gdLst>
              <a:gd name="connsiteX0" fmla="*/ 2551561 w 5409368"/>
              <a:gd name="connsiteY0" fmla="*/ 0 h 6857337"/>
              <a:gd name="connsiteX1" fmla="*/ 5409368 w 5409368"/>
              <a:gd name="connsiteY1" fmla="*/ 0 h 6857337"/>
              <a:gd name="connsiteX2" fmla="*/ 5409368 w 5409368"/>
              <a:gd name="connsiteY2" fmla="*/ 1883 h 6857337"/>
              <a:gd name="connsiteX3" fmla="*/ 2861196 w 5409368"/>
              <a:gd name="connsiteY3" fmla="*/ 6857337 h 6857337"/>
              <a:gd name="connsiteX4" fmla="*/ 0 w 5409368"/>
              <a:gd name="connsiteY4" fmla="*/ 6857337 h 6857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9368" h="6857337">
                <a:moveTo>
                  <a:pt x="2551561" y="0"/>
                </a:moveTo>
                <a:lnTo>
                  <a:pt x="5409368" y="0"/>
                </a:lnTo>
                <a:lnTo>
                  <a:pt x="5409368" y="1883"/>
                </a:lnTo>
                <a:lnTo>
                  <a:pt x="2861196" y="6857337"/>
                </a:lnTo>
                <a:lnTo>
                  <a:pt x="0" y="6857337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sv-SE" dirty="0"/>
              <a:t>”Klicka här </a:t>
            </a:r>
            <a:br>
              <a:rPr lang="sv-SE" dirty="0"/>
            </a:br>
            <a:r>
              <a:rPr lang="sv-SE" dirty="0"/>
              <a:t>för att lägga </a:t>
            </a:r>
            <a:br>
              <a:rPr lang="sv-SE" dirty="0"/>
            </a:br>
            <a:r>
              <a:rPr lang="sv-SE" dirty="0"/>
              <a:t>in en bild”</a:t>
            </a:r>
          </a:p>
        </p:txBody>
      </p:sp>
      <p:sp>
        <p:nvSpPr>
          <p:cNvPr id="9" name="Frihandsfigur: Form 8">
            <a:extLst>
              <a:ext uri="{FF2B5EF4-FFF2-40B4-BE49-F238E27FC236}">
                <a16:creationId xmlns:a16="http://schemas.microsoft.com/office/drawing/2014/main" id="{2EE15718-0F13-4709-B6D3-352589743F1D}"/>
              </a:ext>
            </a:extLst>
          </p:cNvPr>
          <p:cNvSpPr/>
          <p:nvPr userDrawn="1"/>
        </p:nvSpPr>
        <p:spPr>
          <a:xfrm rot="10800000" flipH="1" flipV="1">
            <a:off x="9643195" y="664"/>
            <a:ext cx="2548805" cy="6857336"/>
          </a:xfrm>
          <a:custGeom>
            <a:avLst/>
            <a:gdLst>
              <a:gd name="connsiteX0" fmla="*/ 2548805 w 2548805"/>
              <a:gd name="connsiteY0" fmla="*/ 0 h 6857336"/>
              <a:gd name="connsiteX1" fmla="*/ 2548805 w 2548805"/>
              <a:gd name="connsiteY1" fmla="*/ 6857336 h 6857336"/>
              <a:gd name="connsiteX2" fmla="*/ 0 w 2548805"/>
              <a:gd name="connsiteY2" fmla="*/ 6857156 h 6857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8805" h="6857336">
                <a:moveTo>
                  <a:pt x="2548805" y="0"/>
                </a:moveTo>
                <a:lnTo>
                  <a:pt x="2548805" y="6857336"/>
                </a:lnTo>
                <a:lnTo>
                  <a:pt x="0" y="685715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rtlCol="0" anchor="ctr">
            <a:noAutofit/>
          </a:bodyPr>
          <a:lstStyle/>
          <a:p>
            <a:pPr algn="ctr"/>
            <a:endParaRPr lang="sv-SE" dirty="0">
              <a:noFill/>
            </a:endParaRP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D2C0A187-BFD5-422B-96C4-96010B28E3F7}"/>
              </a:ext>
            </a:extLst>
          </p:cNvPr>
          <p:cNvSpPr txBox="1"/>
          <p:nvPr userDrawn="1"/>
        </p:nvSpPr>
        <p:spPr>
          <a:xfrm>
            <a:off x="10659038" y="6031571"/>
            <a:ext cx="1156447" cy="58270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D6B6CF11-4BC8-43D6-8240-17800BB94559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566585" y="6349735"/>
            <a:ext cx="104868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7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Sida </a:t>
            </a:r>
            <a:fld id="{99A62BA4-01D8-FB4A-91D8-6CB4A241E654}" type="slidenum">
              <a:rPr lang="sv-SE" sz="700" smtClean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pPr/>
              <a:t>‹#›</a:t>
            </a:fld>
            <a:r>
              <a:rPr lang="sv-SE" sz="7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|  2022-01-22</a:t>
            </a:r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361974EE-A66D-4A9D-B5A9-414321FB31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6065" y="843214"/>
            <a:ext cx="6002677" cy="1027748"/>
          </a:xfrm>
        </p:spPr>
        <p:txBody>
          <a:bodyPr anchor="t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Skriv en rubrik </a:t>
            </a:r>
            <a:br>
              <a:rPr lang="sv-SE" dirty="0"/>
            </a:br>
            <a:r>
              <a:rPr lang="sv-SE" dirty="0"/>
              <a:t>på högst två rader</a:t>
            </a:r>
          </a:p>
        </p:txBody>
      </p:sp>
      <p:sp>
        <p:nvSpPr>
          <p:cNvPr id="15" name="Platshållare för innehåll 2">
            <a:extLst>
              <a:ext uri="{FF2B5EF4-FFF2-40B4-BE49-F238E27FC236}">
                <a16:creationId xmlns:a16="http://schemas.microsoft.com/office/drawing/2014/main" id="{731D65F5-DFC8-4579-9D71-0D84EE5B57E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6066" y="2032196"/>
            <a:ext cx="6002676" cy="3999150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2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sv-SE" dirty="0"/>
              <a:t>Klicka här för att ändra 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772219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DD7CAE90-A638-46BD-9AA2-14297DA97FD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94355" y="2"/>
            <a:ext cx="5397645" cy="6857998"/>
          </a:xfrm>
          <a:custGeom>
            <a:avLst/>
            <a:gdLst>
              <a:gd name="connsiteX0" fmla="*/ 2551561 w 5409368"/>
              <a:gd name="connsiteY0" fmla="*/ 0 h 6857337"/>
              <a:gd name="connsiteX1" fmla="*/ 5409368 w 5409368"/>
              <a:gd name="connsiteY1" fmla="*/ 0 h 6857337"/>
              <a:gd name="connsiteX2" fmla="*/ 5409368 w 5409368"/>
              <a:gd name="connsiteY2" fmla="*/ 1883 h 6857337"/>
              <a:gd name="connsiteX3" fmla="*/ 2861196 w 5409368"/>
              <a:gd name="connsiteY3" fmla="*/ 6857337 h 6857337"/>
              <a:gd name="connsiteX4" fmla="*/ 0 w 5409368"/>
              <a:gd name="connsiteY4" fmla="*/ 6857337 h 6857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9368" h="6857337">
                <a:moveTo>
                  <a:pt x="2551561" y="0"/>
                </a:moveTo>
                <a:lnTo>
                  <a:pt x="5409368" y="0"/>
                </a:lnTo>
                <a:lnTo>
                  <a:pt x="5409368" y="1883"/>
                </a:lnTo>
                <a:lnTo>
                  <a:pt x="2861196" y="6857337"/>
                </a:lnTo>
                <a:lnTo>
                  <a:pt x="0" y="6857337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sv-SE" dirty="0"/>
              <a:t>”Klicka här </a:t>
            </a:r>
            <a:br>
              <a:rPr lang="sv-SE" dirty="0"/>
            </a:br>
            <a:r>
              <a:rPr lang="sv-SE" dirty="0"/>
              <a:t>för att lägga </a:t>
            </a:r>
            <a:br>
              <a:rPr lang="sv-SE" dirty="0"/>
            </a:br>
            <a:r>
              <a:rPr lang="sv-SE" dirty="0"/>
              <a:t>in en bild”</a:t>
            </a:r>
          </a:p>
        </p:txBody>
      </p:sp>
      <p:sp>
        <p:nvSpPr>
          <p:cNvPr id="9" name="Frihandsfigur: Form 8">
            <a:extLst>
              <a:ext uri="{FF2B5EF4-FFF2-40B4-BE49-F238E27FC236}">
                <a16:creationId xmlns:a16="http://schemas.microsoft.com/office/drawing/2014/main" id="{37375C58-B3E4-45C3-9736-77BBA54695EA}"/>
              </a:ext>
            </a:extLst>
          </p:cNvPr>
          <p:cNvSpPr/>
          <p:nvPr userDrawn="1"/>
        </p:nvSpPr>
        <p:spPr>
          <a:xfrm rot="10800000" flipH="1" flipV="1">
            <a:off x="9643195" y="664"/>
            <a:ext cx="2548805" cy="6857336"/>
          </a:xfrm>
          <a:custGeom>
            <a:avLst/>
            <a:gdLst>
              <a:gd name="connsiteX0" fmla="*/ 2548805 w 2548805"/>
              <a:gd name="connsiteY0" fmla="*/ 0 h 6857336"/>
              <a:gd name="connsiteX1" fmla="*/ 2548805 w 2548805"/>
              <a:gd name="connsiteY1" fmla="*/ 6857336 h 6857336"/>
              <a:gd name="connsiteX2" fmla="*/ 0 w 2548805"/>
              <a:gd name="connsiteY2" fmla="*/ 6857156 h 6857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8805" h="6857336">
                <a:moveTo>
                  <a:pt x="2548805" y="0"/>
                </a:moveTo>
                <a:lnTo>
                  <a:pt x="2548805" y="6857336"/>
                </a:lnTo>
                <a:lnTo>
                  <a:pt x="0" y="685715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rtlCol="0" anchor="ctr">
            <a:noAutofit/>
          </a:bodyPr>
          <a:lstStyle/>
          <a:p>
            <a:pPr algn="ctr"/>
            <a:endParaRPr lang="sv-SE" dirty="0">
              <a:noFill/>
            </a:endParaRP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D2C0A187-BFD5-422B-96C4-96010B28E3F7}"/>
              </a:ext>
            </a:extLst>
          </p:cNvPr>
          <p:cNvSpPr txBox="1"/>
          <p:nvPr userDrawn="1"/>
        </p:nvSpPr>
        <p:spPr>
          <a:xfrm>
            <a:off x="10659038" y="6031571"/>
            <a:ext cx="1156447" cy="58270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3CEA0414-D111-4DC2-BD0B-F258492E5C78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566585" y="6349735"/>
            <a:ext cx="104868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7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Sida </a:t>
            </a:r>
            <a:fld id="{99A62BA4-01D8-FB4A-91D8-6CB4A241E654}" type="slidenum">
              <a:rPr lang="sv-SE" sz="700" smtClean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pPr/>
              <a:t>‹#›</a:t>
            </a:fld>
            <a:r>
              <a:rPr lang="sv-SE" sz="7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|  2022-01-22</a:t>
            </a:r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0A81EA0D-21C5-4281-A3AD-8F8B274741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6065" y="843214"/>
            <a:ext cx="6002677" cy="1027748"/>
          </a:xfrm>
        </p:spPr>
        <p:txBody>
          <a:bodyPr anchor="t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Skriv en rubrik </a:t>
            </a:r>
            <a:br>
              <a:rPr lang="sv-SE" dirty="0"/>
            </a:br>
            <a:r>
              <a:rPr lang="sv-SE" dirty="0"/>
              <a:t>på högst två rader</a:t>
            </a:r>
          </a:p>
        </p:txBody>
      </p:sp>
      <p:sp>
        <p:nvSpPr>
          <p:cNvPr id="15" name="Platshållare för innehåll 2">
            <a:extLst>
              <a:ext uri="{FF2B5EF4-FFF2-40B4-BE49-F238E27FC236}">
                <a16:creationId xmlns:a16="http://schemas.microsoft.com/office/drawing/2014/main" id="{4973931C-579D-4064-86C8-963FC57001C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6066" y="2032196"/>
            <a:ext cx="6002676" cy="3999150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2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sv-SE" dirty="0"/>
              <a:t>Klicka här för att ändra 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427964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E23CCE3B-6D56-4451-AD35-BDEA0392CD7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860902" cy="6856032"/>
          </a:xfrm>
          <a:custGeom>
            <a:avLst/>
            <a:gdLst>
              <a:gd name="connsiteX0" fmla="*/ 1849304 w 6860902"/>
              <a:gd name="connsiteY0" fmla="*/ 0 h 6856032"/>
              <a:gd name="connsiteX1" fmla="*/ 6860902 w 6860902"/>
              <a:gd name="connsiteY1" fmla="*/ 0 h 6856032"/>
              <a:gd name="connsiteX2" fmla="*/ 4333976 w 6860902"/>
              <a:gd name="connsiteY2" fmla="*/ 6856032 h 6856032"/>
              <a:gd name="connsiteX3" fmla="*/ 0 w 6860902"/>
              <a:gd name="connsiteY3" fmla="*/ 6856032 h 6856032"/>
              <a:gd name="connsiteX4" fmla="*/ 0 w 6860902"/>
              <a:gd name="connsiteY4" fmla="*/ 4518195 h 6856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0902" h="6856032">
                <a:moveTo>
                  <a:pt x="1849304" y="0"/>
                </a:moveTo>
                <a:lnTo>
                  <a:pt x="6860902" y="0"/>
                </a:lnTo>
                <a:lnTo>
                  <a:pt x="4333976" y="6856032"/>
                </a:lnTo>
                <a:lnTo>
                  <a:pt x="0" y="6856032"/>
                </a:lnTo>
                <a:lnTo>
                  <a:pt x="0" y="4518195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sv-SE" dirty="0"/>
              <a:t>”Klicka här </a:t>
            </a:r>
            <a:br>
              <a:rPr lang="sv-SE" dirty="0"/>
            </a:br>
            <a:r>
              <a:rPr lang="sv-SE" dirty="0"/>
              <a:t>för att lägga </a:t>
            </a:r>
            <a:br>
              <a:rPr lang="sv-SE" dirty="0"/>
            </a:br>
            <a:r>
              <a:rPr lang="sv-SE" dirty="0"/>
              <a:t>in en bild”</a:t>
            </a:r>
          </a:p>
        </p:txBody>
      </p:sp>
      <p:sp>
        <p:nvSpPr>
          <p:cNvPr id="53" name="textruta 52">
            <a:extLst>
              <a:ext uri="{FF2B5EF4-FFF2-40B4-BE49-F238E27FC236}">
                <a16:creationId xmlns:a16="http://schemas.microsoft.com/office/drawing/2014/main" id="{FD27FF06-4834-4CD2-ACEF-5B2FF30D3C09}"/>
              </a:ext>
            </a:extLst>
          </p:cNvPr>
          <p:cNvSpPr txBox="1"/>
          <p:nvPr userDrawn="1"/>
        </p:nvSpPr>
        <p:spPr>
          <a:xfrm>
            <a:off x="10659037" y="6034918"/>
            <a:ext cx="1156447" cy="58270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56" name="Platshållare för text 2">
            <a:extLst>
              <a:ext uri="{FF2B5EF4-FFF2-40B4-BE49-F238E27FC236}">
                <a16:creationId xmlns:a16="http://schemas.microsoft.com/office/drawing/2014/main" id="{09DF6BE2-6B1A-4B50-B981-F76C44661B4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677891" y="4162718"/>
            <a:ext cx="4553527" cy="1617075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71" name="Frihandsfigur: Form 70">
            <a:extLst>
              <a:ext uri="{FF2B5EF4-FFF2-40B4-BE49-F238E27FC236}">
                <a16:creationId xmlns:a16="http://schemas.microsoft.com/office/drawing/2014/main" id="{F3B7286E-EE96-4A80-9267-9E4E6CCC1EF9}"/>
              </a:ext>
            </a:extLst>
          </p:cNvPr>
          <p:cNvSpPr/>
          <p:nvPr userDrawn="1"/>
        </p:nvSpPr>
        <p:spPr>
          <a:xfrm rot="10800000" flipH="1" flipV="1">
            <a:off x="0" y="0"/>
            <a:ext cx="1854024" cy="4530959"/>
          </a:xfrm>
          <a:custGeom>
            <a:avLst/>
            <a:gdLst>
              <a:gd name="connsiteX0" fmla="*/ 0 w 1854024"/>
              <a:gd name="connsiteY0" fmla="*/ 0 h 4530959"/>
              <a:gd name="connsiteX1" fmla="*/ 1854024 w 1854024"/>
              <a:gd name="connsiteY1" fmla="*/ 1229 h 4530959"/>
              <a:gd name="connsiteX2" fmla="*/ 0 w 1854024"/>
              <a:gd name="connsiteY2" fmla="*/ 4530959 h 4530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54024" h="4530959">
                <a:moveTo>
                  <a:pt x="0" y="0"/>
                </a:moveTo>
                <a:lnTo>
                  <a:pt x="1854024" y="1229"/>
                </a:lnTo>
                <a:lnTo>
                  <a:pt x="0" y="45309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rtlCol="0" anchor="ctr">
            <a:noAutofit/>
          </a:bodyPr>
          <a:lstStyle/>
          <a:p>
            <a:pPr algn="ctr"/>
            <a:endParaRPr lang="sv-SE" dirty="0">
              <a:solidFill>
                <a:srgbClr val="B7A279"/>
              </a:solidFill>
              <a:highlight>
                <a:srgbClr val="B7A279"/>
              </a:highlight>
            </a:endParaRPr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620FF1EE-48D6-4C38-93A0-6A4B7365AA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77891" y="1100138"/>
            <a:ext cx="4553527" cy="279760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sv-SE" dirty="0"/>
              <a:t>Skriv en </a:t>
            </a:r>
            <a:br>
              <a:rPr lang="sv-SE" dirty="0"/>
            </a:br>
            <a:r>
              <a:rPr lang="sv-SE" dirty="0"/>
              <a:t>rubrik på högst tre rader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DA050D18-1BAB-46CB-A9F5-6ED1057221FE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566585" y="6349735"/>
            <a:ext cx="104868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7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Sida </a:t>
            </a:r>
            <a:fld id="{99A62BA4-01D8-FB4A-91D8-6CB4A241E654}" type="slidenum">
              <a:rPr lang="sv-SE" sz="700" smtClean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pPr/>
              <a:t>‹#›</a:t>
            </a:fld>
            <a:r>
              <a:rPr lang="sv-SE" sz="7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|  2022-01-22</a:t>
            </a:r>
          </a:p>
        </p:txBody>
      </p:sp>
    </p:spTree>
    <p:extLst>
      <p:ext uri="{BB962C8B-B14F-4D97-AF65-F5344CB8AC3E}">
        <p14:creationId xmlns:p14="http://schemas.microsoft.com/office/powerpoint/2010/main" val="3143549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ihandsfigur: Form 5">
            <a:extLst>
              <a:ext uri="{FF2B5EF4-FFF2-40B4-BE49-F238E27FC236}">
                <a16:creationId xmlns:a16="http://schemas.microsoft.com/office/drawing/2014/main" id="{4E90CA7A-4C6B-44C9-AABC-53196D1DE44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53 h 6858000"/>
              <a:gd name="connsiteX3" fmla="*/ 9643123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53"/>
                </a:lnTo>
                <a:lnTo>
                  <a:pt x="964312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7D35AD6C-8677-470E-8813-51B662EB9904}"/>
              </a:ext>
            </a:extLst>
          </p:cNvPr>
          <p:cNvSpPr txBox="1"/>
          <p:nvPr userDrawn="1"/>
        </p:nvSpPr>
        <p:spPr>
          <a:xfrm>
            <a:off x="10659037" y="6034918"/>
            <a:ext cx="1156447" cy="58270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00A89F0D-0C22-401C-985A-631C85D74C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6066" y="851432"/>
            <a:ext cx="9942972" cy="635623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sv-SE" dirty="0"/>
              <a:t>Skriv en rubrik på en rad</a:t>
            </a:r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BC1CA956-A9C8-4C78-91C4-0D8AAB8116D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16115" y="1616074"/>
            <a:ext cx="6252007" cy="43910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sv-SE" dirty="0"/>
              <a:t>”Klicka i rutan för </a:t>
            </a:r>
            <a:br>
              <a:rPr lang="sv-SE" dirty="0"/>
            </a:br>
            <a:r>
              <a:rPr lang="sv-SE" dirty="0"/>
              <a:t>att lägga till tabell </a:t>
            </a:r>
            <a:br>
              <a:rPr lang="sv-SE" dirty="0"/>
            </a:br>
            <a:r>
              <a:rPr lang="sv-SE" dirty="0"/>
              <a:t>eller diagram”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AF931134-2BA4-49AF-9252-D2DA3D00C7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42302" y="1616074"/>
            <a:ext cx="3616735" cy="229884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sv-SE" dirty="0"/>
              <a:t>Här kan man skriva en förklarande text till diagrammet eller tabellen.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DB89CE66-CFB9-4F5D-9659-E9635A60079B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566585" y="6349735"/>
            <a:ext cx="104868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7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Sida </a:t>
            </a:r>
            <a:fld id="{99A62BA4-01D8-FB4A-91D8-6CB4A241E654}" type="slidenum">
              <a:rPr lang="sv-SE" sz="700" smtClean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pPr/>
              <a:t>‹#›</a:t>
            </a:fld>
            <a:r>
              <a:rPr lang="sv-SE" sz="7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|  2022-01-22</a:t>
            </a:r>
          </a:p>
        </p:txBody>
      </p:sp>
    </p:spTree>
    <p:extLst>
      <p:ext uri="{BB962C8B-B14F-4D97-AF65-F5344CB8AC3E}">
        <p14:creationId xmlns:p14="http://schemas.microsoft.com/office/powerpoint/2010/main" val="1707509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ihandsfigur: Form 5">
            <a:extLst>
              <a:ext uri="{FF2B5EF4-FFF2-40B4-BE49-F238E27FC236}">
                <a16:creationId xmlns:a16="http://schemas.microsoft.com/office/drawing/2014/main" id="{4E90CA7A-4C6B-44C9-AABC-53196D1DE44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53 h 6858000"/>
              <a:gd name="connsiteX3" fmla="*/ 9643123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53"/>
                </a:lnTo>
                <a:lnTo>
                  <a:pt x="964312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7D35AD6C-8677-470E-8813-51B662EB9904}"/>
              </a:ext>
            </a:extLst>
          </p:cNvPr>
          <p:cNvSpPr txBox="1"/>
          <p:nvPr userDrawn="1"/>
        </p:nvSpPr>
        <p:spPr>
          <a:xfrm>
            <a:off x="10659037" y="6034918"/>
            <a:ext cx="1156447" cy="58270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00A89F0D-0C22-401C-985A-631C85D74C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6065" y="851432"/>
            <a:ext cx="9549439" cy="635623"/>
          </a:xfrm>
        </p:spPr>
        <p:txBody>
          <a:bodyPr anchor="t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Skriv en rubrik på en rad</a:t>
            </a:r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F1D9B195-62C0-4A12-AE17-F938B16E96A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93854" y="1702594"/>
            <a:ext cx="1932517" cy="2142067"/>
          </a:xfrm>
          <a:custGeom>
            <a:avLst/>
            <a:gdLst>
              <a:gd name="connsiteX0" fmla="*/ 0 w 1938867"/>
              <a:gd name="connsiteY0" fmla="*/ 0 h 2142067"/>
              <a:gd name="connsiteX1" fmla="*/ 1938867 w 1938867"/>
              <a:gd name="connsiteY1" fmla="*/ 0 h 2142067"/>
              <a:gd name="connsiteX2" fmla="*/ 1938867 w 1938867"/>
              <a:gd name="connsiteY2" fmla="*/ 2142067 h 2142067"/>
              <a:gd name="connsiteX3" fmla="*/ 0 w 1938867"/>
              <a:gd name="connsiteY3" fmla="*/ 2142067 h 214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8867" h="2142067">
                <a:moveTo>
                  <a:pt x="0" y="0"/>
                </a:moveTo>
                <a:lnTo>
                  <a:pt x="1938867" y="0"/>
                </a:lnTo>
                <a:lnTo>
                  <a:pt x="1938867" y="2142067"/>
                </a:lnTo>
                <a:lnTo>
                  <a:pt x="0" y="214206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dirty="0"/>
              <a:t>”Klicka för </a:t>
            </a:r>
            <a:br>
              <a:rPr lang="sv-SE" dirty="0"/>
            </a:br>
            <a:r>
              <a:rPr lang="sv-SE" dirty="0"/>
              <a:t>att byta bild”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744F15A6-50EF-428F-A5E8-BE72AB2A1A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6066" y="4023110"/>
            <a:ext cx="2001838" cy="294890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b="0" dirty="0"/>
              <a:t>Förnamn Efternamn</a:t>
            </a:r>
            <a:endParaRPr lang="sv-SE" dirty="0"/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799AA463-392C-40C6-83D5-765D3293C0E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6065" y="4411663"/>
            <a:ext cx="2027769" cy="137107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sv-SE" dirty="0"/>
              <a:t>Här kan man skriva något om personen</a:t>
            </a:r>
          </a:p>
        </p:txBody>
      </p:sp>
      <p:sp>
        <p:nvSpPr>
          <p:cNvPr id="21" name="Platshållare för bild 20">
            <a:extLst>
              <a:ext uri="{FF2B5EF4-FFF2-40B4-BE49-F238E27FC236}">
                <a16:creationId xmlns:a16="http://schemas.microsoft.com/office/drawing/2014/main" id="{72BC7DC8-DF10-40FE-BFA7-3F6A5F1BC6A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054454" y="1702594"/>
            <a:ext cx="1932517" cy="2142067"/>
          </a:xfrm>
          <a:custGeom>
            <a:avLst/>
            <a:gdLst>
              <a:gd name="connsiteX0" fmla="*/ 0 w 1938867"/>
              <a:gd name="connsiteY0" fmla="*/ 0 h 2142067"/>
              <a:gd name="connsiteX1" fmla="*/ 1938867 w 1938867"/>
              <a:gd name="connsiteY1" fmla="*/ 0 h 2142067"/>
              <a:gd name="connsiteX2" fmla="*/ 1938867 w 1938867"/>
              <a:gd name="connsiteY2" fmla="*/ 2142067 h 2142067"/>
              <a:gd name="connsiteX3" fmla="*/ 0 w 1938867"/>
              <a:gd name="connsiteY3" fmla="*/ 2142067 h 214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8867" h="2142067">
                <a:moveTo>
                  <a:pt x="0" y="0"/>
                </a:moveTo>
                <a:lnTo>
                  <a:pt x="1938867" y="0"/>
                </a:lnTo>
                <a:lnTo>
                  <a:pt x="1938867" y="2142067"/>
                </a:lnTo>
                <a:lnTo>
                  <a:pt x="0" y="214206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dirty="0"/>
              <a:t>”Klicka för </a:t>
            </a:r>
            <a:br>
              <a:rPr lang="sv-SE" dirty="0"/>
            </a:br>
            <a:r>
              <a:rPr lang="sv-SE" dirty="0"/>
              <a:t>att byta bild”</a:t>
            </a:r>
          </a:p>
        </p:txBody>
      </p:sp>
      <p:sp>
        <p:nvSpPr>
          <p:cNvPr id="22" name="Platshållare för text 9">
            <a:extLst>
              <a:ext uri="{FF2B5EF4-FFF2-40B4-BE49-F238E27FC236}">
                <a16:creationId xmlns:a16="http://schemas.microsoft.com/office/drawing/2014/main" id="{9390E7EE-1B40-48BE-A520-50267ABA561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76666" y="4023110"/>
            <a:ext cx="2001838" cy="294890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b="0" dirty="0"/>
              <a:t>Förnamn Efternamn</a:t>
            </a:r>
            <a:endParaRPr lang="sv-SE" dirty="0"/>
          </a:p>
        </p:txBody>
      </p:sp>
      <p:sp>
        <p:nvSpPr>
          <p:cNvPr id="23" name="Platshållare för text 17">
            <a:extLst>
              <a:ext uri="{FF2B5EF4-FFF2-40B4-BE49-F238E27FC236}">
                <a16:creationId xmlns:a16="http://schemas.microsoft.com/office/drawing/2014/main" id="{4E2FC183-FF4B-433C-BA53-AA91E48159F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76665" y="4411663"/>
            <a:ext cx="2027769" cy="137107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sv-SE" dirty="0"/>
              <a:t>Här kan man skriva något om personen</a:t>
            </a:r>
          </a:p>
        </p:txBody>
      </p:sp>
      <p:sp>
        <p:nvSpPr>
          <p:cNvPr id="24" name="Platshållare för bild 23">
            <a:extLst>
              <a:ext uri="{FF2B5EF4-FFF2-40B4-BE49-F238E27FC236}">
                <a16:creationId xmlns:a16="http://schemas.microsoft.com/office/drawing/2014/main" id="{0BB1B61D-B2EF-44F9-A3AE-C0651719B26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9654" y="1702594"/>
            <a:ext cx="1932517" cy="2142067"/>
          </a:xfrm>
          <a:custGeom>
            <a:avLst/>
            <a:gdLst>
              <a:gd name="connsiteX0" fmla="*/ 0 w 1938867"/>
              <a:gd name="connsiteY0" fmla="*/ 0 h 2142067"/>
              <a:gd name="connsiteX1" fmla="*/ 1938867 w 1938867"/>
              <a:gd name="connsiteY1" fmla="*/ 0 h 2142067"/>
              <a:gd name="connsiteX2" fmla="*/ 1938867 w 1938867"/>
              <a:gd name="connsiteY2" fmla="*/ 2142067 h 2142067"/>
              <a:gd name="connsiteX3" fmla="*/ 0 w 1938867"/>
              <a:gd name="connsiteY3" fmla="*/ 2142067 h 214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8867" h="2142067">
                <a:moveTo>
                  <a:pt x="0" y="0"/>
                </a:moveTo>
                <a:lnTo>
                  <a:pt x="1938867" y="0"/>
                </a:lnTo>
                <a:lnTo>
                  <a:pt x="1938867" y="2142067"/>
                </a:lnTo>
                <a:lnTo>
                  <a:pt x="0" y="214206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dirty="0"/>
              <a:t>”Klicka för </a:t>
            </a:r>
            <a:br>
              <a:rPr lang="sv-SE" dirty="0"/>
            </a:br>
            <a:r>
              <a:rPr lang="sv-SE" dirty="0"/>
              <a:t>att byta bild”</a:t>
            </a:r>
          </a:p>
        </p:txBody>
      </p:sp>
      <p:sp>
        <p:nvSpPr>
          <p:cNvPr id="25" name="Platshållare för text 9">
            <a:extLst>
              <a:ext uri="{FF2B5EF4-FFF2-40B4-BE49-F238E27FC236}">
                <a16:creationId xmlns:a16="http://schemas.microsoft.com/office/drawing/2014/main" id="{AE4D4B37-D6DC-492A-A516-47FAC9AAC2A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11866" y="4023110"/>
            <a:ext cx="2001838" cy="294890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b="0" dirty="0"/>
              <a:t>Förnamn Efternamn</a:t>
            </a:r>
            <a:endParaRPr lang="sv-SE" dirty="0"/>
          </a:p>
        </p:txBody>
      </p:sp>
      <p:sp>
        <p:nvSpPr>
          <p:cNvPr id="26" name="Platshållare för text 17">
            <a:extLst>
              <a:ext uri="{FF2B5EF4-FFF2-40B4-BE49-F238E27FC236}">
                <a16:creationId xmlns:a16="http://schemas.microsoft.com/office/drawing/2014/main" id="{FCB37B0A-0E87-4815-8DAA-32612C1C58A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211865" y="4411663"/>
            <a:ext cx="2027769" cy="137107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sv-SE" dirty="0"/>
              <a:t>Här kan man skriva något om personen</a:t>
            </a:r>
          </a:p>
        </p:txBody>
      </p:sp>
      <p:sp>
        <p:nvSpPr>
          <p:cNvPr id="27" name="Platshållare för bild 26">
            <a:extLst>
              <a:ext uri="{FF2B5EF4-FFF2-40B4-BE49-F238E27FC236}">
                <a16:creationId xmlns:a16="http://schemas.microsoft.com/office/drawing/2014/main" id="{DE9D5B66-C91C-4C20-8E4E-491FC118F4B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550254" y="1702594"/>
            <a:ext cx="1932517" cy="2142067"/>
          </a:xfrm>
          <a:custGeom>
            <a:avLst/>
            <a:gdLst>
              <a:gd name="connsiteX0" fmla="*/ 0 w 1938867"/>
              <a:gd name="connsiteY0" fmla="*/ 0 h 2142067"/>
              <a:gd name="connsiteX1" fmla="*/ 1938867 w 1938867"/>
              <a:gd name="connsiteY1" fmla="*/ 0 h 2142067"/>
              <a:gd name="connsiteX2" fmla="*/ 1938867 w 1938867"/>
              <a:gd name="connsiteY2" fmla="*/ 2142067 h 2142067"/>
              <a:gd name="connsiteX3" fmla="*/ 0 w 1938867"/>
              <a:gd name="connsiteY3" fmla="*/ 2142067 h 214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8867" h="2142067">
                <a:moveTo>
                  <a:pt x="0" y="0"/>
                </a:moveTo>
                <a:lnTo>
                  <a:pt x="1938867" y="0"/>
                </a:lnTo>
                <a:lnTo>
                  <a:pt x="1938867" y="2142067"/>
                </a:lnTo>
                <a:lnTo>
                  <a:pt x="0" y="214206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sv-SE" dirty="0"/>
              <a:t>”Klicka för </a:t>
            </a:r>
            <a:br>
              <a:rPr lang="sv-SE" dirty="0"/>
            </a:br>
            <a:r>
              <a:rPr lang="sv-SE" dirty="0"/>
              <a:t>att byta bild”</a:t>
            </a:r>
          </a:p>
        </p:txBody>
      </p:sp>
      <p:sp>
        <p:nvSpPr>
          <p:cNvPr id="28" name="Platshållare för text 9">
            <a:extLst>
              <a:ext uri="{FF2B5EF4-FFF2-40B4-BE49-F238E27FC236}">
                <a16:creationId xmlns:a16="http://schemas.microsoft.com/office/drawing/2014/main" id="{43E2A1C0-9EF0-4852-AAE5-A535A4914BA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72466" y="4023110"/>
            <a:ext cx="2001838" cy="294890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b="0" dirty="0"/>
              <a:t>Förnamn Efternamn</a:t>
            </a:r>
            <a:endParaRPr lang="sv-SE" dirty="0"/>
          </a:p>
        </p:txBody>
      </p:sp>
      <p:sp>
        <p:nvSpPr>
          <p:cNvPr id="29" name="Platshållare för text 17">
            <a:extLst>
              <a:ext uri="{FF2B5EF4-FFF2-40B4-BE49-F238E27FC236}">
                <a16:creationId xmlns:a16="http://schemas.microsoft.com/office/drawing/2014/main" id="{19811932-003A-45A5-BE40-EBFEA3118AD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72465" y="4411663"/>
            <a:ext cx="2027769" cy="137107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sv-SE" dirty="0"/>
              <a:t>Här kan man skriva något om personen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22C562B1-0259-45BB-B620-BAD06A825274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566585" y="6349735"/>
            <a:ext cx="104868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7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Sida </a:t>
            </a:r>
            <a:fld id="{99A62BA4-01D8-FB4A-91D8-6CB4A241E654}" type="slidenum">
              <a:rPr lang="sv-SE" sz="700" smtClean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pPr/>
              <a:t>‹#›</a:t>
            </a:fld>
            <a:r>
              <a:rPr lang="sv-SE" sz="7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|  2022-01-22</a:t>
            </a:r>
          </a:p>
        </p:txBody>
      </p:sp>
    </p:spTree>
    <p:extLst>
      <p:ext uri="{BB962C8B-B14F-4D97-AF65-F5344CB8AC3E}">
        <p14:creationId xmlns:p14="http://schemas.microsoft.com/office/powerpoint/2010/main" val="2951734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ruta 12">
            <a:extLst>
              <a:ext uri="{FF2B5EF4-FFF2-40B4-BE49-F238E27FC236}">
                <a16:creationId xmlns:a16="http://schemas.microsoft.com/office/drawing/2014/main" id="{10219C7B-DFC6-4376-BD40-8D7AEB32B7C5}"/>
              </a:ext>
            </a:extLst>
          </p:cNvPr>
          <p:cNvSpPr txBox="1"/>
          <p:nvPr userDrawn="1"/>
        </p:nvSpPr>
        <p:spPr>
          <a:xfrm>
            <a:off x="10659038" y="6031571"/>
            <a:ext cx="1156447" cy="58270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0770302C-E8BE-4A58-96FB-3550C3AE556E}"/>
              </a:ext>
            </a:extLst>
          </p:cNvPr>
          <p:cNvSpPr txBox="1"/>
          <p:nvPr userDrawn="1"/>
        </p:nvSpPr>
        <p:spPr>
          <a:xfrm>
            <a:off x="10659037" y="6034918"/>
            <a:ext cx="1156447" cy="58270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CB609868-5BCA-4BE2-81EA-AC3CF794C089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566585" y="6349735"/>
            <a:ext cx="104868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7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Sida </a:t>
            </a:r>
            <a:fld id="{99A62BA4-01D8-FB4A-91D8-6CB4A241E654}" type="slidenum">
              <a:rPr lang="sv-SE" sz="700" smtClean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pPr/>
              <a:t>‹#›</a:t>
            </a:fld>
            <a:r>
              <a:rPr lang="sv-SE" sz="7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|  2022-01-22</a:t>
            </a:r>
          </a:p>
        </p:txBody>
      </p:sp>
    </p:spTree>
    <p:extLst>
      <p:ext uri="{BB962C8B-B14F-4D97-AF65-F5344CB8AC3E}">
        <p14:creationId xmlns:p14="http://schemas.microsoft.com/office/powerpoint/2010/main" val="257119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70CE8C3-D1B3-461C-9F5B-CC5137F9F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A741604-E081-4B8E-9CD8-1351CD3FD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C044CBB-79D7-476C-B188-FEB938A27F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E4369-D1EA-4FF8-91DD-5B64428942F8}" type="datetime1">
              <a:rPr lang="sv-SE" smtClean="0"/>
              <a:t>2024-04-26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5AE8E82-A2FE-4C48-9B4B-20D496D7E7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0C54E8C-DC88-4C8A-B958-E1ECF8327C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27055-1F50-47B3-A6DD-467D7A1A271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814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70" r:id="rId2"/>
    <p:sldLayoutId id="2147483671" r:id="rId3"/>
    <p:sldLayoutId id="2147483672" r:id="rId4"/>
    <p:sldLayoutId id="2147483674" r:id="rId5"/>
    <p:sldLayoutId id="2147483675" r:id="rId6"/>
    <p:sldLayoutId id="2147483677" r:id="rId7"/>
    <p:sldLayoutId id="2147483681" r:id="rId8"/>
    <p:sldLayoutId id="2147483673" r:id="rId9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160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160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160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160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160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77E83E42-E85C-4606-9EAF-525842F9D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513" y="2821581"/>
            <a:ext cx="4553527" cy="945369"/>
          </a:xfrm>
        </p:spPr>
        <p:txBody>
          <a:bodyPr>
            <a:normAutofit fontScale="90000"/>
          </a:bodyPr>
          <a:lstStyle/>
          <a:p>
            <a:pPr algn="ctr"/>
            <a:r>
              <a:rPr lang="sv-SE" dirty="0"/>
              <a:t>Kort och koncist; 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57AE992D-0153-A94E-B169-26C986693AC9}"/>
              </a:ext>
            </a:extLst>
          </p:cNvPr>
          <p:cNvSpPr txBox="1"/>
          <p:nvPr/>
        </p:nvSpPr>
        <p:spPr>
          <a:xfrm>
            <a:off x="4403539" y="3853997"/>
            <a:ext cx="3747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>
                <a:solidFill>
                  <a:schemeClr val="accent1"/>
                </a:solidFill>
              </a:rPr>
              <a:t>Arbetstid</a:t>
            </a:r>
          </a:p>
        </p:txBody>
      </p:sp>
    </p:spTree>
    <p:extLst>
      <p:ext uri="{BB962C8B-B14F-4D97-AF65-F5344CB8AC3E}">
        <p14:creationId xmlns:p14="http://schemas.microsoft.com/office/powerpoint/2010/main" val="3882729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>
            <a:extLst>
              <a:ext uri="{FF2B5EF4-FFF2-40B4-BE49-F238E27FC236}">
                <a16:creationId xmlns:a16="http://schemas.microsoft.com/office/drawing/2014/main" id="{7DA60D36-9EC1-DBC1-B8CD-ACF176D72FA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F912C20-0F3A-9BD6-1D58-B225E2BB3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065" y="843214"/>
            <a:ext cx="6221945" cy="1027748"/>
          </a:xfrm>
        </p:spPr>
        <p:txBody>
          <a:bodyPr/>
          <a:lstStyle/>
          <a:p>
            <a:r>
              <a:rPr lang="sv-SE" b="1" i="0" u="none" strike="noStrike" baseline="0" dirty="0">
                <a:latin typeface="Arial-BoldMT"/>
              </a:rPr>
              <a:t>Beredskap B, </a:t>
            </a:r>
            <a:r>
              <a:rPr lang="sv-SE" b="1" i="0" u="none" strike="noStrike" baseline="0" dirty="0">
                <a:latin typeface="+mj-lt"/>
              </a:rPr>
              <a:t>ej</a:t>
            </a:r>
            <a:r>
              <a:rPr lang="sv-SE" b="1" i="0" u="none" strike="noStrike" baseline="0" dirty="0">
                <a:latin typeface="Arial-BoldMT"/>
              </a:rPr>
              <a:t> aktiv tid (beredskapsjour i hemmet)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71EEB9B-21A9-15E7-F087-A2D361396A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nb-NO" sz="1800" b="0" i="0" u="none" strike="noStrike" baseline="0" dirty="0"/>
              <a:t>helg x </a:t>
            </a:r>
            <a:r>
              <a:rPr lang="nb-NO" sz="1800" b="0" i="0" u="none" strike="noStrike" baseline="0" dirty="0">
                <a:latin typeface="+mj-lt"/>
              </a:rPr>
              <a:t>0,2 </a:t>
            </a:r>
            <a:r>
              <a:rPr lang="nb-NO" sz="1800" b="0" i="0" u="none" strike="noStrike" baseline="0" dirty="0"/>
              <a:t>(fre 17- mån 07)</a:t>
            </a:r>
          </a:p>
          <a:p>
            <a:pPr algn="l"/>
            <a:r>
              <a:rPr lang="sv-SE" sz="1800" b="0" i="0" u="none" strike="noStrike" baseline="0" dirty="0"/>
              <a:t>vardag </a:t>
            </a:r>
            <a:r>
              <a:rPr lang="sv-SE" sz="1800" b="0" i="0" u="none" strike="noStrike" baseline="0" dirty="0">
                <a:latin typeface="+mj-lt"/>
              </a:rPr>
              <a:t>x 0,1</a:t>
            </a:r>
          </a:p>
          <a:p>
            <a:pPr algn="l"/>
            <a:r>
              <a:rPr lang="sv-SE" sz="1800" b="0" i="0" u="none" strike="noStrike" baseline="0" dirty="0"/>
              <a:t>kort varsel </a:t>
            </a:r>
            <a:r>
              <a:rPr lang="sv-SE" sz="1800" b="0" i="0" u="none" strike="noStrike" baseline="0" dirty="0">
                <a:latin typeface="+mj-lt"/>
              </a:rPr>
              <a:t>+ 0,15 </a:t>
            </a:r>
            <a:r>
              <a:rPr lang="sv-SE" sz="1800" b="0" i="0" u="none" strike="noStrike" baseline="0" dirty="0"/>
              <a:t>på ovanstående</a:t>
            </a:r>
          </a:p>
          <a:p>
            <a:pPr algn="l"/>
            <a:endParaRPr lang="sv-SE" sz="1800" dirty="0"/>
          </a:p>
          <a:p>
            <a:pPr algn="l"/>
            <a:r>
              <a:rPr lang="sv-SE" sz="1800" dirty="0"/>
              <a:t>2 timmars inställelsetid</a:t>
            </a:r>
          </a:p>
          <a:p>
            <a:pPr algn="l"/>
            <a:r>
              <a:rPr lang="sv-SE" sz="1800" dirty="0"/>
              <a:t>Utdöende beredskapsform</a:t>
            </a:r>
          </a:p>
          <a:p>
            <a:pPr algn="l"/>
            <a:r>
              <a:rPr lang="sv-SE" sz="1800" dirty="0"/>
              <a:t>Borttaget i det centrala avtalet men är invävt i vårt lokala avtal och finns här.</a:t>
            </a:r>
          </a:p>
          <a:p>
            <a:pPr algn="l"/>
            <a:r>
              <a:rPr lang="sv-SE" sz="1800" dirty="0"/>
              <a:t>Extra ersättningar?</a:t>
            </a:r>
          </a:p>
        </p:txBody>
      </p:sp>
    </p:spTree>
    <p:extLst>
      <p:ext uri="{BB962C8B-B14F-4D97-AF65-F5344CB8AC3E}">
        <p14:creationId xmlns:p14="http://schemas.microsoft.com/office/powerpoint/2010/main" val="24978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>
            <a:extLst>
              <a:ext uri="{FF2B5EF4-FFF2-40B4-BE49-F238E27FC236}">
                <a16:creationId xmlns:a16="http://schemas.microsoft.com/office/drawing/2014/main" id="{7DA60D36-9EC1-DBC1-B8CD-ACF176D72FA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F912C20-0F3A-9BD6-1D58-B225E2BB3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065" y="843214"/>
            <a:ext cx="6221945" cy="1027748"/>
          </a:xfrm>
        </p:spPr>
        <p:txBody>
          <a:bodyPr/>
          <a:lstStyle/>
          <a:p>
            <a:r>
              <a:rPr lang="sv-SE" b="1" i="0" u="none" strike="noStrike" baseline="0" dirty="0">
                <a:latin typeface="Arial-BoldMT"/>
              </a:rPr>
              <a:t>Jour i primärvården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71EEB9B-21A9-15E7-F087-A2D361396A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1800" b="0" i="0" u="none" strike="noStrike" dirty="0">
                <a:solidFill>
                  <a:srgbClr val="000000"/>
                </a:solidFill>
                <a:effectLst/>
              </a:rPr>
              <a:t>Vardagar </a:t>
            </a:r>
            <a:r>
              <a:rPr lang="sv-SE" sz="1800" b="0" i="0" u="none" strike="noStrike" dirty="0" err="1">
                <a:solidFill>
                  <a:srgbClr val="000000"/>
                </a:solidFill>
                <a:effectLst/>
              </a:rPr>
              <a:t>kl</a:t>
            </a:r>
            <a:r>
              <a:rPr lang="sv-SE" sz="1800" b="0" i="0" u="none" strike="noStrike" dirty="0">
                <a:solidFill>
                  <a:srgbClr val="000000"/>
                </a:solidFill>
                <a:effectLst/>
              </a:rPr>
              <a:t> 17-19:	</a:t>
            </a:r>
            <a:r>
              <a:rPr lang="sv-SE" sz="1800" b="0" i="0" u="none" strike="noStrike" dirty="0">
                <a:solidFill>
                  <a:srgbClr val="000000"/>
                </a:solidFill>
                <a:effectLst/>
                <a:latin typeface="+mj-lt"/>
              </a:rPr>
              <a:t> x 1 </a:t>
            </a:r>
            <a:r>
              <a:rPr lang="sv-SE" sz="1800" b="0" i="0" u="none" strike="noStrike" dirty="0">
                <a:solidFill>
                  <a:srgbClr val="000000"/>
                </a:solidFill>
                <a:effectLst/>
              </a:rPr>
              <a:t>i tid</a:t>
            </a:r>
            <a:endParaRPr lang="sv-SE" sz="1800" dirty="0">
              <a:solidFill>
                <a:srgbClr val="000000"/>
              </a:solidFill>
              <a:effectLst/>
            </a:endParaRPr>
          </a:p>
          <a:p>
            <a:pPr marL="12600" indent="0">
              <a:buNone/>
            </a:pPr>
            <a:r>
              <a:rPr lang="sv-SE" sz="1800" b="0" i="0" u="none" strike="noStrike" dirty="0">
                <a:solidFill>
                  <a:srgbClr val="000000"/>
                </a:solidFill>
                <a:effectLst/>
              </a:rPr>
              <a:t>			</a:t>
            </a:r>
            <a:r>
              <a:rPr lang="sv-SE" sz="1800" b="0" i="0" u="none" strike="noStrike" dirty="0">
                <a:solidFill>
                  <a:srgbClr val="000000"/>
                </a:solidFill>
                <a:effectLst/>
                <a:latin typeface="+mj-lt"/>
              </a:rPr>
              <a:t> x 1,5 </a:t>
            </a:r>
            <a:r>
              <a:rPr lang="sv-SE" sz="1800" b="0" i="0" u="none" strike="noStrike" dirty="0">
                <a:solidFill>
                  <a:srgbClr val="000000"/>
                </a:solidFill>
                <a:effectLst/>
              </a:rPr>
              <a:t>i pengar</a:t>
            </a:r>
            <a:endParaRPr lang="sv-SE" sz="1800" dirty="0">
              <a:solidFill>
                <a:srgbClr val="000000"/>
              </a:solidFill>
              <a:effectLst/>
            </a:endParaRPr>
          </a:p>
          <a:p>
            <a:r>
              <a:rPr lang="sv-SE" sz="1800" i="0" u="none" strike="noStrike" dirty="0">
                <a:solidFill>
                  <a:srgbClr val="000000"/>
                </a:solidFill>
                <a:effectLst/>
              </a:rPr>
              <a:t>Helg (från </a:t>
            </a:r>
            <a:r>
              <a:rPr lang="sv-SE" sz="1800" i="0" u="none" strike="noStrike" dirty="0" err="1">
                <a:solidFill>
                  <a:srgbClr val="000000"/>
                </a:solidFill>
                <a:effectLst/>
              </a:rPr>
              <a:t>fre</a:t>
            </a:r>
            <a:r>
              <a:rPr lang="sv-SE" sz="180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sv-SE" sz="1800" i="0" u="none" strike="noStrike" dirty="0" err="1">
                <a:solidFill>
                  <a:srgbClr val="000000"/>
                </a:solidFill>
                <a:effectLst/>
              </a:rPr>
              <a:t>kl</a:t>
            </a:r>
            <a:r>
              <a:rPr lang="sv-SE" sz="1800" i="0" u="none" strike="noStrike" dirty="0">
                <a:solidFill>
                  <a:srgbClr val="000000"/>
                </a:solidFill>
                <a:effectLst/>
              </a:rPr>
              <a:t> 17):           </a:t>
            </a:r>
            <a:r>
              <a:rPr lang="sv-SE" sz="1800" b="0" i="0" u="none" strike="noStrike" dirty="0">
                <a:solidFill>
                  <a:srgbClr val="000000"/>
                </a:solidFill>
                <a:effectLst/>
                <a:latin typeface="+mj-lt"/>
              </a:rPr>
              <a:t>x 2 </a:t>
            </a:r>
            <a:r>
              <a:rPr lang="sv-SE" sz="1800" b="0" i="0" u="none" strike="noStrike" dirty="0">
                <a:solidFill>
                  <a:srgbClr val="000000"/>
                </a:solidFill>
                <a:effectLst/>
              </a:rPr>
              <a:t>i tid </a:t>
            </a:r>
            <a:endParaRPr lang="sv-SE" sz="1800" dirty="0">
              <a:solidFill>
                <a:srgbClr val="000000"/>
              </a:solidFill>
              <a:effectLst/>
            </a:endParaRPr>
          </a:p>
          <a:p>
            <a:pPr marL="12600" indent="0">
              <a:buNone/>
            </a:pPr>
            <a:r>
              <a:rPr lang="sv-SE" sz="1800" b="0" i="0" u="none" strike="noStrike" dirty="0">
                <a:solidFill>
                  <a:srgbClr val="000000"/>
                </a:solidFill>
                <a:effectLst/>
              </a:rPr>
              <a:t>			</a:t>
            </a:r>
            <a:r>
              <a:rPr lang="sv-SE" sz="1800" b="0" i="0" u="none" strike="noStrike" dirty="0">
                <a:solidFill>
                  <a:srgbClr val="000000"/>
                </a:solidFill>
                <a:effectLst/>
                <a:latin typeface="+mj-lt"/>
              </a:rPr>
              <a:t> x 3 </a:t>
            </a:r>
            <a:r>
              <a:rPr lang="sv-SE" sz="1800" b="0" i="0" u="none" strike="noStrike" dirty="0">
                <a:solidFill>
                  <a:srgbClr val="000000"/>
                </a:solidFill>
                <a:effectLst/>
              </a:rPr>
              <a:t>i pengar</a:t>
            </a:r>
            <a:endParaRPr lang="sv-SE" sz="180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21758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>
            <a:extLst>
              <a:ext uri="{FF2B5EF4-FFF2-40B4-BE49-F238E27FC236}">
                <a16:creationId xmlns:a16="http://schemas.microsoft.com/office/drawing/2014/main" id="{DFB99275-0B92-1CCF-AF0E-FAD14093634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D864BB99-68C4-38E4-C4B5-AE424C1C3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Fredagsersättning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650A6C1-542D-3A8A-4F34-849C55489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1800" dirty="0"/>
              <a:t>Lokalt i Skåne.</a:t>
            </a:r>
          </a:p>
          <a:p>
            <a:r>
              <a:rPr lang="sv-SE" sz="1800" dirty="0"/>
              <a:t>Ingen jourtid fredag </a:t>
            </a:r>
            <a:r>
              <a:rPr lang="sv-SE" sz="1800" dirty="0" err="1"/>
              <a:t>kl</a:t>
            </a:r>
            <a:r>
              <a:rPr lang="sv-SE" sz="1800" dirty="0"/>
              <a:t> 17-21, istället ordinarie arbetstid + särskild fredagsersättning.</a:t>
            </a:r>
          </a:p>
          <a:p>
            <a:pPr algn="l"/>
            <a:r>
              <a:rPr lang="sv-SE" sz="1800" b="0" i="0" u="none" strike="noStrike" baseline="0" dirty="0"/>
              <a:t>Utgår samtidigt som man får ersättning för förskjuten arbetstid.</a:t>
            </a:r>
          </a:p>
          <a:p>
            <a:pPr algn="l"/>
            <a:r>
              <a:rPr lang="sv-SE" sz="1800" b="0" i="0" u="none" strike="noStrike" baseline="0" dirty="0"/>
              <a:t>Utgår </a:t>
            </a:r>
            <a:r>
              <a:rPr lang="sv-SE" sz="1800" b="1" i="0" u="none" strike="noStrike" baseline="0" dirty="0">
                <a:latin typeface="+mj-lt"/>
              </a:rPr>
              <a:t>inte </a:t>
            </a:r>
            <a:r>
              <a:rPr lang="sv-SE" sz="1800" b="0" i="0" u="none" strike="noStrike" baseline="0" dirty="0"/>
              <a:t>samtidigt som jour-, övertidsersättning eller kort varsel utgår.</a:t>
            </a:r>
          </a:p>
          <a:p>
            <a:pPr algn="l"/>
            <a:r>
              <a:rPr lang="sv-SE" sz="1800" dirty="0"/>
              <a:t>Det går att säga att man hellre vill ha jour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05832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>
            <a:extLst>
              <a:ext uri="{FF2B5EF4-FFF2-40B4-BE49-F238E27FC236}">
                <a16:creationId xmlns:a16="http://schemas.microsoft.com/office/drawing/2014/main" id="{345B7F69-99BA-7B8A-401E-93B2128994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DF517900-F67F-CC5D-D332-856A928AE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Fredagsersättning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C9A1150-F8D7-7044-B13F-F4805F05A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1800" b="0" i="0" u="none" strike="noStrike" baseline="0" dirty="0"/>
              <a:t>265 kr extra per arbetad timme för ej leg</a:t>
            </a:r>
          </a:p>
          <a:p>
            <a:pPr algn="l"/>
            <a:r>
              <a:rPr lang="sv-SE" sz="1800" b="0" i="0" u="none" strike="noStrike" baseline="0" dirty="0"/>
              <a:t>370 kr extra per arbetad timme för leg läk</a:t>
            </a:r>
          </a:p>
          <a:p>
            <a:pPr algn="l"/>
            <a:r>
              <a:rPr lang="sv-SE" sz="1800" b="0" i="0" u="none" strike="noStrike" baseline="0" dirty="0"/>
              <a:t>530 kr extra per arbetad timme för spec. läk.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65249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A39ACAD6-30EE-1358-34D3-FF1BA723E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Förskjuten arbetstid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5FC6439-F1FC-E85E-3925-8CA6CE7326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600" indent="0" algn="ctr">
              <a:buNone/>
            </a:pPr>
            <a:r>
              <a:rPr lang="sv-SE" dirty="0"/>
              <a:t>”Kan du ta kvällspasset istället för dagen i övermorgon?”</a:t>
            </a:r>
          </a:p>
          <a:p>
            <a:pPr algn="l"/>
            <a:r>
              <a:rPr lang="sv-SE" sz="1800" b="0" i="0" u="none" strike="noStrike" baseline="0" dirty="0"/>
              <a:t>Schemaändring </a:t>
            </a:r>
            <a:r>
              <a:rPr lang="sv-SE" sz="1800" b="1" i="0" u="none" strike="noStrike" baseline="0" dirty="0">
                <a:latin typeface="+mj-lt"/>
              </a:rPr>
              <a:t>meddelas senare än 10 dagar </a:t>
            </a:r>
            <a:br>
              <a:rPr lang="sv-SE" sz="1800" b="0" i="0" u="none" strike="noStrike" baseline="0" dirty="0"/>
            </a:br>
            <a:r>
              <a:rPr lang="sv-SE" sz="1800" b="0" i="0" u="none" strike="noStrike" baseline="0" dirty="0">
                <a:latin typeface="+mj-lt"/>
              </a:rPr>
              <a:t>(dag 9-1) </a:t>
            </a:r>
            <a:r>
              <a:rPr lang="sv-SE" sz="1800" b="0" i="0" u="none" strike="noStrike" baseline="0" dirty="0"/>
              <a:t>innan passet i fråga = </a:t>
            </a:r>
            <a:r>
              <a:rPr lang="sv-SE" sz="1800" b="0" i="0" u="none" strike="noStrike" baseline="0" dirty="0">
                <a:latin typeface="+mj-lt"/>
              </a:rPr>
              <a:t>+32,3% </a:t>
            </a:r>
            <a:r>
              <a:rPr lang="sv-SE" sz="1800" b="0" i="0" u="none" strike="noStrike" baseline="0" dirty="0"/>
              <a:t>per arbetad timme de timmar som skulle vara fritid</a:t>
            </a:r>
          </a:p>
          <a:p>
            <a:pPr algn="l"/>
            <a:r>
              <a:rPr lang="sv-SE" sz="1800" b="0" i="0" u="none" strike="noStrike" baseline="0" dirty="0"/>
              <a:t>Om schemaändring sker </a:t>
            </a:r>
            <a:r>
              <a:rPr lang="sv-SE" sz="1800" b="1" i="0" u="none" strike="noStrike" baseline="0" dirty="0">
                <a:latin typeface="+mj-lt"/>
              </a:rPr>
              <a:t>samma dag </a:t>
            </a:r>
            <a:r>
              <a:rPr lang="sv-SE" sz="1800" b="0" i="0" u="none" strike="noStrike" baseline="0" dirty="0">
                <a:latin typeface="+mj-lt"/>
              </a:rPr>
              <a:t>(dag 0) </a:t>
            </a:r>
            <a:r>
              <a:rPr lang="sv-SE" sz="1800" b="0" i="0" u="none" strike="noStrike" baseline="0" dirty="0"/>
              <a:t>ska</a:t>
            </a:r>
            <a:br>
              <a:rPr lang="sv-SE" sz="1800" b="0" i="0" u="none" strike="noStrike" baseline="0" dirty="0"/>
            </a:br>
            <a:r>
              <a:rPr lang="sv-SE" sz="1800" b="0" i="0" u="none" strike="noStrike" baseline="0" dirty="0"/>
              <a:t> </a:t>
            </a:r>
            <a:r>
              <a:rPr lang="sv-SE" sz="1800" i="0" u="none" strike="noStrike" baseline="0" dirty="0">
                <a:latin typeface="+mj-lt"/>
              </a:rPr>
              <a:t>övertid </a:t>
            </a:r>
            <a:r>
              <a:rPr lang="sv-SE" sz="1800" b="0" i="0" u="none" strike="noStrike" baseline="0" dirty="0"/>
              <a:t>utgå för de timmar som skulle varit fritid.</a:t>
            </a:r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0F3C15AD-32B2-CEC3-19F3-32BA76089EA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936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D0569581-5641-EF0C-8993-16C8101F5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Övertid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2023696-600B-F05C-9812-EB8580A3C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1800" dirty="0"/>
              <a:t>Patientrelaterat arbete i anslutning till ett ordinarie arbetspass som av patientsäkerhetsskäl inte kan vänta till nästa dag.</a:t>
            </a:r>
          </a:p>
          <a:p>
            <a:r>
              <a:rPr lang="sv-SE" sz="1800" dirty="0"/>
              <a:t>Ska godkännas på förhand av chef (överläkare)</a:t>
            </a:r>
          </a:p>
          <a:p>
            <a:r>
              <a:rPr lang="sv-SE" sz="1800" dirty="0"/>
              <a:t>Kan godkännas i efterhand </a:t>
            </a:r>
            <a:br>
              <a:rPr lang="sv-SE" sz="1800" dirty="0"/>
            </a:br>
            <a:r>
              <a:rPr lang="sv-SE" sz="1800" dirty="0"/>
              <a:t>(dumt att chansa!)</a:t>
            </a:r>
          </a:p>
          <a:p>
            <a:r>
              <a:rPr lang="sv-SE" sz="1800" dirty="0"/>
              <a:t>Schemaändring samma dag</a:t>
            </a:r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84C51523-CF5C-51A9-B653-2B9118A92B5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9327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B5FC31B0-F80C-BEBF-8150-6EE2CE7B2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Övertid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C99E637-F153-9F42-6910-A2CCE196D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sv-SE" sz="1800" b="0" i="0" u="none" strike="noStrike" baseline="0" dirty="0"/>
              <a:t> </a:t>
            </a:r>
            <a:r>
              <a:rPr lang="sv-SE" sz="1800" b="1" u="none" strike="noStrike" baseline="0" dirty="0">
                <a:latin typeface="+mj-lt"/>
              </a:rPr>
              <a:t>Enkel övertid</a:t>
            </a:r>
            <a:r>
              <a:rPr lang="sv-SE" sz="1800" b="0" i="0" u="none" strike="noStrike" baseline="0" dirty="0">
                <a:latin typeface="+mj-lt"/>
              </a:rPr>
              <a:t>: x 1,8 i </a:t>
            </a:r>
            <a:r>
              <a:rPr lang="sv-SE" sz="1800" b="0" i="0" u="none" strike="noStrike" baseline="0" dirty="0"/>
              <a:t>pengar eller </a:t>
            </a:r>
            <a:r>
              <a:rPr lang="sv-SE" sz="1800" b="0" i="0" u="none" strike="noStrike" baseline="0" dirty="0">
                <a:latin typeface="+mj-lt"/>
              </a:rPr>
              <a:t>x 1,5 </a:t>
            </a:r>
            <a:r>
              <a:rPr lang="sv-SE" sz="1800" b="0" i="0" u="none" strike="noStrike" baseline="0" dirty="0"/>
              <a:t>i tid.</a:t>
            </a:r>
          </a:p>
          <a:p>
            <a:pPr marL="12600" indent="0" algn="l">
              <a:buNone/>
            </a:pPr>
            <a:r>
              <a:rPr lang="sv-SE" sz="1800" b="0" i="0" u="none" strike="noStrike" baseline="0" dirty="0"/>
              <a:t>Utgår för två timmar närmast före och efter ordinarie arbetspass</a:t>
            </a:r>
          </a:p>
          <a:p>
            <a:pPr algn="l"/>
            <a:r>
              <a:rPr lang="sv-SE" sz="1800" b="1" i="0" u="none" strike="noStrike" baseline="0" dirty="0"/>
              <a:t> </a:t>
            </a:r>
            <a:r>
              <a:rPr lang="sv-SE" sz="1800" b="1" i="0" u="none" strike="noStrike" baseline="0" dirty="0">
                <a:latin typeface="+mj-lt"/>
              </a:rPr>
              <a:t>Kvalificerad övertid</a:t>
            </a:r>
            <a:r>
              <a:rPr lang="sv-SE" sz="1800" b="0" i="0" u="none" strike="noStrike" baseline="0" dirty="0">
                <a:latin typeface="+mj-lt"/>
              </a:rPr>
              <a:t>: x 2,4 i </a:t>
            </a:r>
            <a:r>
              <a:rPr lang="sv-SE" sz="1800" b="0" i="0" u="none" strike="noStrike" baseline="0" dirty="0"/>
              <a:t>pengar eller </a:t>
            </a:r>
            <a:r>
              <a:rPr lang="sv-SE" sz="1800" b="0" i="0" u="none" strike="noStrike" baseline="0" dirty="0">
                <a:latin typeface="+mj-lt"/>
              </a:rPr>
              <a:t>x 2 i tid</a:t>
            </a:r>
            <a:r>
              <a:rPr lang="sv-SE" sz="1800" b="0" i="0" u="none" strike="noStrike" baseline="0" dirty="0"/>
              <a:t>.</a:t>
            </a:r>
          </a:p>
          <a:p>
            <a:pPr marL="12600" indent="0" algn="l">
              <a:buNone/>
            </a:pPr>
            <a:r>
              <a:rPr lang="sv-SE" sz="1800" b="0" i="0" u="none" strike="noStrike" baseline="0" dirty="0"/>
              <a:t>Utgår för arbetade timmar över 2 timmar närmast före och efter ordinarie arbetspass</a:t>
            </a:r>
            <a:endParaRPr lang="sv-SE" dirty="0"/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74609677-2151-BA51-F32E-81E25CAC9A2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7136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 descr="En bild som visar behållare, glas, mätare, enhet&#10;&#10;Automatiskt genererad beskrivning">
            <a:extLst>
              <a:ext uri="{FF2B5EF4-FFF2-40B4-BE49-F238E27FC236}">
                <a16:creationId xmlns:a16="http://schemas.microsoft.com/office/drawing/2014/main" id="{C6DAD618-D5AD-4E6E-561F-F7D73EFFD9B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6" r="2" b="12528"/>
          <a:stretch/>
        </p:blipFill>
        <p:spPr>
          <a:xfrm>
            <a:off x="20" y="10"/>
            <a:ext cx="6860882" cy="6856022"/>
          </a:xfrm>
          <a:noFill/>
        </p:spPr>
      </p:pic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505A05B-EABE-2A27-8CFB-BDC2AEB54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77891" y="4162718"/>
            <a:ext cx="5095009" cy="1883752"/>
          </a:xfrm>
        </p:spPr>
        <p:txBody>
          <a:bodyPr>
            <a:normAutofit fontScale="70000" lnSpcReduction="20000"/>
          </a:bodyPr>
          <a:lstStyle/>
          <a:p>
            <a:pPr marL="12600" indent="0">
              <a:lnSpc>
                <a:spcPct val="100000"/>
              </a:lnSpc>
              <a:buNone/>
            </a:pPr>
            <a:r>
              <a:rPr lang="sv-SE" sz="2800" b="0" i="0" u="none" strike="noStrike" baseline="0" dirty="0">
                <a:solidFill>
                  <a:schemeClr val="tx1"/>
                </a:solidFill>
              </a:rPr>
              <a:t>Fyllnadslön utgår upp till 8 timmars arbetsdag och därefter utgår ordinarie övertidsersättning.</a:t>
            </a:r>
          </a:p>
          <a:p>
            <a:pPr marL="12600" indent="0">
              <a:lnSpc>
                <a:spcPct val="100000"/>
              </a:lnSpc>
              <a:buNone/>
            </a:pPr>
            <a:endParaRPr lang="sv-SE" sz="15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sv-SE" sz="2900" b="0" i="0" u="none" strike="noStrike" baseline="0" dirty="0">
                <a:solidFill>
                  <a:schemeClr val="tx1"/>
                </a:solidFill>
                <a:latin typeface="+mj-lt"/>
              </a:rPr>
              <a:t>x 1,2 i pengar</a:t>
            </a:r>
          </a:p>
          <a:p>
            <a:pPr>
              <a:lnSpc>
                <a:spcPct val="100000"/>
              </a:lnSpc>
            </a:pPr>
            <a:r>
              <a:rPr lang="sv-SE" sz="2900" b="0" i="0" u="none" strike="noStrike" baseline="0" dirty="0">
                <a:solidFill>
                  <a:schemeClr val="tx1"/>
                </a:solidFill>
                <a:latin typeface="+mj-lt"/>
              </a:rPr>
              <a:t>x 1 i tid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02F9B5D-B710-139A-90A6-0917652EA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7891" y="1100138"/>
            <a:ext cx="4553527" cy="2797607"/>
          </a:xfrm>
        </p:spPr>
        <p:txBody>
          <a:bodyPr anchor="b">
            <a:normAutofit/>
          </a:bodyPr>
          <a:lstStyle/>
          <a:p>
            <a:r>
              <a:rPr lang="sv-SE" dirty="0"/>
              <a:t>Fyllnadslön vid deltid</a:t>
            </a:r>
          </a:p>
        </p:txBody>
      </p:sp>
    </p:spTree>
    <p:extLst>
      <p:ext uri="{BB962C8B-B14F-4D97-AF65-F5344CB8AC3E}">
        <p14:creationId xmlns:p14="http://schemas.microsoft.com/office/powerpoint/2010/main" val="3243915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>
            <a:extLst>
              <a:ext uri="{FF2B5EF4-FFF2-40B4-BE49-F238E27FC236}">
                <a16:creationId xmlns:a16="http://schemas.microsoft.com/office/drawing/2014/main" id="{7A5EDB2B-386E-420F-3EA6-CB836061146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D1123D90-5D18-5F3D-8DC9-9B2AE85D4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Bra att veta!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495B864-76BF-F32B-2F85-258B5D7B97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sv-SE" sz="1800" b="0" i="0" u="none" strike="noStrike" baseline="0" dirty="0"/>
              <a:t>När en chef utifrån verksamhetens behov ber/beordrar/ändrar en medarbetare att schema anses ändringen vara beordrad</a:t>
            </a:r>
          </a:p>
          <a:p>
            <a:pPr algn="l"/>
            <a:r>
              <a:rPr lang="sv-SE" sz="1800" b="0" i="0" u="none" strike="noStrike" baseline="0" dirty="0"/>
              <a:t>Vid storhelgersättning (x4) utgår inte kort varsel</a:t>
            </a:r>
          </a:p>
          <a:p>
            <a:pPr algn="l"/>
            <a:r>
              <a:rPr lang="sv-SE" sz="1800" b="0" i="0" u="none" strike="noStrike" baseline="0" dirty="0"/>
              <a:t>Schemaändring som görs samma dag under ordinarie arbetstid (vardag 07-21) ska ersättning för övertid utgå</a:t>
            </a:r>
            <a:r>
              <a:rPr lang="sv-SE" sz="1800" b="0" i="0" u="none" strike="noStrike" baseline="0" dirty="0">
                <a:latin typeface="ArialMT"/>
              </a:rPr>
              <a:t>.</a:t>
            </a:r>
          </a:p>
          <a:p>
            <a:pPr algn="l"/>
            <a:r>
              <a:rPr lang="sv-SE" sz="1800" dirty="0"/>
              <a:t>Ombedd att stanna kvar på kvällspasset? Överväg kortvarseljour!</a:t>
            </a:r>
          </a:p>
        </p:txBody>
      </p:sp>
    </p:spTree>
    <p:extLst>
      <p:ext uri="{BB962C8B-B14F-4D97-AF65-F5344CB8AC3E}">
        <p14:creationId xmlns:p14="http://schemas.microsoft.com/office/powerpoint/2010/main" val="3599227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>
            <a:extLst>
              <a:ext uri="{FF2B5EF4-FFF2-40B4-BE49-F238E27FC236}">
                <a16:creationId xmlns:a16="http://schemas.microsoft.com/office/drawing/2014/main" id="{E393CAB6-0672-3F68-623C-7A091ACA9F5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25BC25CB-CDE4-A6BD-B489-069F93FEA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Bra att veta!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3839785-C7BE-6918-7FFF-40E819986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1800" dirty="0"/>
              <a:t>Jourtid i slutenvård är värd 20% mer i pengar än i tid.</a:t>
            </a:r>
          </a:p>
          <a:p>
            <a:r>
              <a:rPr lang="sv-SE" sz="1800" dirty="0"/>
              <a:t>Jourtid värd x 2 är i pengar lika mycket värt som </a:t>
            </a:r>
            <a:br>
              <a:rPr lang="sv-SE" sz="1800" dirty="0"/>
            </a:br>
            <a:r>
              <a:rPr lang="sv-SE" sz="1800" dirty="0"/>
              <a:t>kval. övertid i pengar 2*1,2= 2,4</a:t>
            </a:r>
          </a:p>
          <a:p>
            <a:r>
              <a:rPr lang="sv-SE" sz="1800" dirty="0"/>
              <a:t>Jourtid betalas ut i pengar om den inte tagits ut i tid efter 12 månader</a:t>
            </a:r>
          </a:p>
        </p:txBody>
      </p:sp>
    </p:spTree>
    <p:extLst>
      <p:ext uri="{BB962C8B-B14F-4D97-AF65-F5344CB8AC3E}">
        <p14:creationId xmlns:p14="http://schemas.microsoft.com/office/powerpoint/2010/main" val="1951751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710A11-172C-3DA9-7331-A1E15235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065" y="843214"/>
            <a:ext cx="6002677" cy="1027748"/>
          </a:xfrm>
        </p:spPr>
        <p:txBody>
          <a:bodyPr anchor="t">
            <a:normAutofit/>
          </a:bodyPr>
          <a:lstStyle/>
          <a:p>
            <a:r>
              <a:rPr lang="sv-SE" dirty="0"/>
              <a:t>Agenda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68E95A2-E785-94EC-3FA5-69EDFC2A8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873" y="1609871"/>
            <a:ext cx="6002676" cy="3999150"/>
          </a:xfrm>
        </p:spPr>
        <p:txBody>
          <a:bodyPr>
            <a:normAutofit fontScale="92500" lnSpcReduction="10000"/>
          </a:bodyPr>
          <a:lstStyle/>
          <a:p>
            <a:r>
              <a:rPr lang="sv-SE" dirty="0"/>
              <a:t>Ordinarie arbetstid</a:t>
            </a:r>
          </a:p>
          <a:p>
            <a:r>
              <a:rPr lang="sv-SE" dirty="0"/>
              <a:t>Jourtid i slutenvården</a:t>
            </a:r>
          </a:p>
          <a:p>
            <a:r>
              <a:rPr lang="sv-SE" dirty="0"/>
              <a:t>Jourtid i primärvården</a:t>
            </a:r>
          </a:p>
          <a:p>
            <a:r>
              <a:rPr lang="sv-SE" dirty="0"/>
              <a:t>Beredskap</a:t>
            </a:r>
          </a:p>
          <a:p>
            <a:r>
              <a:rPr lang="sv-SE" dirty="0"/>
              <a:t>Fredagsersättning</a:t>
            </a:r>
          </a:p>
          <a:p>
            <a:r>
              <a:rPr lang="sv-SE" dirty="0"/>
              <a:t>Övertid</a:t>
            </a:r>
          </a:p>
          <a:p>
            <a:r>
              <a:rPr lang="sv-SE" dirty="0"/>
              <a:t>Förskjuten arbetstid</a:t>
            </a:r>
          </a:p>
          <a:p>
            <a:r>
              <a:rPr lang="sv-SE" dirty="0"/>
              <a:t>Merarbete vid deltid</a:t>
            </a:r>
          </a:p>
          <a:p>
            <a:r>
              <a:rPr lang="sv-SE" dirty="0"/>
              <a:t>Bra att veta</a:t>
            </a:r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AF7D05CE-FD1F-4235-09DD-9B4FCD69AF7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505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>
            <a:extLst>
              <a:ext uri="{FF2B5EF4-FFF2-40B4-BE49-F238E27FC236}">
                <a16:creationId xmlns:a16="http://schemas.microsoft.com/office/drawing/2014/main" id="{226B78D3-4AFC-4014-6124-02E0F30FFF3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B72F0786-D2B9-FBCD-324E-29A562734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Du ska få sluta i tid!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6F70D3F-F38F-EB90-4675-44D988488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På akuten</a:t>
            </a:r>
          </a:p>
          <a:p>
            <a:r>
              <a:rPr lang="sv-SE" dirty="0"/>
              <a:t>På operation</a:t>
            </a:r>
          </a:p>
          <a:p>
            <a:r>
              <a:rPr lang="sv-SE" dirty="0"/>
              <a:t>På avdelningen</a:t>
            </a:r>
          </a:p>
          <a:p>
            <a:endParaRPr lang="sv-SE" dirty="0"/>
          </a:p>
          <a:p>
            <a:r>
              <a:rPr lang="sv-SE" dirty="0"/>
              <a:t>Be om hjälp</a:t>
            </a:r>
          </a:p>
          <a:p>
            <a:r>
              <a:rPr lang="sv-SE" dirty="0"/>
              <a:t>Säg till</a:t>
            </a:r>
          </a:p>
          <a:p>
            <a:r>
              <a:rPr lang="sv-SE" dirty="0"/>
              <a:t>Fräs ifrån</a:t>
            </a:r>
          </a:p>
          <a:p>
            <a:r>
              <a:rPr lang="sv-SE" dirty="0"/>
              <a:t>Begär övertid om det verkligen inte går.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42649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>
            <a:extLst>
              <a:ext uri="{FF2B5EF4-FFF2-40B4-BE49-F238E27FC236}">
                <a16:creationId xmlns:a16="http://schemas.microsoft.com/office/drawing/2014/main" id="{DBB477A4-C1B4-3693-32F8-FFCDBAC1EF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7A7B23D5-EE46-A73C-FC65-E893A9385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065" y="843214"/>
            <a:ext cx="7879295" cy="1027748"/>
          </a:xfrm>
        </p:spPr>
        <p:txBody>
          <a:bodyPr/>
          <a:lstStyle/>
          <a:p>
            <a:r>
              <a:rPr lang="sv-SE" dirty="0"/>
              <a:t>Varför är det viktigt med arbetstid?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996B407-61BC-4CFC-0D20-2684F297C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600" indent="0">
              <a:buNone/>
            </a:pPr>
            <a:r>
              <a:rPr lang="sv-SE" dirty="0"/>
              <a:t>Obetald övertid per AT-läkare och vecka:</a:t>
            </a:r>
            <a:br>
              <a:rPr lang="sv-SE" dirty="0"/>
            </a:br>
            <a:endParaRPr lang="sv-SE" dirty="0"/>
          </a:p>
          <a:p>
            <a:r>
              <a:rPr lang="sv-SE" dirty="0"/>
              <a:t>Region Skåne: 2 timmar 10 minuter</a:t>
            </a:r>
          </a:p>
          <a:p>
            <a:r>
              <a:rPr lang="sv-SE" dirty="0"/>
              <a:t>Kristianstad: 2 timmar 48 minuter</a:t>
            </a:r>
          </a:p>
          <a:p>
            <a:r>
              <a:rPr lang="sv-SE" dirty="0"/>
              <a:t>Ystad: 1 timme</a:t>
            </a:r>
          </a:p>
          <a:p>
            <a:r>
              <a:rPr lang="sv-SE" dirty="0"/>
              <a:t>Hässleholm: 2 timmar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42346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79996C-1049-101B-2829-C3CAB4AAF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Snabba fakta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ADD1BF0-A6D2-6FA2-EB45-00CB91F66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1800" b="0" i="0" u="none" strike="noStrike" baseline="0" dirty="0"/>
              <a:t>Timlön= månadslön/165</a:t>
            </a:r>
          </a:p>
          <a:p>
            <a:pPr algn="l"/>
            <a:r>
              <a:rPr lang="sv-SE" sz="1800" b="0" i="0" u="none" strike="noStrike" baseline="0" dirty="0"/>
              <a:t>Ersättning för jour, beredskap och övertid baseras på din timlön multiplicerat med jourtids- eller </a:t>
            </a:r>
            <a:r>
              <a:rPr lang="sv-SE" sz="1800" dirty="0"/>
              <a:t>övertids</a:t>
            </a:r>
            <a:r>
              <a:rPr lang="sv-SE" sz="1800" b="0" i="0" u="none" strike="noStrike" baseline="0" dirty="0"/>
              <a:t>faktorn för den tiden du arbetar eller vilar</a:t>
            </a:r>
          </a:p>
          <a:p>
            <a:r>
              <a:rPr lang="sv-SE" sz="1800" dirty="0"/>
              <a:t> 40 timmars arbetsvecka</a:t>
            </a:r>
          </a:p>
          <a:p>
            <a:r>
              <a:rPr lang="sv-SE" sz="1800" b="0" i="0" u="none" strike="noStrike" baseline="0" dirty="0"/>
              <a:t>Jourarbete bör inte förekomma oftare än var sjunde dag</a:t>
            </a:r>
          </a:p>
          <a:p>
            <a:r>
              <a:rPr lang="sv-SE" sz="1800" dirty="0"/>
              <a:t>Dygnsvila 11 timmar</a:t>
            </a:r>
          </a:p>
          <a:p>
            <a:r>
              <a:rPr lang="sv-SE" sz="1800" b="0" i="0" u="none" strike="noStrike" baseline="0" dirty="0"/>
              <a:t>Veck</a:t>
            </a:r>
            <a:r>
              <a:rPr lang="sv-SE" sz="1800" dirty="0"/>
              <a:t>ovila 36 timmar</a:t>
            </a:r>
          </a:p>
          <a:p>
            <a:pPr marL="12600" indent="0">
              <a:buNone/>
            </a:pPr>
            <a:endParaRPr lang="sv-SE" sz="1800" b="0" i="0" u="none" strike="noStrike" baseline="0" dirty="0">
              <a:latin typeface="ArialMT"/>
            </a:endParaRPr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A5915BA0-2596-03EC-1096-E6DEB641A6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9929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4CA5291-3E57-40DC-ACDE-697B3BAF4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065" y="843214"/>
            <a:ext cx="6002677" cy="1027748"/>
          </a:xfrm>
        </p:spPr>
        <p:txBody>
          <a:bodyPr anchor="t">
            <a:normAutofit/>
          </a:bodyPr>
          <a:lstStyle/>
          <a:p>
            <a:r>
              <a:rPr lang="sv-SE" dirty="0"/>
              <a:t>Ordinarie arbetstid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0D4AEE3-AA93-4E5A-A6F5-CCC6DC8E6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066" y="1588769"/>
            <a:ext cx="6002676" cy="492061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sv-SE" dirty="0"/>
              <a:t>Måndag till torsdag 07:00-21:00</a:t>
            </a:r>
          </a:p>
          <a:p>
            <a:pPr>
              <a:lnSpc>
                <a:spcPct val="100000"/>
              </a:lnSpc>
            </a:pPr>
            <a:r>
              <a:rPr lang="sv-SE" dirty="0"/>
              <a:t>Fredag 07:00-17:00</a:t>
            </a:r>
          </a:p>
          <a:p>
            <a:pPr>
              <a:lnSpc>
                <a:spcPct val="100000"/>
              </a:lnSpc>
            </a:pPr>
            <a:r>
              <a:rPr lang="sv-SE" dirty="0"/>
              <a:t>Fritt fram för arbetsgivaren att fördela arbetstiden. </a:t>
            </a:r>
          </a:p>
          <a:p>
            <a:pPr marL="12600" indent="0">
              <a:lnSpc>
                <a:spcPct val="100000"/>
              </a:lnSpc>
              <a:buNone/>
            </a:pPr>
            <a:endParaRPr lang="sv-SE" dirty="0"/>
          </a:p>
          <a:p>
            <a:pPr marL="12600" indent="0">
              <a:lnSpc>
                <a:spcPct val="100000"/>
              </a:lnSpc>
              <a:buNone/>
            </a:pPr>
            <a:r>
              <a:rPr lang="sv-SE" dirty="0"/>
              <a:t>OBS! </a:t>
            </a:r>
          </a:p>
          <a:p>
            <a:pPr>
              <a:lnSpc>
                <a:spcPct val="100000"/>
              </a:lnSpc>
            </a:pPr>
            <a:r>
              <a:rPr lang="sv-SE" dirty="0"/>
              <a:t>Dygnsvila</a:t>
            </a:r>
          </a:p>
          <a:p>
            <a:pPr>
              <a:lnSpc>
                <a:spcPct val="100000"/>
              </a:lnSpc>
            </a:pPr>
            <a:r>
              <a:rPr lang="sv-SE" dirty="0"/>
              <a:t>40 timmars arbetsvecka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670FF266-8784-FE98-6D24-3AE1E44A0333}"/>
              </a:ext>
            </a:extLst>
          </p:cNvPr>
          <p:cNvSpPr txBox="1"/>
          <p:nvPr/>
        </p:nvSpPr>
        <p:spPr>
          <a:xfrm>
            <a:off x="7144124" y="6222664"/>
            <a:ext cx="2671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  <a:latin typeface="+mj-lt"/>
              </a:rPr>
              <a:t>Agnes Nestor</a:t>
            </a:r>
          </a:p>
          <a:p>
            <a:r>
              <a:rPr lang="sv-SE" dirty="0">
                <a:solidFill>
                  <a:schemeClr val="bg1"/>
                </a:solidFill>
                <a:latin typeface="+mj-lt"/>
              </a:rPr>
              <a:t>1880-1945</a:t>
            </a:r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0EE73C12-087F-B757-7BE9-CB70A684817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4013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1D330A6C-001A-46B9-9653-1E077F9A23E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26353" y="689536"/>
            <a:ext cx="9942513" cy="636588"/>
          </a:xfrm>
        </p:spPr>
        <p:txBody>
          <a:bodyPr anchor="t">
            <a:normAutofit/>
          </a:bodyPr>
          <a:lstStyle/>
          <a:p>
            <a:r>
              <a:rPr lang="sv-SE" dirty="0"/>
              <a:t>Jourtid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F1C6299-D7BA-45FF-9609-1BE783B9C63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26353" y="1669862"/>
            <a:ext cx="4627562" cy="439102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sv-SE" b="1" i="0" u="none" strike="noStrike" baseline="0" dirty="0"/>
              <a:t>Vardag: 21:00-07:00</a:t>
            </a:r>
          </a:p>
          <a:p>
            <a:pPr>
              <a:lnSpc>
                <a:spcPct val="100000"/>
              </a:lnSpc>
            </a:pPr>
            <a:r>
              <a:rPr lang="sv-SE" b="1" i="0" u="none" strike="noStrike" baseline="0" dirty="0"/>
              <a:t> helg: fredag 17:00 </a:t>
            </a:r>
            <a:r>
              <a:rPr lang="sv-SE" b="1" i="0" u="none" strike="noStrike" baseline="0" dirty="0">
                <a:sym typeface="Wingdings" panose="05000000000000000000" pitchFamily="2" charset="2"/>
              </a:rPr>
              <a:t></a:t>
            </a:r>
            <a:r>
              <a:rPr lang="sv-SE" b="1" i="0" u="none" strike="noStrike" baseline="0" dirty="0"/>
              <a:t> måndag 07:00</a:t>
            </a:r>
            <a:endParaRPr lang="sv-SE" b="1" dirty="0"/>
          </a:p>
          <a:p>
            <a:pPr>
              <a:lnSpc>
                <a:spcPct val="100000"/>
              </a:lnSpc>
            </a:pPr>
            <a:r>
              <a:rPr lang="sv-SE" b="1" dirty="0"/>
              <a:t>Aktiv tid eller bundenhet!</a:t>
            </a:r>
          </a:p>
          <a:p>
            <a:pPr>
              <a:lnSpc>
                <a:spcPct val="100000"/>
              </a:lnSpc>
            </a:pPr>
            <a:r>
              <a:rPr lang="sv-SE" b="1" dirty="0"/>
              <a:t>Vid arbete under beredskap utgår jourersättning</a:t>
            </a:r>
          </a:p>
          <a:p>
            <a:pPr marL="12600" indent="0">
              <a:lnSpc>
                <a:spcPct val="100000"/>
              </a:lnSpc>
              <a:buNone/>
            </a:pPr>
            <a:endParaRPr lang="sv-SE" b="1" dirty="0"/>
          </a:p>
          <a:p>
            <a:pPr marL="12600" indent="0">
              <a:lnSpc>
                <a:spcPct val="100000"/>
              </a:lnSpc>
              <a:buNone/>
            </a:pPr>
            <a:endParaRPr lang="sv-SE" sz="1400" dirty="0"/>
          </a:p>
        </p:txBody>
      </p:sp>
      <p:pic>
        <p:nvPicPr>
          <p:cNvPr id="12" name="Platshållare för innehåll 11" descr="En bild som visar text, person&#10;&#10;Automatiskt genererad beskrivning">
            <a:extLst>
              <a:ext uri="{FF2B5EF4-FFF2-40B4-BE49-F238E27FC236}">
                <a16:creationId xmlns:a16="http://schemas.microsoft.com/office/drawing/2014/main" id="{BFCE2DCE-0D0E-3546-7784-7830B5A4270C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26124"/>
            <a:ext cx="4391025" cy="4391025"/>
          </a:xfrm>
        </p:spPr>
      </p:pic>
    </p:spTree>
    <p:extLst>
      <p:ext uri="{BB962C8B-B14F-4D97-AF65-F5344CB8AC3E}">
        <p14:creationId xmlns:p14="http://schemas.microsoft.com/office/powerpoint/2010/main" val="977902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B602801C-5D23-B89F-8351-9E583291D6D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4" r="23714"/>
          <a:stretch>
            <a:fillRect/>
          </a:stretch>
        </p:blipFill>
        <p:spPr>
          <a:xfrm>
            <a:off x="6794355" y="-51435"/>
            <a:ext cx="5397645" cy="685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E27090F1-1D77-5071-877E-78621D65F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066" y="826654"/>
            <a:ext cx="7222070" cy="1027748"/>
          </a:xfrm>
        </p:spPr>
        <p:txBody>
          <a:bodyPr/>
          <a:lstStyle/>
          <a:p>
            <a:r>
              <a:rPr lang="sv-SE" dirty="0"/>
              <a:t>Jour i slutenvården, aktiv tid</a:t>
            </a:r>
            <a:br>
              <a:rPr lang="sv-SE" dirty="0"/>
            </a:br>
            <a:r>
              <a:rPr lang="sv-SE" dirty="0"/>
              <a:t>Region Skåne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380211B-E186-CBF4-5D86-991A92542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sz="2400" dirty="0"/>
              <a:t>V</a:t>
            </a:r>
            <a:r>
              <a:rPr lang="sv-SE" sz="2400" b="0" i="0" u="none" strike="noStrike" baseline="0" dirty="0"/>
              <a:t>ardag kväll </a:t>
            </a:r>
            <a:r>
              <a:rPr lang="sv-SE" sz="2400" b="0" i="0" u="none" strike="noStrike" baseline="0" dirty="0" err="1"/>
              <a:t>kl</a:t>
            </a:r>
            <a:r>
              <a:rPr lang="sv-SE" sz="2400" b="0" i="0" u="none" strike="noStrike" baseline="0" dirty="0"/>
              <a:t> </a:t>
            </a:r>
            <a:r>
              <a:rPr lang="sv-SE" sz="2400" dirty="0"/>
              <a:t>21-24:</a:t>
            </a:r>
            <a:r>
              <a:rPr lang="sv-SE" sz="2400" dirty="0">
                <a:latin typeface="+mj-lt"/>
              </a:rPr>
              <a:t> </a:t>
            </a:r>
            <a:r>
              <a:rPr lang="sv-SE" sz="2400" b="1" dirty="0">
                <a:latin typeface="+mj-lt"/>
              </a:rPr>
              <a:t>x 1,5</a:t>
            </a:r>
            <a:endParaRPr lang="sv-SE" sz="2400" b="1" i="0" u="none" strike="noStrike" baseline="0" dirty="0">
              <a:latin typeface="+mj-lt"/>
            </a:endParaRPr>
          </a:p>
          <a:p>
            <a:r>
              <a:rPr lang="sv-SE" sz="2400" dirty="0"/>
              <a:t>V</a:t>
            </a:r>
            <a:r>
              <a:rPr lang="sv-SE" sz="2400" b="0" i="0" u="none" strike="noStrike" baseline="0" dirty="0"/>
              <a:t>ardag natt </a:t>
            </a:r>
            <a:r>
              <a:rPr lang="sv-SE" sz="2400" b="0" i="0" u="none" strike="noStrike" baseline="0" dirty="0" err="1"/>
              <a:t>kl</a:t>
            </a:r>
            <a:r>
              <a:rPr lang="sv-SE" sz="2400" b="0" i="0" u="none" strike="noStrike" baseline="0" dirty="0"/>
              <a:t> </a:t>
            </a:r>
            <a:r>
              <a:rPr lang="sv-SE" sz="2400" dirty="0"/>
              <a:t>24-07:  </a:t>
            </a:r>
            <a:r>
              <a:rPr lang="sv-SE" sz="2400" b="1" dirty="0">
                <a:latin typeface="+mj-lt"/>
              </a:rPr>
              <a:t>x 2</a:t>
            </a:r>
            <a:endParaRPr lang="sv-SE" sz="2400" b="1" i="0" u="none" strike="noStrike" baseline="0" dirty="0">
              <a:latin typeface="+mj-lt"/>
            </a:endParaRPr>
          </a:p>
          <a:p>
            <a:r>
              <a:rPr lang="sv-SE" sz="2400" b="0" i="0" u="none" strike="noStrike" baseline="0" dirty="0"/>
              <a:t>Helg fredag </a:t>
            </a:r>
            <a:r>
              <a:rPr lang="sv-SE" sz="2400" b="0" i="0" u="none" strike="noStrike" baseline="0" dirty="0" err="1"/>
              <a:t>kl</a:t>
            </a:r>
            <a:r>
              <a:rPr lang="sv-SE" sz="2400" b="0" i="0" u="none" strike="noStrike" baseline="0" dirty="0"/>
              <a:t> </a:t>
            </a:r>
            <a:r>
              <a:rPr lang="sv-SE" sz="2400" dirty="0"/>
              <a:t>17</a:t>
            </a:r>
            <a:r>
              <a:rPr lang="sv-SE" sz="2400" b="0" i="0" u="none" strike="noStrike" baseline="0" dirty="0"/>
              <a:t>→ måndag </a:t>
            </a:r>
            <a:r>
              <a:rPr lang="sv-SE" sz="2400" b="0" i="0" u="none" strike="noStrike" baseline="0" dirty="0" err="1"/>
              <a:t>kl</a:t>
            </a:r>
            <a:r>
              <a:rPr lang="sv-SE" sz="2400" b="0" i="0" u="none" strike="noStrike" baseline="0" dirty="0"/>
              <a:t> </a:t>
            </a:r>
            <a:r>
              <a:rPr lang="sv-SE" sz="2400" dirty="0"/>
              <a:t>07: </a:t>
            </a:r>
            <a:r>
              <a:rPr lang="sv-SE" sz="2400" b="1" dirty="0">
                <a:latin typeface="+mj-lt"/>
              </a:rPr>
              <a:t>x 2</a:t>
            </a:r>
            <a:endParaRPr lang="sv-SE" sz="2400" b="1" i="0" u="none" strike="noStrike" baseline="0" dirty="0">
              <a:latin typeface="+mj-lt"/>
            </a:endParaRPr>
          </a:p>
          <a:p>
            <a:r>
              <a:rPr lang="sv-SE" sz="2400" b="0" i="0" u="none" strike="noStrike" baseline="0" dirty="0"/>
              <a:t>Dag innan röd dag </a:t>
            </a:r>
            <a:br>
              <a:rPr lang="sv-SE" sz="2400" b="0" i="0" u="none" strike="noStrike" baseline="0" dirty="0"/>
            </a:br>
            <a:r>
              <a:rPr lang="sv-SE" sz="2400" b="0" i="0" u="none" strike="noStrike" baseline="0" dirty="0" err="1"/>
              <a:t>kl</a:t>
            </a:r>
            <a:r>
              <a:rPr lang="sv-SE" sz="2400" b="0" i="0" u="none" strike="noStrike" baseline="0" dirty="0"/>
              <a:t> 17 → dag efter röd dag </a:t>
            </a:r>
            <a:r>
              <a:rPr lang="sv-SE" sz="2400" b="0" i="0" u="none" strike="noStrike" baseline="0" dirty="0" err="1"/>
              <a:t>kl</a:t>
            </a:r>
            <a:r>
              <a:rPr lang="sv-SE" sz="2400" b="0" i="0" u="none" strike="noStrike" baseline="0" dirty="0"/>
              <a:t> 07</a:t>
            </a:r>
            <a:r>
              <a:rPr lang="sv-SE" sz="2400" b="1" dirty="0"/>
              <a:t>:   </a:t>
            </a:r>
            <a:r>
              <a:rPr lang="sv-SE" sz="2400" b="1" dirty="0">
                <a:latin typeface="+mj-lt"/>
              </a:rPr>
              <a:t>x 2</a:t>
            </a:r>
            <a:endParaRPr lang="sv-SE" sz="2400" b="1" i="0" u="none" strike="noStrike" baseline="0" dirty="0">
              <a:latin typeface="+mj-lt"/>
            </a:endParaRPr>
          </a:p>
          <a:p>
            <a:r>
              <a:rPr lang="sv-SE" sz="2400" b="0" i="0" u="none" strike="noStrike" baseline="0" dirty="0"/>
              <a:t>Storhelg jul, - nyår- och midsommarafton från 07 till 07 dagen </a:t>
            </a:r>
            <a:r>
              <a:rPr lang="sv-SE" sz="2400" dirty="0"/>
              <a:t>efter</a:t>
            </a:r>
            <a:r>
              <a:rPr lang="sv-SE" sz="2400" dirty="0">
                <a:latin typeface="+mj-lt"/>
              </a:rPr>
              <a:t>: </a:t>
            </a:r>
            <a:r>
              <a:rPr lang="sv-SE" sz="2400" b="1" dirty="0">
                <a:latin typeface="+mj-lt"/>
              </a:rPr>
              <a:t>x 4 </a:t>
            </a:r>
            <a:endParaRPr lang="sv-SE" sz="2400" b="1" i="0" u="none" strike="noStrike" baseline="0" dirty="0">
              <a:latin typeface="+mj-lt"/>
            </a:endParaRPr>
          </a:p>
          <a:p>
            <a:pPr algn="l"/>
            <a:r>
              <a:rPr lang="sv-SE" sz="2400" b="1" dirty="0"/>
              <a:t>Kortvarsel: </a:t>
            </a:r>
            <a:r>
              <a:rPr lang="sv-SE" sz="2400" dirty="0"/>
              <a:t>36 timmar innan passet börjar</a:t>
            </a:r>
            <a:br>
              <a:rPr lang="sv-SE" sz="2400" dirty="0"/>
            </a:br>
            <a:r>
              <a:rPr lang="sv-SE" sz="2400" b="1" dirty="0">
                <a:latin typeface="+mj-lt"/>
              </a:rPr>
              <a:t>+ 1,5 </a:t>
            </a:r>
            <a:r>
              <a:rPr lang="sv-SE" sz="2400" dirty="0"/>
              <a:t>per timme utöver ordinarie jourersättning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701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latshållare för bild 11">
            <a:extLst>
              <a:ext uri="{FF2B5EF4-FFF2-40B4-BE49-F238E27FC236}">
                <a16:creationId xmlns:a16="http://schemas.microsoft.com/office/drawing/2014/main" id="{9DBFC2A5-2C94-A290-1548-DA865C971E3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9"/>
          <a:stretch/>
        </p:blipFill>
        <p:spPr>
          <a:xfrm>
            <a:off x="0" y="0"/>
            <a:ext cx="6860882" cy="6856022"/>
          </a:xfrm>
          <a:noFill/>
        </p:spPr>
      </p:pic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0173736-8F96-7220-0E58-A4884D8EDE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09336" y="2725085"/>
            <a:ext cx="4553527" cy="1617075"/>
          </a:xfrm>
        </p:spPr>
        <p:txBody>
          <a:bodyPr>
            <a:normAutofit/>
          </a:bodyPr>
          <a:lstStyle/>
          <a:p>
            <a:r>
              <a:rPr lang="nb-NO" b="0" i="0" u="none" strike="noStrike" baseline="0" dirty="0">
                <a:solidFill>
                  <a:schemeClr val="tx1"/>
                </a:solidFill>
              </a:rPr>
              <a:t>Helg </a:t>
            </a:r>
            <a:r>
              <a:rPr lang="nb-NO" b="0" i="0" u="none" strike="noStrike" baseline="0" dirty="0">
                <a:solidFill>
                  <a:schemeClr val="tx1"/>
                </a:solidFill>
                <a:latin typeface="+mj-lt"/>
              </a:rPr>
              <a:t>x 0,5 </a:t>
            </a:r>
            <a:r>
              <a:rPr lang="nb-NO" b="0" i="0" u="none" strike="noStrike" baseline="0" dirty="0">
                <a:solidFill>
                  <a:schemeClr val="tx1"/>
                </a:solidFill>
              </a:rPr>
              <a:t>(fre 17- mån 07)</a:t>
            </a:r>
          </a:p>
          <a:p>
            <a:r>
              <a:rPr lang="sv-SE" b="0" i="0" u="none" strike="noStrike" baseline="0" dirty="0">
                <a:solidFill>
                  <a:schemeClr val="tx1"/>
                </a:solidFill>
              </a:rPr>
              <a:t>vardag x </a:t>
            </a:r>
            <a:r>
              <a:rPr lang="sv-SE" b="0" i="0" u="none" strike="noStrike" baseline="0" dirty="0">
                <a:solidFill>
                  <a:schemeClr val="tx1"/>
                </a:solidFill>
                <a:latin typeface="+mj-lt"/>
              </a:rPr>
              <a:t>0,25</a:t>
            </a:r>
            <a:r>
              <a:rPr lang="sv-SE" b="0" i="0" u="none" strike="noStrike" baseline="0" dirty="0">
                <a:solidFill>
                  <a:schemeClr val="tx1"/>
                </a:solidFill>
              </a:rPr>
              <a:t> (21-070</a:t>
            </a:r>
          </a:p>
          <a:p>
            <a:r>
              <a:rPr lang="sv-SE" b="0" i="0" u="none" strike="noStrike" baseline="0" dirty="0">
                <a:solidFill>
                  <a:schemeClr val="tx1"/>
                </a:solidFill>
              </a:rPr>
              <a:t>kort varsel + </a:t>
            </a:r>
            <a:r>
              <a:rPr lang="sv-SE" b="0" i="0" u="none" strike="noStrike" baseline="0" dirty="0">
                <a:solidFill>
                  <a:schemeClr val="tx1"/>
                </a:solidFill>
                <a:latin typeface="+mj-lt"/>
              </a:rPr>
              <a:t>0,5</a:t>
            </a:r>
            <a:r>
              <a:rPr lang="sv-SE" b="0" i="0" u="none" strike="noStrike" baseline="0" dirty="0">
                <a:solidFill>
                  <a:schemeClr val="tx1"/>
                </a:solidFill>
              </a:rPr>
              <a:t> på ovanstående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77BF0F5-A06C-4831-2DF3-8BDBEB389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1" y="328113"/>
            <a:ext cx="8762538" cy="1500187"/>
          </a:xfrm>
        </p:spPr>
        <p:txBody>
          <a:bodyPr anchor="b">
            <a:normAutofit/>
          </a:bodyPr>
          <a:lstStyle/>
          <a:p>
            <a:r>
              <a:rPr lang="sv-SE" dirty="0"/>
              <a:t>Jour i slutenvården, bunden tid (ej aktiv tid)</a:t>
            </a:r>
          </a:p>
        </p:txBody>
      </p:sp>
    </p:spTree>
    <p:extLst>
      <p:ext uri="{BB962C8B-B14F-4D97-AF65-F5344CB8AC3E}">
        <p14:creationId xmlns:p14="http://schemas.microsoft.com/office/powerpoint/2010/main" val="3277489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>
            <a:extLst>
              <a:ext uri="{FF2B5EF4-FFF2-40B4-BE49-F238E27FC236}">
                <a16:creationId xmlns:a16="http://schemas.microsoft.com/office/drawing/2014/main" id="{55986E33-B84E-C58E-E9CC-563BACA230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88765C04-36FD-D62B-3A9E-D0030CD53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065" y="843214"/>
            <a:ext cx="9536645" cy="1027748"/>
          </a:xfrm>
        </p:spPr>
        <p:txBody>
          <a:bodyPr/>
          <a:lstStyle/>
          <a:p>
            <a:r>
              <a:rPr lang="sv-SE" b="1" i="0" u="none" strike="noStrike" baseline="0" dirty="0">
                <a:latin typeface="+mj-lt"/>
              </a:rPr>
              <a:t>Beredskap A, ej aktiv tid (bakjour i hemmet)</a:t>
            </a:r>
            <a:endParaRPr lang="sv-SE" dirty="0">
              <a:latin typeface="+mj-lt"/>
            </a:endParaRP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5F004F4-C832-3615-AF25-42E240E84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nb-NO" sz="1800" b="0" i="0" u="none" strike="noStrike" baseline="0" dirty="0"/>
              <a:t>Helg </a:t>
            </a:r>
            <a:r>
              <a:rPr lang="nb-NO" sz="1800" b="1" i="0" u="none" strike="noStrike" baseline="0" dirty="0">
                <a:latin typeface="+mj-lt"/>
              </a:rPr>
              <a:t>x 0,25 </a:t>
            </a:r>
            <a:r>
              <a:rPr lang="nb-NO" sz="1800" b="0" i="0" u="none" strike="noStrike" baseline="0" dirty="0"/>
              <a:t>(fre 17- mån 07)</a:t>
            </a:r>
          </a:p>
          <a:p>
            <a:pPr algn="l"/>
            <a:r>
              <a:rPr lang="sv-SE" sz="1800" b="0" i="0" u="none" strike="noStrike" baseline="0" dirty="0"/>
              <a:t>vardag </a:t>
            </a:r>
            <a:r>
              <a:rPr lang="sv-SE" sz="1800" b="0" i="0" u="none" strike="noStrike" baseline="0" dirty="0">
                <a:latin typeface="+mj-lt"/>
              </a:rPr>
              <a:t>x 0,15</a:t>
            </a:r>
          </a:p>
          <a:p>
            <a:pPr algn="l"/>
            <a:r>
              <a:rPr lang="sv-SE" sz="1800" b="0" i="0" u="none" strike="noStrike" baseline="0" dirty="0"/>
              <a:t>kort varsel </a:t>
            </a:r>
            <a:r>
              <a:rPr lang="sv-SE" sz="1800" b="0" i="0" u="none" strike="noStrike" baseline="0" dirty="0">
                <a:latin typeface="+mj-lt"/>
              </a:rPr>
              <a:t>+ 0,2 </a:t>
            </a:r>
            <a:r>
              <a:rPr lang="sv-SE" sz="1800" b="0" i="0" u="none" strike="noStrike" baseline="0" dirty="0"/>
              <a:t>på ovanstående</a:t>
            </a:r>
            <a:br>
              <a:rPr lang="sv-SE" sz="1800" b="0" i="0" u="none" strike="noStrike" baseline="0" dirty="0"/>
            </a:br>
            <a:br>
              <a:rPr lang="sv-SE" sz="1800" b="0" i="0" u="none" strike="noStrike" baseline="0" dirty="0"/>
            </a:br>
            <a:endParaRPr lang="sv-SE" sz="1800" b="0" i="0" u="none" strike="noStrike" baseline="0" dirty="0"/>
          </a:p>
          <a:p>
            <a:pPr algn="l"/>
            <a:r>
              <a:rPr lang="sv-SE" sz="1800" dirty="0"/>
              <a:t>Snabbt kunna ta sig till arbetsplatsen</a:t>
            </a:r>
          </a:p>
          <a:p>
            <a:pPr algn="l"/>
            <a:r>
              <a:rPr lang="sv-SE" sz="1800" dirty="0"/>
              <a:t>Extra ersättningar?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49981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SYLF NEW COLOR 2022">
      <a:dk1>
        <a:srgbClr val="000000"/>
      </a:dk1>
      <a:lt1>
        <a:srgbClr val="FFFFFF"/>
      </a:lt1>
      <a:dk2>
        <a:srgbClr val="7F7F7F"/>
      </a:dk2>
      <a:lt2>
        <a:srgbClr val="4BB69A"/>
      </a:lt2>
      <a:accent1>
        <a:srgbClr val="274682"/>
      </a:accent1>
      <a:accent2>
        <a:srgbClr val="158E6E"/>
      </a:accent2>
      <a:accent3>
        <a:srgbClr val="F0B45A"/>
      </a:accent3>
      <a:accent4>
        <a:srgbClr val="969696"/>
      </a:accent4>
      <a:accent5>
        <a:srgbClr val="788BB1"/>
      </a:accent5>
      <a:accent6>
        <a:srgbClr val="FACE8A"/>
      </a:accent6>
      <a:hlink>
        <a:srgbClr val="004F91"/>
      </a:hlink>
      <a:folHlink>
        <a:srgbClr val="954F72"/>
      </a:folHlink>
    </a:clrScheme>
    <a:fontScheme name="Anpassat 1">
      <a:majorFont>
        <a:latin typeface="Roboto Medium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LF PPT 2022 - mall" id="{8EAF5D89-6FAF-46E6-8321-DCCA66D0FAE6}" vid="{1DB283BC-72F2-4953-9912-344D9ABD19D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SYLF PPT 2022 - mall</Template>
  <TotalTime>1320</TotalTime>
  <Words>805</Words>
  <Application>Microsoft Office PowerPoint</Application>
  <PresentationFormat>Bredbild</PresentationFormat>
  <Paragraphs>118</Paragraphs>
  <Slides>20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8" baseType="lpstr">
      <vt:lpstr>Arial</vt:lpstr>
      <vt:lpstr>Arial-BoldMT</vt:lpstr>
      <vt:lpstr>ArialMT</vt:lpstr>
      <vt:lpstr>Calibri</vt:lpstr>
      <vt:lpstr>Roboto</vt:lpstr>
      <vt:lpstr>Roboto Light</vt:lpstr>
      <vt:lpstr>Wingdings</vt:lpstr>
      <vt:lpstr>Office-tema</vt:lpstr>
      <vt:lpstr>Kort och koncist; </vt:lpstr>
      <vt:lpstr>Agenda</vt:lpstr>
      <vt:lpstr>Varför är det viktigt med arbetstid?</vt:lpstr>
      <vt:lpstr>Snabba fakta</vt:lpstr>
      <vt:lpstr>Ordinarie arbetstid</vt:lpstr>
      <vt:lpstr>Jourtid</vt:lpstr>
      <vt:lpstr>Jour i slutenvården, aktiv tid Region Skåne</vt:lpstr>
      <vt:lpstr>Jour i slutenvården, bunden tid (ej aktiv tid)</vt:lpstr>
      <vt:lpstr>Beredskap A, ej aktiv tid (bakjour i hemmet)</vt:lpstr>
      <vt:lpstr>Beredskap B, ej aktiv tid (beredskapsjour i hemmet)</vt:lpstr>
      <vt:lpstr>Jour i primärvården</vt:lpstr>
      <vt:lpstr>Fredagsersättning</vt:lpstr>
      <vt:lpstr>Fredagsersättning</vt:lpstr>
      <vt:lpstr>Förskjuten arbetstid</vt:lpstr>
      <vt:lpstr>Övertid</vt:lpstr>
      <vt:lpstr>Övertid</vt:lpstr>
      <vt:lpstr>Fyllnadslön vid deltid</vt:lpstr>
      <vt:lpstr>Bra att veta!</vt:lpstr>
      <vt:lpstr>Bra att veta!</vt:lpstr>
      <vt:lpstr>Du ska få sluta i tid!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Julia Borg</dc:creator>
  <cp:lastModifiedBy>Jenny Jellerbo</cp:lastModifiedBy>
  <cp:revision>12</cp:revision>
  <cp:lastPrinted>2022-01-16T07:43:40Z</cp:lastPrinted>
  <dcterms:created xsi:type="dcterms:W3CDTF">2022-05-14T20:56:50Z</dcterms:created>
  <dcterms:modified xsi:type="dcterms:W3CDTF">2024-04-25T22:25:32Z</dcterms:modified>
</cp:coreProperties>
</file>