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6" r:id="rId5"/>
    <p:sldId id="279" r:id="rId6"/>
    <p:sldId id="287" r:id="rId7"/>
    <p:sldId id="288" r:id="rId8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8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482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B9F495B-EA23-43E9-B846-AE5177178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E6171F-5AB7-4C49-B9CD-7C17D19E8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6F20D-8DAA-4905-AC6E-3781ECB3CD7F}" type="datetime1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834AC9-B420-422C-AAEB-66BA06F83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17BEDE-84D1-4E77-9283-F5D0A9706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A9ABD-5D6A-4BB6-A9B8-2743649E48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1111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7B6C-9692-4092-BA32-A457AEF91B4F}" type="datetime1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BA3C-DA4F-4F5A-AAD3-EC17858D60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4975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F2864B69-8FD7-4E52-918A-08CE513B6B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152"/>
            <a:ext cx="6870056" cy="6866152"/>
          </a:xfrm>
          <a:custGeom>
            <a:avLst/>
            <a:gdLst>
              <a:gd name="connsiteX0" fmla="*/ 0 w 6870056"/>
              <a:gd name="connsiteY0" fmla="*/ 0 h 6866152"/>
              <a:gd name="connsiteX1" fmla="*/ 6870056 w 6870056"/>
              <a:gd name="connsiteY1" fmla="*/ 4987 h 6866152"/>
              <a:gd name="connsiteX2" fmla="*/ 4305391 w 6870056"/>
              <a:gd name="connsiteY2" fmla="*/ 6866152 h 6866152"/>
              <a:gd name="connsiteX3" fmla="*/ 0 w 6870056"/>
              <a:gd name="connsiteY3" fmla="*/ 6865851 h 6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056" h="6866152">
                <a:moveTo>
                  <a:pt x="0" y="0"/>
                </a:moveTo>
                <a:lnTo>
                  <a:pt x="6870056" y="4987"/>
                </a:lnTo>
                <a:lnTo>
                  <a:pt x="4305391" y="6866152"/>
                </a:lnTo>
                <a:lnTo>
                  <a:pt x="0" y="686585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5E57377-8964-4407-B5D0-E7D3C56AD598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D7BC3368-95F8-4A10-AFE3-2BB32D1D3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0B29EAF6-5823-4B7C-8506-E995D29E41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245843"/>
            <a:ext cx="4553527" cy="27997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B3E54E8D-0D00-4D98-A763-6BE24E024F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613" y="4634399"/>
            <a:ext cx="4552950" cy="2799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2022-01-17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AE9EE0-5C57-4F01-A276-A6DADBD6BB8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02247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702FD08-5228-4221-A0FB-8AF789F845A9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308DB6-7A90-4F16-8A6C-DA7E1972B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306F70-16AB-41D3-94F6-B2A9715ADED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62A9C3-70E0-4137-9F19-7878B5F468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730A2DF-3880-4943-B839-9CBE092F7C0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6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</p:spTree>
    <p:extLst>
      <p:ext uri="{BB962C8B-B14F-4D97-AF65-F5344CB8AC3E}">
        <p14:creationId xmlns:p14="http://schemas.microsoft.com/office/powerpoint/2010/main" val="21499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094708E-2999-42F3-8F1D-B75D4994C0F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D6975D3-E5A0-4084-96B5-2D5A2D15ADD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85A4528-D0AE-413D-99A9-883B58952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806F16E3-5FAA-4711-929A-6FE019D827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37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068A8034-F548-4B61-BBD1-2010063012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2EE15718-0F13-4709-B6D3-352589743F1D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B6CF11-4BC8-43D6-8240-17800BB9455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61974EE-A66D-4A9D-B5A9-414321FB3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731D65F5-DFC8-4579-9D71-0D84EE5B57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722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2"/>
            <a:ext cx="5397645" cy="6857998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37375C58-B3E4-45C3-9736-77BBA54695E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EA0414-D111-4DC2-BD0B-F258492E5C7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0A81EA0D-21C5-4281-A3AD-8F8B2747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4973931C-579D-4064-86C8-963FC57001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796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23CCE3B-6D56-4451-AD35-BDEA0392CD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60902" cy="6856032"/>
          </a:xfrm>
          <a:custGeom>
            <a:avLst/>
            <a:gdLst>
              <a:gd name="connsiteX0" fmla="*/ 1849304 w 6860902"/>
              <a:gd name="connsiteY0" fmla="*/ 0 h 6856032"/>
              <a:gd name="connsiteX1" fmla="*/ 6860902 w 6860902"/>
              <a:gd name="connsiteY1" fmla="*/ 0 h 6856032"/>
              <a:gd name="connsiteX2" fmla="*/ 4333976 w 6860902"/>
              <a:gd name="connsiteY2" fmla="*/ 6856032 h 6856032"/>
              <a:gd name="connsiteX3" fmla="*/ 0 w 6860902"/>
              <a:gd name="connsiteY3" fmla="*/ 6856032 h 6856032"/>
              <a:gd name="connsiteX4" fmla="*/ 0 w 6860902"/>
              <a:gd name="connsiteY4" fmla="*/ 4518195 h 68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902" h="6856032">
                <a:moveTo>
                  <a:pt x="1849304" y="0"/>
                </a:moveTo>
                <a:lnTo>
                  <a:pt x="6860902" y="0"/>
                </a:lnTo>
                <a:lnTo>
                  <a:pt x="4333976" y="6856032"/>
                </a:lnTo>
                <a:lnTo>
                  <a:pt x="0" y="6856032"/>
                </a:lnTo>
                <a:lnTo>
                  <a:pt x="0" y="4518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D27FF06-4834-4CD2-ACEF-5B2FF30D3C09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09DF6BE2-6B1A-4B50-B981-F76C44661B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162718"/>
            <a:ext cx="4553527" cy="161707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1" name="Frihandsfigur: Form 70">
            <a:extLst>
              <a:ext uri="{FF2B5EF4-FFF2-40B4-BE49-F238E27FC236}">
                <a16:creationId xmlns:a16="http://schemas.microsoft.com/office/drawing/2014/main" id="{F3B7286E-EE96-4A80-9267-9E4E6CCC1EF9}"/>
              </a:ext>
            </a:extLst>
          </p:cNvPr>
          <p:cNvSpPr/>
          <p:nvPr userDrawn="1"/>
        </p:nvSpPr>
        <p:spPr>
          <a:xfrm rot="10800000" flipH="1" flipV="1">
            <a:off x="0" y="0"/>
            <a:ext cx="1854024" cy="4530959"/>
          </a:xfrm>
          <a:custGeom>
            <a:avLst/>
            <a:gdLst>
              <a:gd name="connsiteX0" fmla="*/ 0 w 1854024"/>
              <a:gd name="connsiteY0" fmla="*/ 0 h 4530959"/>
              <a:gd name="connsiteX1" fmla="*/ 1854024 w 1854024"/>
              <a:gd name="connsiteY1" fmla="*/ 1229 h 4530959"/>
              <a:gd name="connsiteX2" fmla="*/ 0 w 1854024"/>
              <a:gd name="connsiteY2" fmla="*/ 4530959 h 453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024" h="4530959">
                <a:moveTo>
                  <a:pt x="0" y="0"/>
                </a:moveTo>
                <a:lnTo>
                  <a:pt x="1854024" y="1229"/>
                </a:lnTo>
                <a:lnTo>
                  <a:pt x="0" y="4530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solidFill>
                <a:srgbClr val="B7A279"/>
              </a:solidFill>
              <a:highlight>
                <a:srgbClr val="B7A279"/>
              </a:highlight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20FF1EE-48D6-4C38-93A0-6A4B7365A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050D18-1BAB-46CB-A9F5-6ED1057221F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1435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6" y="851432"/>
            <a:ext cx="9942972" cy="63562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BC1CA956-A9C8-4C78-91C4-0D8AAB8116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6115" y="1616074"/>
            <a:ext cx="6252007" cy="439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”Klicka i rutan för </a:t>
            </a:r>
            <a:br>
              <a:rPr lang="sv-SE" dirty="0"/>
            </a:br>
            <a:r>
              <a:rPr lang="sv-SE" dirty="0"/>
              <a:t>att lägga till tabell </a:t>
            </a:r>
            <a:br>
              <a:rPr lang="sv-SE" dirty="0"/>
            </a:br>
            <a:r>
              <a:rPr lang="sv-SE" dirty="0"/>
              <a:t>eller diagram”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F931134-2BA4-49AF-9252-D2DA3D00C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2302" y="1616074"/>
            <a:ext cx="3616735" cy="229884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sv-SE" dirty="0"/>
              <a:t>Här kan man skriva en förklarande text till diagrammet eller tabellen.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B89CE66-CFB9-4F5D-9659-E9635A60079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170750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51432"/>
            <a:ext cx="9549439" cy="63562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1D9B195-62C0-4A12-AE17-F938B16E96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4F15A6-50EF-428F-A5E8-BE72AB2A1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0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799AA463-392C-40C6-83D5-765D3293C0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0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72BC7DC8-DF10-40FE-BFA7-3F6A5F1BC6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544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2" name="Platshållare för text 9">
            <a:extLst>
              <a:ext uri="{FF2B5EF4-FFF2-40B4-BE49-F238E27FC236}">
                <a16:creationId xmlns:a16="http://schemas.microsoft.com/office/drawing/2014/main" id="{9390E7EE-1B40-48BE-A520-50267ABA5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66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3" name="Platshållare för text 17">
            <a:extLst>
              <a:ext uri="{FF2B5EF4-FFF2-40B4-BE49-F238E27FC236}">
                <a16:creationId xmlns:a16="http://schemas.microsoft.com/office/drawing/2014/main" id="{4E2FC183-FF4B-433C-BA53-AA91E4815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766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0BB1B61D-B2EF-44F9-A3AE-C0651719B2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96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AE4D4B37-D6DC-492A-A516-47FAC9AAC2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18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6" name="Platshållare för text 17">
            <a:extLst>
              <a:ext uri="{FF2B5EF4-FFF2-40B4-BE49-F238E27FC236}">
                <a16:creationId xmlns:a16="http://schemas.microsoft.com/office/drawing/2014/main" id="{FCB37B0A-0E87-4815-8DAA-32612C1C58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18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DE9D5B66-C91C-4C20-8E4E-491FC118F4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502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43E2A1C0-9EF0-4852-AAE5-A535A4914B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24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9" name="Platshållare för text 17">
            <a:extLst>
              <a:ext uri="{FF2B5EF4-FFF2-40B4-BE49-F238E27FC236}">
                <a16:creationId xmlns:a16="http://schemas.microsoft.com/office/drawing/2014/main" id="{19811932-003A-45A5-BE40-EBFEA3118A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24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2C562B1-0259-45BB-B620-BAD06A82527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95173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10219C7B-DFC6-4376-BD40-8D7AEB32B7C5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770302C-E8BE-4A58-96FB-3550C3AE556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B609868-5BCA-4BE2-81EA-AC3CF794C08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57119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70CE8C3-D1B3-461C-9F5B-CC5137F9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741604-E081-4B8E-9CD8-1351CD3F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044CBB-79D7-476C-B188-FEB938A2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4369-D1EA-4FF8-91DD-5B64428942F8}" type="datetime1">
              <a:rPr lang="sv-SE" smtClean="0"/>
              <a:t>2024-04-25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AE8E82-A2FE-4C48-9B4B-20D496D7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C54E8C-DC88-4C8A-B958-E1ECF832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7055-1F50-47B3-A6DD-467D7A1A27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7" r:id="rId7"/>
    <p:sldLayoutId id="2147483681" r:id="rId8"/>
    <p:sldLayoutId id="214748367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BA8DC71-A543-47AE-B55E-A769FFA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891" y="1100138"/>
            <a:ext cx="5018809" cy="2797607"/>
          </a:xfrm>
        </p:spPr>
        <p:txBody>
          <a:bodyPr/>
          <a:lstStyle/>
          <a:p>
            <a:r>
              <a:rPr lang="sv-SE" dirty="0"/>
              <a:t>Läkarkarriär och </a:t>
            </a:r>
            <a:r>
              <a:rPr lang="sv-SE" dirty="0">
                <a:solidFill>
                  <a:schemeClr val="accent3"/>
                </a:solidFill>
              </a:rPr>
              <a:t>forskningskarriär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126441-303C-4ED6-9F3F-43C323136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5F9C51-98DD-4EFC-8EB4-2EB2EACD7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2022-01-23</a:t>
            </a:r>
          </a:p>
        </p:txBody>
      </p:sp>
      <p:pic>
        <p:nvPicPr>
          <p:cNvPr id="6" name="Platshållare för bild 12">
            <a:extLst>
              <a:ext uri="{FF2B5EF4-FFF2-40B4-BE49-F238E27FC236}">
                <a16:creationId xmlns:a16="http://schemas.microsoft.com/office/drawing/2014/main" id="{FA3E0B7A-2221-4999-9AA3-0EA2E18C9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r="17126"/>
          <a:stretch/>
        </p:blipFill>
        <p:spPr>
          <a:xfrm>
            <a:off x="0" y="0"/>
            <a:ext cx="6870056" cy="6866152"/>
          </a:xfrm>
          <a:custGeom>
            <a:avLst/>
            <a:gdLst>
              <a:gd name="connsiteX0" fmla="*/ 0 w 6870056"/>
              <a:gd name="connsiteY0" fmla="*/ 0 h 6866152"/>
              <a:gd name="connsiteX1" fmla="*/ 6870056 w 6870056"/>
              <a:gd name="connsiteY1" fmla="*/ 4987 h 6866152"/>
              <a:gd name="connsiteX2" fmla="*/ 4305391 w 6870056"/>
              <a:gd name="connsiteY2" fmla="*/ 6866152 h 6866152"/>
              <a:gd name="connsiteX3" fmla="*/ 0 w 6870056"/>
              <a:gd name="connsiteY3" fmla="*/ 6865851 h 6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056" h="6866152">
                <a:moveTo>
                  <a:pt x="0" y="0"/>
                </a:moveTo>
                <a:lnTo>
                  <a:pt x="6870056" y="4987"/>
                </a:lnTo>
                <a:lnTo>
                  <a:pt x="4305391" y="6866152"/>
                </a:lnTo>
                <a:lnTo>
                  <a:pt x="0" y="686585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061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E79D2-D4C8-4679-9758-D26A8B44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en läkarkarriär ut?</a:t>
            </a:r>
          </a:p>
        </p:txBody>
      </p:sp>
      <p:pic>
        <p:nvPicPr>
          <p:cNvPr id="10" name="Google Shape;104;p18">
            <a:extLst>
              <a:ext uri="{FF2B5EF4-FFF2-40B4-BE49-F238E27FC236}">
                <a16:creationId xmlns:a16="http://schemas.microsoft.com/office/drawing/2014/main" id="{1781B815-EE03-A1D8-F618-C03E984B9B4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3169" y="816597"/>
            <a:ext cx="4504867" cy="1707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5;p18">
            <a:extLst>
              <a:ext uri="{FF2B5EF4-FFF2-40B4-BE49-F238E27FC236}">
                <a16:creationId xmlns:a16="http://schemas.microsoft.com/office/drawing/2014/main" id="{6CF91C17-FA63-E28E-3860-D28CA6BBB899}"/>
              </a:ext>
            </a:extLst>
          </p:cNvPr>
          <p:cNvSpPr txBox="1">
            <a:spLocks/>
          </p:cNvSpPr>
          <p:nvPr/>
        </p:nvSpPr>
        <p:spPr>
          <a:xfrm>
            <a:off x="6353169" y="2677700"/>
            <a:ext cx="2150452" cy="3253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55000" lnSpcReduction="20000"/>
          </a:bodyPr>
          <a:lstStyle>
            <a:lvl1pPr marL="228600" indent="-216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SzPct val="116666"/>
              <a:buFont typeface="Arial" panose="020B0604020202020204" pitchFamily="34" charset="0"/>
              <a:buNone/>
            </a:pPr>
            <a:r>
              <a:rPr lang="sv-SE" sz="2056" dirty="0"/>
              <a:t>Sista tar examen juni 2026</a:t>
            </a:r>
          </a:p>
        </p:txBody>
      </p:sp>
      <p:sp>
        <p:nvSpPr>
          <p:cNvPr id="12" name="Google Shape;106;p18">
            <a:extLst>
              <a:ext uri="{FF2B5EF4-FFF2-40B4-BE49-F238E27FC236}">
                <a16:creationId xmlns:a16="http://schemas.microsoft.com/office/drawing/2014/main" id="{95923673-F354-8001-485F-F4C64B377F16}"/>
              </a:ext>
            </a:extLst>
          </p:cNvPr>
          <p:cNvSpPr txBox="1">
            <a:spLocks/>
          </p:cNvSpPr>
          <p:nvPr/>
        </p:nvSpPr>
        <p:spPr>
          <a:xfrm>
            <a:off x="8758665" y="2705631"/>
            <a:ext cx="2150452" cy="3253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55000" lnSpcReduction="20000"/>
          </a:bodyPr>
          <a:lstStyle>
            <a:lvl1pPr marL="228600" indent="-216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SzPct val="116666"/>
              <a:buFont typeface="Arial" panose="020B0604020202020204" pitchFamily="34" charset="0"/>
              <a:buNone/>
            </a:pPr>
            <a:r>
              <a:rPr lang="sv-SE" sz="2056" dirty="0"/>
              <a:t>Första tar examen juni 2027</a:t>
            </a:r>
          </a:p>
        </p:txBody>
      </p:sp>
      <p:grpSp>
        <p:nvGrpSpPr>
          <p:cNvPr id="13" name="Google Shape;107;p18">
            <a:extLst>
              <a:ext uri="{FF2B5EF4-FFF2-40B4-BE49-F238E27FC236}">
                <a16:creationId xmlns:a16="http://schemas.microsoft.com/office/drawing/2014/main" id="{ED3C8AB5-8B6E-1A4F-AD38-5D473B372709}"/>
              </a:ext>
            </a:extLst>
          </p:cNvPr>
          <p:cNvGrpSpPr/>
          <p:nvPr/>
        </p:nvGrpSpPr>
        <p:grpSpPr>
          <a:xfrm>
            <a:off x="716066" y="2901411"/>
            <a:ext cx="9199858" cy="3375564"/>
            <a:chOff x="622475" y="2123817"/>
            <a:chExt cx="8276850" cy="3527014"/>
          </a:xfrm>
        </p:grpSpPr>
        <p:sp>
          <p:nvSpPr>
            <p:cNvPr id="14" name="Google Shape;108;p18">
              <a:extLst>
                <a:ext uri="{FF2B5EF4-FFF2-40B4-BE49-F238E27FC236}">
                  <a16:creationId xmlns:a16="http://schemas.microsoft.com/office/drawing/2014/main" id="{0F488779-A0CF-5977-F499-1B428E3FD9CC}"/>
                </a:ext>
              </a:extLst>
            </p:cNvPr>
            <p:cNvSpPr/>
            <p:nvPr/>
          </p:nvSpPr>
          <p:spPr>
            <a:xfrm>
              <a:off x="2480107" y="3728650"/>
              <a:ext cx="932700" cy="114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" name="Google Shape;109;p18">
              <a:extLst>
                <a:ext uri="{FF2B5EF4-FFF2-40B4-BE49-F238E27FC236}">
                  <a16:creationId xmlns:a16="http://schemas.microsoft.com/office/drawing/2014/main" id="{13994AAD-B4B4-730D-1CC4-544988E9286D}"/>
                </a:ext>
              </a:extLst>
            </p:cNvPr>
            <p:cNvGrpSpPr/>
            <p:nvPr/>
          </p:nvGrpSpPr>
          <p:grpSpPr>
            <a:xfrm>
              <a:off x="4504177" y="2385491"/>
              <a:ext cx="3065851" cy="1455059"/>
              <a:chOff x="4849306" y="1509755"/>
              <a:chExt cx="3241200" cy="1703218"/>
            </a:xfrm>
          </p:grpSpPr>
          <p:sp>
            <p:nvSpPr>
              <p:cNvPr id="42" name="Google Shape;110;p18">
                <a:extLst>
                  <a:ext uri="{FF2B5EF4-FFF2-40B4-BE49-F238E27FC236}">
                    <a16:creationId xmlns:a16="http://schemas.microsoft.com/office/drawing/2014/main" id="{7F7E3CAE-39CB-90E8-761B-869F56A0441C}"/>
                  </a:ext>
                </a:extLst>
              </p:cNvPr>
              <p:cNvSpPr/>
              <p:nvPr/>
            </p:nvSpPr>
            <p:spPr>
              <a:xfrm>
                <a:off x="4849306" y="3079473"/>
                <a:ext cx="3241200" cy="133500"/>
              </a:xfrm>
              <a:prstGeom prst="rect">
                <a:avLst/>
              </a:pr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111;p18">
                <a:extLst>
                  <a:ext uri="{FF2B5EF4-FFF2-40B4-BE49-F238E27FC236}">
                    <a16:creationId xmlns:a16="http://schemas.microsoft.com/office/drawing/2014/main" id="{3FA36ADB-E3A1-93D7-97C9-E071813C95BE}"/>
                  </a:ext>
                </a:extLst>
              </p:cNvPr>
              <p:cNvSpPr txBox="1"/>
              <p:nvPr/>
            </p:nvSpPr>
            <p:spPr>
              <a:xfrm>
                <a:off x="5645166" y="1509755"/>
                <a:ext cx="23085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sv" sz="1200" b="1" dirty="0">
                    <a:latin typeface="Roboto"/>
                    <a:ea typeface="Roboto"/>
                    <a:cs typeface="Roboto"/>
                    <a:sym typeface="Roboto"/>
                  </a:rPr>
                  <a:t>Specialisttjänstgöring (ST)</a:t>
                </a:r>
                <a:endParaRPr sz="1200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sz="1067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39993" indent="-194728">
                  <a:buSzPts val="800"/>
                  <a:buFont typeface="Roboto"/>
                  <a:buChar char="●"/>
                </a:pPr>
                <a:r>
                  <a:rPr lang="sv" sz="1067" dirty="0">
                    <a:latin typeface="Roboto"/>
                    <a:ea typeface="Roboto"/>
                    <a:cs typeface="Roboto"/>
                    <a:sym typeface="Roboto"/>
                  </a:rPr>
                  <a:t>Tillsvidareanställning</a:t>
                </a:r>
                <a:endParaRPr sz="1067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39993" indent="-194728">
                  <a:buSzPts val="800"/>
                  <a:buFont typeface="Roboto"/>
                  <a:buChar char="●"/>
                </a:pPr>
                <a:r>
                  <a:rPr lang="sv" sz="1067" dirty="0">
                    <a:latin typeface="Roboto"/>
                    <a:ea typeface="Roboto"/>
                    <a:cs typeface="Roboto"/>
                    <a:sym typeface="Roboto"/>
                  </a:rPr>
                  <a:t>Målstyrd och tidsstyrd </a:t>
                </a:r>
                <a:r>
                  <a:rPr lang="sv" sz="1067" dirty="0">
                    <a:highlight>
                      <a:schemeClr val="accent6"/>
                    </a:highlight>
                    <a:latin typeface="Roboto"/>
                    <a:ea typeface="Roboto"/>
                    <a:cs typeface="Roboto"/>
                    <a:sym typeface="Roboto"/>
                  </a:rPr>
                  <a:t>(5 år)</a:t>
                </a:r>
                <a:r>
                  <a:rPr lang="sv" sz="1067" dirty="0">
                    <a:latin typeface="Roboto"/>
                    <a:ea typeface="Roboto"/>
                    <a:cs typeface="Roboto"/>
                    <a:sym typeface="Roboto"/>
                  </a:rPr>
                  <a:t>, förordning</a:t>
                </a:r>
                <a:endParaRPr sz="1067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39993" indent="-194728">
                  <a:buSzPts val="800"/>
                  <a:buFont typeface="Roboto"/>
                  <a:buChar char="●"/>
                </a:pPr>
                <a:r>
                  <a:rPr lang="sv" sz="1067" b="1" u="sng" dirty="0">
                    <a:latin typeface="Roboto"/>
                    <a:ea typeface="Roboto"/>
                    <a:cs typeface="Roboto"/>
                    <a:sym typeface="Roboto"/>
                  </a:rPr>
                  <a:t>Leder till specialistbevis</a:t>
                </a:r>
                <a:endParaRPr sz="1067" b="1" u="sng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6" name="Google Shape;112;p18">
              <a:extLst>
                <a:ext uri="{FF2B5EF4-FFF2-40B4-BE49-F238E27FC236}">
                  <a16:creationId xmlns:a16="http://schemas.microsoft.com/office/drawing/2014/main" id="{A8D2B9E6-D88D-9A60-F9E8-801B3ADA84C1}"/>
                </a:ext>
              </a:extLst>
            </p:cNvPr>
            <p:cNvGrpSpPr/>
            <p:nvPr/>
          </p:nvGrpSpPr>
          <p:grpSpPr>
            <a:xfrm>
              <a:off x="7578723" y="3726495"/>
              <a:ext cx="999722" cy="307035"/>
              <a:chOff x="8099699" y="3079467"/>
              <a:chExt cx="1056900" cy="359400"/>
            </a:xfrm>
          </p:grpSpPr>
          <p:sp>
            <p:nvSpPr>
              <p:cNvPr id="40" name="Google Shape;113;p18">
                <a:extLst>
                  <a:ext uri="{FF2B5EF4-FFF2-40B4-BE49-F238E27FC236}">
                    <a16:creationId xmlns:a16="http://schemas.microsoft.com/office/drawing/2014/main" id="{F0506676-3BE2-20A9-B57C-448F16A79CF0}"/>
                  </a:ext>
                </a:extLst>
              </p:cNvPr>
              <p:cNvSpPr/>
              <p:nvPr/>
            </p:nvSpPr>
            <p:spPr>
              <a:xfrm>
                <a:off x="8099699" y="3079473"/>
                <a:ext cx="1056900" cy="133500"/>
              </a:xfrm>
              <a:prstGeom prst="rect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cxnSp>
            <p:nvCxnSpPr>
              <p:cNvPr id="41" name="Google Shape;114;p18">
                <a:extLst>
                  <a:ext uri="{FF2B5EF4-FFF2-40B4-BE49-F238E27FC236}">
                    <a16:creationId xmlns:a16="http://schemas.microsoft.com/office/drawing/2014/main" id="{EF407268-B1DA-46C9-1F19-DE7502BB498A}"/>
                  </a:ext>
                </a:extLst>
              </p:cNvPr>
              <p:cNvCxnSpPr/>
              <p:nvPr/>
            </p:nvCxnSpPr>
            <p:spPr>
              <a:xfrm rot="10800000">
                <a:off x="8099713" y="3079467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" name="Google Shape;115;p18">
              <a:extLst>
                <a:ext uri="{FF2B5EF4-FFF2-40B4-BE49-F238E27FC236}">
                  <a16:creationId xmlns:a16="http://schemas.microsoft.com/office/drawing/2014/main" id="{38EB39C8-C102-178D-33D4-7BFE6772D59A}"/>
                </a:ext>
              </a:extLst>
            </p:cNvPr>
            <p:cNvGrpSpPr/>
            <p:nvPr/>
          </p:nvGrpSpPr>
          <p:grpSpPr>
            <a:xfrm>
              <a:off x="622475" y="2385491"/>
              <a:ext cx="1845924" cy="1455058"/>
              <a:chOff x="745594" y="1509756"/>
              <a:chExt cx="1951500" cy="1703217"/>
            </a:xfrm>
          </p:grpSpPr>
          <p:sp>
            <p:nvSpPr>
              <p:cNvPr id="38" name="Google Shape;116;p18">
                <a:extLst>
                  <a:ext uri="{FF2B5EF4-FFF2-40B4-BE49-F238E27FC236}">
                    <a16:creationId xmlns:a16="http://schemas.microsoft.com/office/drawing/2014/main" id="{8010C782-CB61-ADB1-1337-1182E48580D4}"/>
                  </a:ext>
                </a:extLst>
              </p:cNvPr>
              <p:cNvSpPr/>
              <p:nvPr/>
            </p:nvSpPr>
            <p:spPr>
              <a:xfrm>
                <a:off x="745594" y="3079473"/>
                <a:ext cx="1951500" cy="133500"/>
              </a:xfrm>
              <a:prstGeom prst="rect">
                <a:avLst/>
              </a:pr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117;p18">
                <a:extLst>
                  <a:ext uri="{FF2B5EF4-FFF2-40B4-BE49-F238E27FC236}">
                    <a16:creationId xmlns:a16="http://schemas.microsoft.com/office/drawing/2014/main" id="{DB6D4C49-F5DE-FE2E-6035-BEB60427FE6D}"/>
                  </a:ext>
                </a:extLst>
              </p:cNvPr>
              <p:cNvSpPr txBox="1"/>
              <p:nvPr/>
            </p:nvSpPr>
            <p:spPr>
              <a:xfrm>
                <a:off x="751951" y="1509756"/>
                <a:ext cx="17025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sv" sz="1200" b="1" dirty="0">
                    <a:latin typeface="Roboto"/>
                    <a:ea typeface="Roboto"/>
                    <a:cs typeface="Roboto"/>
                    <a:sym typeface="Roboto"/>
                  </a:rPr>
                  <a:t>Läkarutbildning</a:t>
                </a:r>
                <a:endParaRPr sz="1200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sz="1067" b="1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39993" indent="-182029">
                  <a:buSzPts val="800"/>
                  <a:buFont typeface="Roboto"/>
                  <a:buChar char="●"/>
                </a:pPr>
                <a:r>
                  <a:rPr lang="sv" sz="1067" dirty="0">
                    <a:latin typeface="Roboto"/>
                    <a:ea typeface="Roboto"/>
                    <a:cs typeface="Roboto"/>
                    <a:sym typeface="Roboto"/>
                  </a:rPr>
                  <a:t>På universitet med praktik i vården (regionen)</a:t>
                </a:r>
                <a:endParaRPr sz="1067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239993" indent="-182029">
                  <a:buSzPts val="800"/>
                  <a:buFont typeface="Roboto"/>
                  <a:buChar char="●"/>
                </a:pPr>
                <a:r>
                  <a:rPr lang="sv" sz="1067" dirty="0">
                    <a:highlight>
                      <a:schemeClr val="accent6"/>
                    </a:highlight>
                    <a:latin typeface="Roboto"/>
                    <a:ea typeface="Roboto"/>
                    <a:cs typeface="Roboto"/>
                    <a:sym typeface="Roboto"/>
                  </a:rPr>
                  <a:t>5,5 år</a:t>
                </a:r>
                <a:endParaRPr sz="1067" dirty="0">
                  <a:highlight>
                    <a:schemeClr val="accent6"/>
                  </a:highlight>
                  <a:latin typeface="Roboto"/>
                  <a:ea typeface="Roboto"/>
                  <a:cs typeface="Roboto"/>
                  <a:sym typeface="Roboto"/>
                </a:endParaRPr>
              </a:p>
              <a:p>
                <a:pPr>
                  <a:spcBef>
                    <a:spcPts val="2133"/>
                  </a:spcBef>
                  <a:spcAft>
                    <a:spcPts val="2133"/>
                  </a:spcAft>
                </a:pPr>
                <a:endParaRPr sz="1067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" name="Google Shape;118;p18">
              <a:extLst>
                <a:ext uri="{FF2B5EF4-FFF2-40B4-BE49-F238E27FC236}">
                  <a16:creationId xmlns:a16="http://schemas.microsoft.com/office/drawing/2014/main" id="{29916992-188D-DD4E-9CF7-BCA4D57C12C3}"/>
                </a:ext>
              </a:extLst>
            </p:cNvPr>
            <p:cNvGrpSpPr/>
            <p:nvPr/>
          </p:nvGrpSpPr>
          <p:grpSpPr>
            <a:xfrm>
              <a:off x="2431136" y="2123817"/>
              <a:ext cx="2783881" cy="1954500"/>
              <a:chOff x="2849073" y="1203454"/>
              <a:chExt cx="2943102" cy="2287838"/>
            </a:xfrm>
          </p:grpSpPr>
          <p:sp>
            <p:nvSpPr>
              <p:cNvPr id="32" name="Google Shape;119;p18">
                <a:extLst>
                  <a:ext uri="{FF2B5EF4-FFF2-40B4-BE49-F238E27FC236}">
                    <a16:creationId xmlns:a16="http://schemas.microsoft.com/office/drawing/2014/main" id="{AA27ACBC-E765-5822-CA55-7D014CD1DE02}"/>
                  </a:ext>
                </a:extLst>
              </p:cNvPr>
              <p:cNvSpPr/>
              <p:nvPr/>
            </p:nvSpPr>
            <p:spPr>
              <a:xfrm>
                <a:off x="3877159" y="3079473"/>
                <a:ext cx="972300" cy="133500"/>
              </a:xfrm>
              <a:prstGeom prst="rect">
                <a:avLst/>
              </a:pr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33" name="Google Shape;120;p18">
                <a:extLst>
                  <a:ext uri="{FF2B5EF4-FFF2-40B4-BE49-F238E27FC236}">
                    <a16:creationId xmlns:a16="http://schemas.microsoft.com/office/drawing/2014/main" id="{D42E37FE-6A31-C433-8A71-AABC10FA57AD}"/>
                  </a:ext>
                </a:extLst>
              </p:cNvPr>
              <p:cNvGrpSpPr/>
              <p:nvPr/>
            </p:nvGrpSpPr>
            <p:grpSpPr>
              <a:xfrm>
                <a:off x="2849073" y="1203454"/>
                <a:ext cx="2943102" cy="2287838"/>
                <a:chOff x="2849073" y="1203454"/>
                <a:chExt cx="2943102" cy="2287838"/>
              </a:xfrm>
            </p:grpSpPr>
            <p:grpSp>
              <p:nvGrpSpPr>
                <p:cNvPr id="34" name="Google Shape;121;p18">
                  <a:extLst>
                    <a:ext uri="{FF2B5EF4-FFF2-40B4-BE49-F238E27FC236}">
                      <a16:creationId xmlns:a16="http://schemas.microsoft.com/office/drawing/2014/main" id="{A8098573-B457-21F4-3539-B1E809021CAF}"/>
                    </a:ext>
                  </a:extLst>
                </p:cNvPr>
                <p:cNvGrpSpPr/>
                <p:nvPr/>
              </p:nvGrpSpPr>
              <p:grpSpPr>
                <a:xfrm rot="10800000">
                  <a:off x="2849073" y="3079467"/>
                  <a:ext cx="92400" cy="411825"/>
                  <a:chOff x="2070100" y="2563700"/>
                  <a:chExt cx="92400" cy="411825"/>
                </a:xfrm>
              </p:grpSpPr>
              <p:cxnSp>
                <p:nvCxnSpPr>
                  <p:cNvPr id="36" name="Google Shape;122;p18">
                    <a:extLst>
                      <a:ext uri="{FF2B5EF4-FFF2-40B4-BE49-F238E27FC236}">
                        <a16:creationId xmlns:a16="http://schemas.microsoft.com/office/drawing/2014/main" id="{4DE76D00-F5C8-E91E-EECA-F71ACBD5F376}"/>
                      </a:ext>
                    </a:extLst>
                  </p:cNvPr>
                  <p:cNvCxnSpPr/>
                  <p:nvPr/>
                </p:nvCxnSpPr>
                <p:spPr>
                  <a:xfrm>
                    <a:off x="2116300" y="2616125"/>
                    <a:ext cx="0" cy="359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37" name="Google Shape;123;p18">
                    <a:extLst>
                      <a:ext uri="{FF2B5EF4-FFF2-40B4-BE49-F238E27FC236}">
                        <a16:creationId xmlns:a16="http://schemas.microsoft.com/office/drawing/2014/main" id="{9F22DCFD-05A3-8194-A4F8-16CAFBD7C116}"/>
                      </a:ext>
                    </a:extLst>
                  </p:cNvPr>
                  <p:cNvSpPr/>
                  <p:nvPr/>
                </p:nvSpPr>
                <p:spPr>
                  <a:xfrm>
                    <a:off x="2070100" y="2563700"/>
                    <a:ext cx="92400" cy="924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5" name="Google Shape;124;p18">
                  <a:extLst>
                    <a:ext uri="{FF2B5EF4-FFF2-40B4-BE49-F238E27FC236}">
                      <a16:creationId xmlns:a16="http://schemas.microsoft.com/office/drawing/2014/main" id="{10D2162B-BC43-D0CA-EDDC-8492651AEFBD}"/>
                    </a:ext>
                  </a:extLst>
                </p:cNvPr>
                <p:cNvSpPr txBox="1"/>
                <p:nvPr/>
              </p:nvSpPr>
              <p:spPr>
                <a:xfrm>
                  <a:off x="3833775" y="1203454"/>
                  <a:ext cx="1958400" cy="114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r>
                    <a:rPr lang="sv" sz="1200" b="1" dirty="0">
                      <a:latin typeface="Roboto"/>
                      <a:ea typeface="Roboto"/>
                      <a:cs typeface="Roboto"/>
                      <a:sym typeface="Roboto"/>
                    </a:rPr>
                    <a:t>Allmäntjänstgöring (AT)</a:t>
                  </a:r>
                  <a:endParaRPr sz="1200" b="1" dirty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endParaRPr sz="1067" b="1" dirty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239993" indent="-194728">
                    <a:buSzPts val="800"/>
                    <a:buFont typeface="Roboto"/>
                    <a:buChar char="●"/>
                  </a:pPr>
                  <a:r>
                    <a:rPr lang="sv" sz="1067" dirty="0">
                      <a:highlight>
                        <a:schemeClr val="accent6"/>
                      </a:highlight>
                      <a:latin typeface="Roboto"/>
                      <a:ea typeface="Roboto"/>
                      <a:cs typeface="Roboto"/>
                      <a:sym typeface="Roboto"/>
                    </a:rPr>
                    <a:t>18-21 månader </a:t>
                  </a:r>
                  <a:r>
                    <a:rPr lang="sv" sz="1067" dirty="0">
                      <a:latin typeface="Roboto"/>
                      <a:ea typeface="Roboto"/>
                      <a:cs typeface="Roboto"/>
                      <a:sym typeface="Roboto"/>
                    </a:rPr>
                    <a:t>klinisk tjänst i regionen (+ väntetid ca 12 månader)</a:t>
                  </a:r>
                  <a:endParaRPr sz="1067" dirty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239993" indent="-194728">
                    <a:buSzPts val="800"/>
                    <a:buFont typeface="Roboto"/>
                    <a:buChar char="●"/>
                  </a:pPr>
                  <a:r>
                    <a:rPr lang="sv" sz="1067" dirty="0">
                      <a:latin typeface="Roboto"/>
                      <a:ea typeface="Roboto"/>
                      <a:cs typeface="Roboto"/>
                      <a:sym typeface="Roboto"/>
                    </a:rPr>
                    <a:t>Styrs av förordning</a:t>
                  </a:r>
                  <a:endParaRPr sz="1067" dirty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marL="239993" indent="-194728">
                    <a:buSzPts val="800"/>
                    <a:buFont typeface="Roboto"/>
                    <a:buChar char="●"/>
                  </a:pPr>
                  <a:r>
                    <a:rPr lang="sv" sz="1067" b="1" u="sng" dirty="0">
                      <a:latin typeface="Roboto"/>
                      <a:ea typeface="Roboto"/>
                      <a:cs typeface="Roboto"/>
                      <a:sym typeface="Roboto"/>
                    </a:rPr>
                    <a:t>Leder till legitimation</a:t>
                  </a:r>
                  <a:endParaRPr sz="1067" b="1" u="sng" dirty="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cxnSp>
          <p:nvCxnSpPr>
            <p:cNvPr id="19" name="Google Shape;125;p18">
              <a:extLst>
                <a:ext uri="{FF2B5EF4-FFF2-40B4-BE49-F238E27FC236}">
                  <a16:creationId xmlns:a16="http://schemas.microsoft.com/office/drawing/2014/main" id="{7EA93911-3B45-48CC-BF68-D7232A76D87F}"/>
                </a:ext>
              </a:extLst>
            </p:cNvPr>
            <p:cNvCxnSpPr/>
            <p:nvPr/>
          </p:nvCxnSpPr>
          <p:spPr>
            <a:xfrm rot="10800000">
              <a:off x="628489" y="3418223"/>
              <a:ext cx="0" cy="694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" name="Google Shape;126;p18">
              <a:extLst>
                <a:ext uri="{FF2B5EF4-FFF2-40B4-BE49-F238E27FC236}">
                  <a16:creationId xmlns:a16="http://schemas.microsoft.com/office/drawing/2014/main" id="{7BAAA5DD-B5A1-9DF4-A359-AE6C0F0F5F03}"/>
                </a:ext>
              </a:extLst>
            </p:cNvPr>
            <p:cNvSpPr/>
            <p:nvPr/>
          </p:nvSpPr>
          <p:spPr>
            <a:xfrm>
              <a:off x="4324280" y="3728650"/>
              <a:ext cx="932700" cy="1140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7;p18">
              <a:extLst>
                <a:ext uri="{FF2B5EF4-FFF2-40B4-BE49-F238E27FC236}">
                  <a16:creationId xmlns:a16="http://schemas.microsoft.com/office/drawing/2014/main" id="{E118FFEF-1079-4628-7F43-9E82F2860025}"/>
                </a:ext>
              </a:extLst>
            </p:cNvPr>
            <p:cNvSpPr txBox="1"/>
            <p:nvPr/>
          </p:nvSpPr>
          <p:spPr>
            <a:xfrm>
              <a:off x="2437050" y="4155975"/>
              <a:ext cx="1018800" cy="1017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sv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Vikariat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endParaRPr sz="1067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spcAft>
                  <a:spcPts val="2133"/>
                </a:spcAft>
              </a:pPr>
              <a: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Flera korta visstidsans-</a:t>
              </a:r>
              <a:b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tällningar </a:t>
              </a:r>
              <a:r>
                <a:rPr lang="sv" sz="1067">
                  <a:solidFill>
                    <a:schemeClr val="dk1"/>
                  </a:solidFill>
                  <a:highlight>
                    <a:schemeClr val="accent6"/>
                  </a:highlight>
                  <a:latin typeface="Roboto"/>
                  <a:ea typeface="Roboto"/>
                  <a:cs typeface="Roboto"/>
                  <a:sym typeface="Roboto"/>
                </a:rPr>
                <a:t>(ca 1 år)</a:t>
              </a:r>
              <a:endParaRPr sz="1067">
                <a:solidFill>
                  <a:schemeClr val="dk1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" name="Google Shape;128;p18">
              <a:extLst>
                <a:ext uri="{FF2B5EF4-FFF2-40B4-BE49-F238E27FC236}">
                  <a16:creationId xmlns:a16="http://schemas.microsoft.com/office/drawing/2014/main" id="{54FC9D98-E2FD-D2BA-DE25-144E5AAABD52}"/>
                </a:ext>
              </a:extLst>
            </p:cNvPr>
            <p:cNvCxnSpPr/>
            <p:nvPr/>
          </p:nvCxnSpPr>
          <p:spPr>
            <a:xfrm>
              <a:off x="3403510" y="3536899"/>
              <a:ext cx="0" cy="306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129;p18">
              <a:extLst>
                <a:ext uri="{FF2B5EF4-FFF2-40B4-BE49-F238E27FC236}">
                  <a16:creationId xmlns:a16="http://schemas.microsoft.com/office/drawing/2014/main" id="{1390E4A5-BD64-7C4E-7902-B161AC3156EF}"/>
                </a:ext>
              </a:extLst>
            </p:cNvPr>
            <p:cNvSpPr/>
            <p:nvPr/>
          </p:nvSpPr>
          <p:spPr>
            <a:xfrm>
              <a:off x="3362566" y="3454611"/>
              <a:ext cx="87300" cy="7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4" name="Google Shape;130;p18">
              <a:extLst>
                <a:ext uri="{FF2B5EF4-FFF2-40B4-BE49-F238E27FC236}">
                  <a16:creationId xmlns:a16="http://schemas.microsoft.com/office/drawing/2014/main" id="{2BE1F283-A4ED-3F71-F816-A9077591B04C}"/>
                </a:ext>
              </a:extLst>
            </p:cNvPr>
            <p:cNvGrpSpPr/>
            <p:nvPr/>
          </p:nvGrpSpPr>
          <p:grpSpPr>
            <a:xfrm rot="10800000">
              <a:off x="4274936" y="3726495"/>
              <a:ext cx="87401" cy="351822"/>
              <a:chOff x="2070100" y="2563700"/>
              <a:chExt cx="92400" cy="411825"/>
            </a:xfrm>
          </p:grpSpPr>
          <p:cxnSp>
            <p:nvCxnSpPr>
              <p:cNvPr id="30" name="Google Shape;131;p18">
                <a:extLst>
                  <a:ext uri="{FF2B5EF4-FFF2-40B4-BE49-F238E27FC236}">
                    <a16:creationId xmlns:a16="http://schemas.microsoft.com/office/drawing/2014/main" id="{B15C0A79-A184-D5F2-D3E7-F1CC063D8997}"/>
                  </a:ext>
                </a:extLst>
              </p:cNvPr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1" name="Google Shape;132;p18">
                <a:extLst>
                  <a:ext uri="{FF2B5EF4-FFF2-40B4-BE49-F238E27FC236}">
                    <a16:creationId xmlns:a16="http://schemas.microsoft.com/office/drawing/2014/main" id="{A91D3EB6-EAA6-E923-E715-5946C31108D8}"/>
                  </a:ext>
                </a:extLst>
              </p:cNvPr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" name="Google Shape;133;p18">
              <a:extLst>
                <a:ext uri="{FF2B5EF4-FFF2-40B4-BE49-F238E27FC236}">
                  <a16:creationId xmlns:a16="http://schemas.microsoft.com/office/drawing/2014/main" id="{0A0BE511-2DF9-B15C-8A7B-0C2E10A78DD2}"/>
                </a:ext>
              </a:extLst>
            </p:cNvPr>
            <p:cNvSpPr txBox="1"/>
            <p:nvPr/>
          </p:nvSpPr>
          <p:spPr>
            <a:xfrm>
              <a:off x="4324275" y="4155975"/>
              <a:ext cx="999600" cy="1017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sv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Vikariat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endParaRPr sz="1067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spcAft>
                  <a:spcPts val="2133"/>
                </a:spcAft>
              </a:pPr>
              <a: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Ofta visstidsans-</a:t>
              </a:r>
              <a:b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tällning </a:t>
              </a:r>
              <a:r>
                <a:rPr lang="sv" sz="1067">
                  <a:solidFill>
                    <a:schemeClr val="dk1"/>
                  </a:solidFill>
                  <a:highlight>
                    <a:schemeClr val="accent6"/>
                  </a:highlight>
                  <a:latin typeface="Roboto"/>
                  <a:ea typeface="Roboto"/>
                  <a:cs typeface="Roboto"/>
                  <a:sym typeface="Roboto"/>
                </a:rPr>
                <a:t>(ca 0,5 – 1 år)</a:t>
              </a:r>
              <a:endParaRPr sz="1067">
                <a:solidFill>
                  <a:schemeClr val="dk1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6" name="Google Shape;134;p18">
              <a:extLst>
                <a:ext uri="{FF2B5EF4-FFF2-40B4-BE49-F238E27FC236}">
                  <a16:creationId xmlns:a16="http://schemas.microsoft.com/office/drawing/2014/main" id="{90FBB755-BF0E-2FB6-4A1A-D11C02407311}"/>
                </a:ext>
              </a:extLst>
            </p:cNvPr>
            <p:cNvCxnSpPr/>
            <p:nvPr/>
          </p:nvCxnSpPr>
          <p:spPr>
            <a:xfrm>
              <a:off x="5265385" y="3536899"/>
              <a:ext cx="0" cy="306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135;p18">
              <a:extLst>
                <a:ext uri="{FF2B5EF4-FFF2-40B4-BE49-F238E27FC236}">
                  <a16:creationId xmlns:a16="http://schemas.microsoft.com/office/drawing/2014/main" id="{D37D0426-5CC1-61EC-56A6-0339CA9DB83B}"/>
                </a:ext>
              </a:extLst>
            </p:cNvPr>
            <p:cNvSpPr/>
            <p:nvPr/>
          </p:nvSpPr>
          <p:spPr>
            <a:xfrm>
              <a:off x="5224441" y="3454611"/>
              <a:ext cx="87300" cy="7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36;p18">
              <a:extLst>
                <a:ext uri="{FF2B5EF4-FFF2-40B4-BE49-F238E27FC236}">
                  <a16:creationId xmlns:a16="http://schemas.microsoft.com/office/drawing/2014/main" id="{0CEDEB5A-9180-B223-0871-07CD1D8BB50C}"/>
                </a:ext>
              </a:extLst>
            </p:cNvPr>
            <p:cNvSpPr/>
            <p:nvPr/>
          </p:nvSpPr>
          <p:spPr>
            <a:xfrm rot="10800000">
              <a:off x="7541417" y="4033518"/>
              <a:ext cx="87300" cy="7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37;p18">
              <a:extLst>
                <a:ext uri="{FF2B5EF4-FFF2-40B4-BE49-F238E27FC236}">
                  <a16:creationId xmlns:a16="http://schemas.microsoft.com/office/drawing/2014/main" id="{FB3A87E2-BA4F-7C4E-A223-99C2B3314B67}"/>
                </a:ext>
              </a:extLst>
            </p:cNvPr>
            <p:cNvSpPr txBox="1"/>
            <p:nvPr/>
          </p:nvSpPr>
          <p:spPr>
            <a:xfrm>
              <a:off x="7570025" y="4232925"/>
              <a:ext cx="1329300" cy="1417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sv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Specialistläkare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endParaRPr sz="1067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Tar </a:t>
              </a:r>
              <a:r>
                <a:rPr lang="sv" sz="1067">
                  <a:solidFill>
                    <a:schemeClr val="dk1"/>
                  </a:solidFill>
                  <a:highlight>
                    <a:srgbClr val="FCE5CD"/>
                  </a:highlight>
                  <a:latin typeface="Roboto"/>
                  <a:ea typeface="Roboto"/>
                  <a:cs typeface="Roboto"/>
                  <a:sym typeface="Roboto"/>
                </a:rPr>
                <a:t>ca 13-15 år </a:t>
              </a:r>
              <a:r>
                <a:rPr lang="sv" sz="1067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inkl familjebildning att komma hit </a:t>
              </a:r>
              <a:r>
                <a:rPr lang="sv" sz="1067">
                  <a:solidFill>
                    <a:schemeClr val="dk1"/>
                  </a:solidFill>
                  <a:highlight>
                    <a:srgbClr val="FCE5CD"/>
                  </a:highlight>
                  <a:latin typeface="Roboto"/>
                  <a:ea typeface="Roboto"/>
                  <a:cs typeface="Roboto"/>
                  <a:sym typeface="Roboto"/>
                </a:rPr>
                <a:t>(8-10 år efter examen)</a:t>
              </a:r>
              <a:endParaRPr sz="1067">
                <a:solidFill>
                  <a:schemeClr val="dk1"/>
                </a:solidFill>
                <a:highlight>
                  <a:srgbClr val="FCE5CD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spcAft>
                  <a:spcPts val="2133"/>
                </a:spcAft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27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E79D2-D4C8-4679-9758-D26A8B44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ser en forskningskarriär ut?</a:t>
            </a:r>
          </a:p>
        </p:txBody>
      </p:sp>
      <p:grpSp>
        <p:nvGrpSpPr>
          <p:cNvPr id="3" name="Google Shape;144;p19">
            <a:extLst>
              <a:ext uri="{FF2B5EF4-FFF2-40B4-BE49-F238E27FC236}">
                <a16:creationId xmlns:a16="http://schemas.microsoft.com/office/drawing/2014/main" id="{F7004490-444F-3B4F-6E93-52153A8FD8DC}"/>
              </a:ext>
            </a:extLst>
          </p:cNvPr>
          <p:cNvGrpSpPr/>
          <p:nvPr/>
        </p:nvGrpSpPr>
        <p:grpSpPr>
          <a:xfrm>
            <a:off x="293784" y="2473547"/>
            <a:ext cx="10203137" cy="2779767"/>
            <a:chOff x="289356" y="1885233"/>
            <a:chExt cx="8854841" cy="2364551"/>
          </a:xfrm>
        </p:grpSpPr>
        <p:grpSp>
          <p:nvGrpSpPr>
            <p:cNvPr id="4" name="Google Shape;145;p19">
              <a:extLst>
                <a:ext uri="{FF2B5EF4-FFF2-40B4-BE49-F238E27FC236}">
                  <a16:creationId xmlns:a16="http://schemas.microsoft.com/office/drawing/2014/main" id="{E99A1FF4-61F8-6EBF-E7AD-A9B58E0EBF44}"/>
                </a:ext>
              </a:extLst>
            </p:cNvPr>
            <p:cNvGrpSpPr/>
            <p:nvPr/>
          </p:nvGrpSpPr>
          <p:grpSpPr>
            <a:xfrm>
              <a:off x="6561514" y="1885265"/>
              <a:ext cx="2088836" cy="2126758"/>
              <a:chOff x="6574464" y="1878139"/>
              <a:chExt cx="2088836" cy="2126758"/>
            </a:xfrm>
          </p:grpSpPr>
          <p:sp>
            <p:nvSpPr>
              <p:cNvPr id="51" name="Google Shape;146;p19">
                <a:extLst>
                  <a:ext uri="{FF2B5EF4-FFF2-40B4-BE49-F238E27FC236}">
                    <a16:creationId xmlns:a16="http://schemas.microsoft.com/office/drawing/2014/main" id="{1A9A6B1D-CA9C-F6DC-1770-56589B9CE828}"/>
                  </a:ext>
                </a:extLst>
              </p:cNvPr>
              <p:cNvSpPr/>
              <p:nvPr/>
            </p:nvSpPr>
            <p:spPr>
              <a:xfrm>
                <a:off x="6706400" y="3079474"/>
                <a:ext cx="1956900" cy="133500"/>
              </a:xfrm>
              <a:prstGeom prst="rect">
                <a:avLst/>
              </a:prstGeom>
              <a:solidFill>
                <a:srgbClr val="0856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2" name="Google Shape;147;p19">
                <a:extLst>
                  <a:ext uri="{FF2B5EF4-FFF2-40B4-BE49-F238E27FC236}">
                    <a16:creationId xmlns:a16="http://schemas.microsoft.com/office/drawing/2014/main" id="{E5ABB887-CC57-E483-FCEB-772BCAA590A7}"/>
                  </a:ext>
                </a:extLst>
              </p:cNvPr>
              <p:cNvGrpSpPr/>
              <p:nvPr/>
            </p:nvGrpSpPr>
            <p:grpSpPr>
              <a:xfrm>
                <a:off x="6574464" y="1878139"/>
                <a:ext cx="1949416" cy="2126758"/>
                <a:chOff x="6574464" y="1878139"/>
                <a:chExt cx="1949416" cy="2126758"/>
              </a:xfrm>
            </p:grpSpPr>
            <p:sp>
              <p:nvSpPr>
                <p:cNvPr id="53" name="Google Shape;148;p19">
                  <a:extLst>
                    <a:ext uri="{FF2B5EF4-FFF2-40B4-BE49-F238E27FC236}">
                      <a16:creationId xmlns:a16="http://schemas.microsoft.com/office/drawing/2014/main" id="{B533CBF4-6BCD-E69D-3B31-0EF54201C6D9}"/>
                    </a:ext>
                  </a:extLst>
                </p:cNvPr>
                <p:cNvSpPr txBox="1"/>
                <p:nvPr/>
              </p:nvSpPr>
              <p:spPr>
                <a:xfrm>
                  <a:off x="6574464" y="3633497"/>
                  <a:ext cx="745800" cy="37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2133"/>
                    </a:spcAft>
                  </a:pPr>
                  <a:r>
                    <a:rPr lang="sv" sz="1333" b="1">
                      <a:latin typeface="Roboto"/>
                      <a:ea typeface="Roboto"/>
                      <a:cs typeface="Roboto"/>
                      <a:sym typeface="Roboto"/>
                    </a:rPr>
                    <a:t>Docent</a:t>
                  </a:r>
                  <a:endParaRPr sz="1333" b="1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54" name="Google Shape;149;p19">
                  <a:extLst>
                    <a:ext uri="{FF2B5EF4-FFF2-40B4-BE49-F238E27FC236}">
                      <a16:creationId xmlns:a16="http://schemas.microsoft.com/office/drawing/2014/main" id="{2EB846D9-A9C1-EC19-6AD7-A2139E658DF0}"/>
                    </a:ext>
                  </a:extLst>
                </p:cNvPr>
                <p:cNvSpPr txBox="1"/>
                <p:nvPr/>
              </p:nvSpPr>
              <p:spPr>
                <a:xfrm>
                  <a:off x="7039780" y="1878139"/>
                  <a:ext cx="1484100" cy="106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r>
                    <a:rPr lang="sv" sz="1067" b="1">
                      <a:latin typeface="Roboto"/>
                      <a:ea typeface="Roboto"/>
                      <a:cs typeface="Roboto"/>
                      <a:sym typeface="Roboto"/>
                    </a:rPr>
                    <a:t>Lektor</a:t>
                  </a:r>
                  <a:endParaRPr sz="1067" b="1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endParaRPr sz="1067" b="1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r>
                    <a:rPr lang="sv" sz="1067">
                      <a:latin typeface="Roboto"/>
                      <a:ea typeface="Roboto"/>
                      <a:cs typeface="Roboto"/>
                      <a:sym typeface="Roboto"/>
                    </a:rPr>
                    <a:t>Tillsvidareanställning</a:t>
                  </a:r>
                  <a:endParaRPr sz="1067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>
                    <a:spcBef>
                      <a:spcPts val="2133"/>
                    </a:spcBef>
                    <a:spcAft>
                      <a:spcPts val="2133"/>
                    </a:spcAft>
                  </a:pPr>
                  <a:r>
                    <a:rPr lang="sv" sz="1067">
                      <a:latin typeface="Roboto"/>
                      <a:ea typeface="Roboto"/>
                      <a:cs typeface="Roboto"/>
                      <a:sym typeface="Roboto"/>
                    </a:rPr>
                    <a:t>Tar ca </a:t>
                  </a:r>
                  <a:r>
                    <a:rPr lang="sv" sz="1067">
                      <a:highlight>
                        <a:srgbClr val="FCE5CD"/>
                      </a:highlight>
                      <a:latin typeface="Roboto"/>
                      <a:ea typeface="Roboto"/>
                      <a:cs typeface="Roboto"/>
                      <a:sym typeface="Roboto"/>
                    </a:rPr>
                    <a:t>12-14 år</a:t>
                  </a:r>
                  <a:r>
                    <a:rPr lang="sv" sz="1067">
                      <a:latin typeface="Roboto"/>
                      <a:ea typeface="Roboto"/>
                      <a:cs typeface="Roboto"/>
                      <a:sym typeface="Roboto"/>
                    </a:rPr>
                    <a:t> att nå hit efter examen </a:t>
                  </a:r>
                  <a:endParaRPr sz="1067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5" name="Google Shape;150;p19">
              <a:extLst>
                <a:ext uri="{FF2B5EF4-FFF2-40B4-BE49-F238E27FC236}">
                  <a16:creationId xmlns:a16="http://schemas.microsoft.com/office/drawing/2014/main" id="{7767EB19-8DBB-6FCF-2E0E-8B6EE8E40069}"/>
                </a:ext>
              </a:extLst>
            </p:cNvPr>
            <p:cNvGrpSpPr/>
            <p:nvPr/>
          </p:nvGrpSpPr>
          <p:grpSpPr>
            <a:xfrm>
              <a:off x="919650" y="1885233"/>
              <a:ext cx="1958400" cy="1334868"/>
              <a:chOff x="932600" y="1878107"/>
              <a:chExt cx="1958400" cy="1334868"/>
            </a:xfrm>
          </p:grpSpPr>
          <p:sp>
            <p:nvSpPr>
              <p:cNvPr id="49" name="Google Shape;151;p19">
                <a:extLst>
                  <a:ext uri="{FF2B5EF4-FFF2-40B4-BE49-F238E27FC236}">
                    <a16:creationId xmlns:a16="http://schemas.microsoft.com/office/drawing/2014/main" id="{E3C70F8D-35AC-F769-00ED-B40B81F7B5D4}"/>
                  </a:ext>
                </a:extLst>
              </p:cNvPr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0E94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152;p19">
                <a:extLst>
                  <a:ext uri="{FF2B5EF4-FFF2-40B4-BE49-F238E27FC236}">
                    <a16:creationId xmlns:a16="http://schemas.microsoft.com/office/drawing/2014/main" id="{AF4E07C8-7EF6-7DB9-8DA5-C6C6958E842F}"/>
                  </a:ext>
                </a:extLst>
              </p:cNvPr>
              <p:cNvSpPr txBox="1"/>
              <p:nvPr/>
            </p:nvSpPr>
            <p:spPr>
              <a:xfrm>
                <a:off x="1228973" y="1878107"/>
                <a:ext cx="14448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sv" sz="1067" b="1">
                    <a:latin typeface="Roboto"/>
                    <a:ea typeface="Roboto"/>
                    <a:cs typeface="Roboto"/>
                    <a:sym typeface="Roboto"/>
                  </a:rPr>
                  <a:t>Doktorandutbildning</a:t>
                </a:r>
                <a:endParaRPr sz="1067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/>
                <a:endParaRPr sz="1067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>
                  <a:spcAft>
                    <a:spcPts val="2133"/>
                  </a:spcAft>
                </a:pPr>
                <a:r>
                  <a:rPr lang="sv" sz="1067">
                    <a:highlight>
                      <a:schemeClr val="accent6"/>
                    </a:highlight>
                    <a:latin typeface="Roboto"/>
                    <a:ea typeface="Roboto"/>
                    <a:cs typeface="Roboto"/>
                    <a:sym typeface="Roboto"/>
                  </a:rPr>
                  <a:t>4 års</a:t>
                </a:r>
                <a:r>
                  <a:rPr lang="sv" sz="1067">
                    <a:latin typeface="Roboto"/>
                    <a:ea typeface="Roboto"/>
                    <a:cs typeface="Roboto"/>
                    <a:sym typeface="Roboto"/>
                  </a:rPr>
                  <a:t> heltidsstudier under handledning</a:t>
                </a:r>
                <a:endParaRPr sz="1067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" name="Google Shape;153;p19">
              <a:extLst>
                <a:ext uri="{FF2B5EF4-FFF2-40B4-BE49-F238E27FC236}">
                  <a16:creationId xmlns:a16="http://schemas.microsoft.com/office/drawing/2014/main" id="{E961CDEA-03C3-416E-30FD-6FD1198B3B20}"/>
                </a:ext>
              </a:extLst>
            </p:cNvPr>
            <p:cNvSpPr txBox="1"/>
            <p:nvPr/>
          </p:nvSpPr>
          <p:spPr>
            <a:xfrm>
              <a:off x="289356" y="3556185"/>
              <a:ext cx="12666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sv" sz="1200" b="1">
                  <a:latin typeface="Roboto"/>
                  <a:ea typeface="Roboto"/>
                  <a:cs typeface="Roboto"/>
                  <a:sym typeface="Roboto"/>
                </a:rPr>
                <a:t>Minst 240 hp</a:t>
              </a:r>
              <a:br>
                <a:rPr lang="sv" sz="1200" b="1">
                  <a:latin typeface="Roboto"/>
                  <a:ea typeface="Roboto"/>
                  <a:cs typeface="Roboto"/>
                  <a:sym typeface="Roboto"/>
                </a:rPr>
              </a:br>
              <a:r>
                <a:rPr lang="sv" sz="1200" b="1">
                  <a:latin typeface="Roboto"/>
                  <a:ea typeface="Roboto"/>
                  <a:cs typeface="Roboto"/>
                  <a:sym typeface="Roboto"/>
                </a:rPr>
                <a:t>(4 år) på läkarprogrammet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154;p19">
              <a:extLst>
                <a:ext uri="{FF2B5EF4-FFF2-40B4-BE49-F238E27FC236}">
                  <a16:creationId xmlns:a16="http://schemas.microsoft.com/office/drawing/2014/main" id="{35C76971-9A21-7996-F79B-DB085CA731C5}"/>
                </a:ext>
              </a:extLst>
            </p:cNvPr>
            <p:cNvSpPr/>
            <p:nvPr/>
          </p:nvSpPr>
          <p:spPr>
            <a:xfrm>
              <a:off x="4439843" y="3086609"/>
              <a:ext cx="249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8" name="Google Shape;155;p19">
              <a:extLst>
                <a:ext uri="{FF2B5EF4-FFF2-40B4-BE49-F238E27FC236}">
                  <a16:creationId xmlns:a16="http://schemas.microsoft.com/office/drawing/2014/main" id="{1C255223-9113-21AD-8B5A-CB844905DBD5}"/>
                </a:ext>
              </a:extLst>
            </p:cNvPr>
            <p:cNvCxnSpPr/>
            <p:nvPr/>
          </p:nvCxnSpPr>
          <p:spPr>
            <a:xfrm rot="10800000" flipH="1">
              <a:off x="7065797" y="3148120"/>
              <a:ext cx="2078400" cy="21000"/>
            </a:xfrm>
            <a:prstGeom prst="straightConnector1">
              <a:avLst/>
            </a:prstGeom>
            <a:noFill/>
            <a:ln w="76200" cap="flat" cmpd="sng">
              <a:solidFill>
                <a:srgbClr val="0856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9" name="Google Shape;156;p19">
              <a:extLst>
                <a:ext uri="{FF2B5EF4-FFF2-40B4-BE49-F238E27FC236}">
                  <a16:creationId xmlns:a16="http://schemas.microsoft.com/office/drawing/2014/main" id="{1BFCFBED-1F0A-749F-789C-7EEC4712D9F4}"/>
                </a:ext>
              </a:extLst>
            </p:cNvPr>
            <p:cNvGrpSpPr/>
            <p:nvPr/>
          </p:nvGrpSpPr>
          <p:grpSpPr>
            <a:xfrm>
              <a:off x="2509434" y="1885265"/>
              <a:ext cx="2030566" cy="2126744"/>
              <a:chOff x="2522384" y="1878139"/>
              <a:chExt cx="2030566" cy="2126744"/>
            </a:xfrm>
          </p:grpSpPr>
          <p:sp>
            <p:nvSpPr>
              <p:cNvPr id="44" name="Google Shape;157;p19">
                <a:extLst>
                  <a:ext uri="{FF2B5EF4-FFF2-40B4-BE49-F238E27FC236}">
                    <a16:creationId xmlns:a16="http://schemas.microsoft.com/office/drawing/2014/main" id="{87438E46-DDE2-0F63-9E7A-F659A16385B6}"/>
                  </a:ext>
                </a:extLst>
              </p:cNvPr>
              <p:cNvSpPr/>
              <p:nvPr/>
            </p:nvSpPr>
            <p:spPr>
              <a:xfrm>
                <a:off x="2890950" y="3079474"/>
                <a:ext cx="1662000" cy="133500"/>
              </a:xfrm>
              <a:prstGeom prst="rect">
                <a:avLst/>
              </a:prstGeom>
              <a:solidFill>
                <a:srgbClr val="0856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45" name="Google Shape;158;p19">
                <a:extLst>
                  <a:ext uri="{FF2B5EF4-FFF2-40B4-BE49-F238E27FC236}">
                    <a16:creationId xmlns:a16="http://schemas.microsoft.com/office/drawing/2014/main" id="{325E48D6-9865-5E54-2075-AF1DC44B98F3}"/>
                  </a:ext>
                </a:extLst>
              </p:cNvPr>
              <p:cNvGrpSpPr/>
              <p:nvPr/>
            </p:nvGrpSpPr>
            <p:grpSpPr>
              <a:xfrm>
                <a:off x="2522384" y="1878139"/>
                <a:ext cx="1921957" cy="2126744"/>
                <a:chOff x="2522384" y="1878139"/>
                <a:chExt cx="1921957" cy="2126744"/>
              </a:xfrm>
            </p:grpSpPr>
            <p:sp>
              <p:nvSpPr>
                <p:cNvPr id="46" name="Google Shape;159;p19">
                  <a:extLst>
                    <a:ext uri="{FF2B5EF4-FFF2-40B4-BE49-F238E27FC236}">
                      <a16:creationId xmlns:a16="http://schemas.microsoft.com/office/drawing/2014/main" id="{4B3D277E-EF1C-BF67-6A3A-6075E9810862}"/>
                    </a:ext>
                  </a:extLst>
                </p:cNvPr>
                <p:cNvSpPr txBox="1"/>
                <p:nvPr/>
              </p:nvSpPr>
              <p:spPr>
                <a:xfrm>
                  <a:off x="2522384" y="3633483"/>
                  <a:ext cx="745800" cy="37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2133"/>
                    </a:spcAft>
                  </a:pPr>
                  <a:r>
                    <a:rPr lang="sv" sz="1333" b="1">
                      <a:latin typeface="Roboto"/>
                      <a:ea typeface="Roboto"/>
                      <a:cs typeface="Roboto"/>
                      <a:sym typeface="Roboto"/>
                    </a:rPr>
                    <a:t>PhD</a:t>
                  </a:r>
                  <a:endParaRPr sz="1333" b="1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7" name="Google Shape;160;p19">
                  <a:extLst>
                    <a:ext uri="{FF2B5EF4-FFF2-40B4-BE49-F238E27FC236}">
                      <a16:creationId xmlns:a16="http://schemas.microsoft.com/office/drawing/2014/main" id="{0E7E121C-3957-9D8E-8D8C-93B54EF969F3}"/>
                    </a:ext>
                  </a:extLst>
                </p:cNvPr>
                <p:cNvSpPr txBox="1"/>
                <p:nvPr/>
              </p:nvSpPr>
              <p:spPr>
                <a:xfrm>
                  <a:off x="2999541" y="1878139"/>
                  <a:ext cx="1444800" cy="94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40000" tIns="121900" rIns="121900" bIns="121900" anchor="t" anchorCtr="0">
                  <a:noAutofit/>
                </a:bodyPr>
                <a:lstStyle/>
                <a:p>
                  <a:pPr indent="-119996" algn="ctr"/>
                  <a:r>
                    <a:rPr lang="sv" sz="1067" b="1">
                      <a:latin typeface="Roboto"/>
                      <a:ea typeface="Roboto"/>
                      <a:cs typeface="Roboto"/>
                      <a:sym typeface="Roboto"/>
                    </a:rPr>
                    <a:t>Postdoktor </a:t>
                  </a:r>
                  <a:endParaRPr sz="1067" b="1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-119996" algn="ctr"/>
                  <a:endParaRPr sz="1067" b="1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-187727" algn="ctr">
                    <a:buSzPts val="800"/>
                    <a:buFont typeface="Roboto"/>
                    <a:buChar char="●"/>
                  </a:pPr>
                  <a:r>
                    <a:rPr lang="sv" sz="1067">
                      <a:latin typeface="Roboto"/>
                      <a:ea typeface="Roboto"/>
                      <a:cs typeface="Roboto"/>
                      <a:sym typeface="Roboto"/>
                    </a:rPr>
                    <a:t>“Meriteringstjänst”</a:t>
                  </a:r>
                  <a:endParaRPr sz="1067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-187727" algn="ctr">
                    <a:buSzPts val="800"/>
                    <a:buFont typeface="Roboto"/>
                    <a:buChar char="●"/>
                  </a:pPr>
                  <a:r>
                    <a:rPr lang="sv" sz="1067">
                      <a:latin typeface="Roboto"/>
                      <a:ea typeface="Roboto"/>
                      <a:cs typeface="Roboto"/>
                      <a:sym typeface="Roboto"/>
                    </a:rPr>
                    <a:t>Max </a:t>
                  </a:r>
                  <a:r>
                    <a:rPr lang="sv" sz="1067">
                      <a:highlight>
                        <a:schemeClr val="accent6"/>
                      </a:highlight>
                      <a:latin typeface="Roboto"/>
                      <a:ea typeface="Roboto"/>
                      <a:cs typeface="Roboto"/>
                      <a:sym typeface="Roboto"/>
                    </a:rPr>
                    <a:t>3 år + 1 år</a:t>
                  </a:r>
                  <a:r>
                    <a:rPr lang="sv" sz="1067">
                      <a:latin typeface="Roboto"/>
                      <a:ea typeface="Roboto"/>
                      <a:cs typeface="Roboto"/>
                      <a:sym typeface="Roboto"/>
                    </a:rPr>
                    <a:t> SÄVA</a:t>
                  </a:r>
                  <a:endParaRPr sz="1067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48" name="Google Shape;161;p19">
                  <a:extLst>
                    <a:ext uri="{FF2B5EF4-FFF2-40B4-BE49-F238E27FC236}">
                      <a16:creationId xmlns:a16="http://schemas.microsoft.com/office/drawing/2014/main" id="{6B78F4B1-0B6B-B24D-180B-276F57F9D8BF}"/>
                    </a:ext>
                  </a:extLst>
                </p:cNvPr>
                <p:cNvCxnSpPr/>
                <p:nvPr/>
              </p:nvCxnSpPr>
              <p:spPr>
                <a:xfrm rot="10800000">
                  <a:off x="2895284" y="2761857"/>
                  <a:ext cx="0" cy="78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73" name="Google Shape;164;p19">
            <a:extLst>
              <a:ext uri="{FF2B5EF4-FFF2-40B4-BE49-F238E27FC236}">
                <a16:creationId xmlns:a16="http://schemas.microsoft.com/office/drawing/2014/main" id="{6E49C3C4-2ED5-3D07-9E01-972BCD7B7401}"/>
              </a:ext>
            </a:extLst>
          </p:cNvPr>
          <p:cNvSpPr txBox="1"/>
          <p:nvPr/>
        </p:nvSpPr>
        <p:spPr>
          <a:xfrm>
            <a:off x="5205111" y="2473547"/>
            <a:ext cx="2596800" cy="11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v" sz="1067" b="1" dirty="0">
                <a:latin typeface="Roboto"/>
                <a:ea typeface="Roboto"/>
                <a:cs typeface="Roboto"/>
                <a:sym typeface="Roboto"/>
              </a:rPr>
              <a:t>Biträdande lektor</a:t>
            </a:r>
            <a:endParaRPr sz="1067" b="1" dirty="0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067" b="1" dirty="0">
              <a:latin typeface="Roboto"/>
              <a:ea typeface="Roboto"/>
              <a:cs typeface="Roboto"/>
              <a:sym typeface="Roboto"/>
            </a:endParaRPr>
          </a:p>
          <a:p>
            <a:pPr marL="359990" indent="-187727" algn="ctr">
              <a:buSzPts val="800"/>
              <a:buFont typeface="Roboto"/>
              <a:buChar char="●"/>
            </a:pPr>
            <a:r>
              <a:rPr lang="sv" sz="1067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“Meriteringstjänst”</a:t>
            </a:r>
            <a:endParaRPr sz="1067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59990" indent="-187727" algn="ctr">
              <a:buSzPts val="800"/>
              <a:buFont typeface="Roboto"/>
              <a:buChar char="●"/>
            </a:pPr>
            <a:r>
              <a:rPr lang="sv" sz="1067" dirty="0">
                <a:latin typeface="Roboto"/>
                <a:ea typeface="Roboto"/>
                <a:cs typeface="Roboto"/>
                <a:sym typeface="Roboto"/>
              </a:rPr>
              <a:t>Får inte gå mer än 5 år efter avlagd doktorsexamen</a:t>
            </a:r>
            <a:endParaRPr sz="1067" dirty="0">
              <a:latin typeface="Roboto"/>
              <a:ea typeface="Roboto"/>
              <a:cs typeface="Roboto"/>
              <a:sym typeface="Roboto"/>
            </a:endParaRPr>
          </a:p>
          <a:p>
            <a:pPr marL="359990" indent="-187727" algn="ctr">
              <a:buSzPts val="800"/>
              <a:buFont typeface="Roboto"/>
              <a:buChar char="●"/>
            </a:pPr>
            <a:r>
              <a:rPr lang="sv" sz="1067" dirty="0">
                <a:latin typeface="Roboto"/>
                <a:ea typeface="Roboto"/>
                <a:cs typeface="Roboto"/>
                <a:sym typeface="Roboto"/>
              </a:rPr>
              <a:t>Anställning </a:t>
            </a:r>
            <a:r>
              <a:rPr lang="sv" sz="1067" dirty="0"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4 år (max 6 år)</a:t>
            </a:r>
            <a:endParaRPr sz="1067" dirty="0"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6378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169;p20">
            <a:extLst>
              <a:ext uri="{FF2B5EF4-FFF2-40B4-BE49-F238E27FC236}">
                <a16:creationId xmlns:a16="http://schemas.microsoft.com/office/drawing/2014/main" id="{663E71E1-B735-B442-4396-D59B6948EC65}"/>
              </a:ext>
            </a:extLst>
          </p:cNvPr>
          <p:cNvCxnSpPr/>
          <p:nvPr/>
        </p:nvCxnSpPr>
        <p:spPr>
          <a:xfrm>
            <a:off x="8054015" y="201600"/>
            <a:ext cx="96000" cy="645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881E79D2-D4C8-4679-9758-D26A8B44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Kombinera?</a:t>
            </a:r>
          </a:p>
        </p:txBody>
      </p:sp>
      <p:grpSp>
        <p:nvGrpSpPr>
          <p:cNvPr id="10" name="Google Shape;171;p20">
            <a:extLst>
              <a:ext uri="{FF2B5EF4-FFF2-40B4-BE49-F238E27FC236}">
                <a16:creationId xmlns:a16="http://schemas.microsoft.com/office/drawing/2014/main" id="{7D50BAC1-EAEE-6292-3F57-F73DD4E37DE0}"/>
              </a:ext>
            </a:extLst>
          </p:cNvPr>
          <p:cNvGrpSpPr/>
          <p:nvPr/>
        </p:nvGrpSpPr>
        <p:grpSpPr>
          <a:xfrm>
            <a:off x="379942" y="1398430"/>
            <a:ext cx="10193371" cy="2983233"/>
            <a:chOff x="297832" y="1885233"/>
            <a:chExt cx="8846365" cy="2537626"/>
          </a:xfrm>
        </p:grpSpPr>
        <p:grpSp>
          <p:nvGrpSpPr>
            <p:cNvPr id="11" name="Google Shape;172;p20">
              <a:extLst>
                <a:ext uri="{FF2B5EF4-FFF2-40B4-BE49-F238E27FC236}">
                  <a16:creationId xmlns:a16="http://schemas.microsoft.com/office/drawing/2014/main" id="{CA421DDC-8631-8683-F2EB-F9DCB1E19F67}"/>
                </a:ext>
              </a:extLst>
            </p:cNvPr>
            <p:cNvGrpSpPr/>
            <p:nvPr/>
          </p:nvGrpSpPr>
          <p:grpSpPr>
            <a:xfrm>
              <a:off x="6569976" y="1885265"/>
              <a:ext cx="2080374" cy="2002424"/>
              <a:chOff x="6582926" y="1878139"/>
              <a:chExt cx="2080374" cy="2002424"/>
            </a:xfrm>
          </p:grpSpPr>
          <p:sp>
            <p:nvSpPr>
              <p:cNvPr id="24" name="Google Shape;173;p20">
                <a:extLst>
                  <a:ext uri="{FF2B5EF4-FFF2-40B4-BE49-F238E27FC236}">
                    <a16:creationId xmlns:a16="http://schemas.microsoft.com/office/drawing/2014/main" id="{5E2642EB-AD64-F907-B684-AADBA80F4D5C}"/>
                  </a:ext>
                </a:extLst>
              </p:cNvPr>
              <p:cNvSpPr/>
              <p:nvPr/>
            </p:nvSpPr>
            <p:spPr>
              <a:xfrm>
                <a:off x="6706400" y="3079474"/>
                <a:ext cx="1956900" cy="133500"/>
              </a:xfrm>
              <a:prstGeom prst="rect">
                <a:avLst/>
              </a:prstGeom>
              <a:solidFill>
                <a:srgbClr val="0856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25" name="Google Shape;174;p20">
                <a:extLst>
                  <a:ext uri="{FF2B5EF4-FFF2-40B4-BE49-F238E27FC236}">
                    <a16:creationId xmlns:a16="http://schemas.microsoft.com/office/drawing/2014/main" id="{5781CCCD-39AF-8238-20E9-F677B009F5A7}"/>
                  </a:ext>
                </a:extLst>
              </p:cNvPr>
              <p:cNvGrpSpPr/>
              <p:nvPr/>
            </p:nvGrpSpPr>
            <p:grpSpPr>
              <a:xfrm>
                <a:off x="6582926" y="1878139"/>
                <a:ext cx="1940954" cy="2002424"/>
                <a:chOff x="6582926" y="1878139"/>
                <a:chExt cx="1940954" cy="2002424"/>
              </a:xfrm>
            </p:grpSpPr>
            <p:sp>
              <p:nvSpPr>
                <p:cNvPr id="26" name="Google Shape;175;p20">
                  <a:extLst>
                    <a:ext uri="{FF2B5EF4-FFF2-40B4-BE49-F238E27FC236}">
                      <a16:creationId xmlns:a16="http://schemas.microsoft.com/office/drawing/2014/main" id="{ED9D32F0-BFCD-9E1A-458E-0CFEA98858C0}"/>
                    </a:ext>
                  </a:extLst>
                </p:cNvPr>
                <p:cNvSpPr txBox="1"/>
                <p:nvPr/>
              </p:nvSpPr>
              <p:spPr>
                <a:xfrm>
                  <a:off x="6582926" y="3509163"/>
                  <a:ext cx="745800" cy="371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sv" sz="1333" b="1">
                      <a:latin typeface="Roboto"/>
                      <a:ea typeface="Roboto"/>
                      <a:cs typeface="Roboto"/>
                      <a:sym typeface="Roboto"/>
                    </a:rPr>
                    <a:t>Docent</a:t>
                  </a:r>
                  <a:endParaRPr sz="2533" b="1" i="1">
                    <a:solidFill>
                      <a:srgbClr val="E69138"/>
                    </a:solidFill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2133"/>
                    </a:spcBef>
                    <a:spcAft>
                      <a:spcPts val="2133"/>
                    </a:spcAft>
                  </a:pPr>
                  <a:endParaRPr sz="1333" b="1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7" name="Google Shape;176;p20">
                  <a:extLst>
                    <a:ext uri="{FF2B5EF4-FFF2-40B4-BE49-F238E27FC236}">
                      <a16:creationId xmlns:a16="http://schemas.microsoft.com/office/drawing/2014/main" id="{47F34D53-CA44-D409-4537-2BA459E00163}"/>
                    </a:ext>
                  </a:extLst>
                </p:cNvPr>
                <p:cNvSpPr txBox="1"/>
                <p:nvPr/>
              </p:nvSpPr>
              <p:spPr>
                <a:xfrm>
                  <a:off x="7039780" y="1878139"/>
                  <a:ext cx="1484100" cy="94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r>
                    <a:rPr lang="sv" sz="1067" b="1">
                      <a:latin typeface="Roboto"/>
                      <a:ea typeface="Roboto"/>
                      <a:cs typeface="Roboto"/>
                      <a:sym typeface="Roboto"/>
                    </a:rPr>
                    <a:t>Lektor</a:t>
                  </a:r>
                  <a:endParaRPr sz="1067" b="1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endParaRPr sz="1067" b="1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r>
                    <a:rPr lang="sv" sz="1067">
                      <a:latin typeface="Roboto"/>
                      <a:ea typeface="Roboto"/>
                      <a:cs typeface="Roboto"/>
                      <a:sym typeface="Roboto"/>
                    </a:rPr>
                    <a:t>Tillsvidareanställning</a:t>
                  </a:r>
                  <a:endParaRPr sz="1067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>
                    <a:spcBef>
                      <a:spcPts val="2133"/>
                    </a:spcBef>
                    <a:buClr>
                      <a:schemeClr val="dk1"/>
                    </a:buClr>
                    <a:buSzPts val="1100"/>
                  </a:pPr>
                  <a:r>
                    <a:rPr lang="sv" sz="1067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Tar ca </a:t>
                  </a:r>
                  <a:r>
                    <a:rPr lang="sv" sz="1067">
                      <a:solidFill>
                        <a:schemeClr val="dk1"/>
                      </a:solidFill>
                      <a:highlight>
                        <a:srgbClr val="FCE5CD"/>
                      </a:highlight>
                      <a:latin typeface="Roboto"/>
                      <a:ea typeface="Roboto"/>
                      <a:cs typeface="Roboto"/>
                      <a:sym typeface="Roboto"/>
                    </a:rPr>
                    <a:t>12-14 år</a:t>
                  </a:r>
                  <a:r>
                    <a:rPr lang="sv" sz="1067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 att nå hit efter examen </a:t>
                  </a:r>
                  <a:endParaRPr sz="1067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>
                    <a:spcBef>
                      <a:spcPts val="2133"/>
                    </a:spcBef>
                    <a:spcAft>
                      <a:spcPts val="2133"/>
                    </a:spcAft>
                  </a:pPr>
                  <a:endParaRPr sz="1067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12" name="Google Shape;177;p20">
              <a:extLst>
                <a:ext uri="{FF2B5EF4-FFF2-40B4-BE49-F238E27FC236}">
                  <a16:creationId xmlns:a16="http://schemas.microsoft.com/office/drawing/2014/main" id="{AFE8255D-8A08-D3B9-7FAB-352433AAD598}"/>
                </a:ext>
              </a:extLst>
            </p:cNvPr>
            <p:cNvGrpSpPr/>
            <p:nvPr/>
          </p:nvGrpSpPr>
          <p:grpSpPr>
            <a:xfrm>
              <a:off x="919650" y="1885233"/>
              <a:ext cx="1958400" cy="1334868"/>
              <a:chOff x="932600" y="1878107"/>
              <a:chExt cx="1958400" cy="1334868"/>
            </a:xfrm>
          </p:grpSpPr>
          <p:sp>
            <p:nvSpPr>
              <p:cNvPr id="22" name="Google Shape;178;p20">
                <a:extLst>
                  <a:ext uri="{FF2B5EF4-FFF2-40B4-BE49-F238E27FC236}">
                    <a16:creationId xmlns:a16="http://schemas.microsoft.com/office/drawing/2014/main" id="{36A43277-5388-E94A-E08A-39FA4A6CF1A3}"/>
                  </a:ext>
                </a:extLst>
              </p:cNvPr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0E94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179;p20">
                <a:extLst>
                  <a:ext uri="{FF2B5EF4-FFF2-40B4-BE49-F238E27FC236}">
                    <a16:creationId xmlns:a16="http://schemas.microsoft.com/office/drawing/2014/main" id="{BDC1DD69-FB45-75E5-F2B4-7C6539D0F757}"/>
                  </a:ext>
                </a:extLst>
              </p:cNvPr>
              <p:cNvSpPr txBox="1"/>
              <p:nvPr/>
            </p:nvSpPr>
            <p:spPr>
              <a:xfrm>
                <a:off x="1228973" y="1878107"/>
                <a:ext cx="14448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sv" sz="1067" b="1">
                    <a:latin typeface="Roboto"/>
                    <a:ea typeface="Roboto"/>
                    <a:cs typeface="Roboto"/>
                    <a:sym typeface="Roboto"/>
                  </a:rPr>
                  <a:t>Doktorandutbildning</a:t>
                </a:r>
                <a:endParaRPr sz="1067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/>
                <a:endParaRPr sz="1067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algn="ctr">
                  <a:spcAft>
                    <a:spcPts val="2133"/>
                  </a:spcAft>
                </a:pPr>
                <a:r>
                  <a:rPr lang="sv" sz="1067">
                    <a:highlight>
                      <a:schemeClr val="accent6"/>
                    </a:highlight>
                    <a:latin typeface="Roboto"/>
                    <a:ea typeface="Roboto"/>
                    <a:cs typeface="Roboto"/>
                    <a:sym typeface="Roboto"/>
                  </a:rPr>
                  <a:t>4 års</a:t>
                </a:r>
                <a:r>
                  <a:rPr lang="sv" sz="1067">
                    <a:latin typeface="Roboto"/>
                    <a:ea typeface="Roboto"/>
                    <a:cs typeface="Roboto"/>
                    <a:sym typeface="Roboto"/>
                  </a:rPr>
                  <a:t> heltidsstudier</a:t>
                </a:r>
                <a:endParaRPr sz="1067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" name="Google Shape;180;p20">
              <a:extLst>
                <a:ext uri="{FF2B5EF4-FFF2-40B4-BE49-F238E27FC236}">
                  <a16:creationId xmlns:a16="http://schemas.microsoft.com/office/drawing/2014/main" id="{6220BF65-6563-0647-B3BA-C283A26DAA32}"/>
                </a:ext>
              </a:extLst>
            </p:cNvPr>
            <p:cNvSpPr txBox="1"/>
            <p:nvPr/>
          </p:nvSpPr>
          <p:spPr>
            <a:xfrm>
              <a:off x="297832" y="3729259"/>
              <a:ext cx="12666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133"/>
                </a:spcAft>
              </a:pPr>
              <a:r>
                <a:rPr lang="sv" sz="1200" b="1">
                  <a:latin typeface="Roboto"/>
                  <a:ea typeface="Roboto"/>
                  <a:cs typeface="Roboto"/>
                  <a:sym typeface="Roboto"/>
                </a:rPr>
                <a:t>Minst 240 hp</a:t>
              </a:r>
              <a:br>
                <a:rPr lang="sv" sz="1200" b="1">
                  <a:latin typeface="Roboto"/>
                  <a:ea typeface="Roboto"/>
                  <a:cs typeface="Roboto"/>
                  <a:sym typeface="Roboto"/>
                </a:rPr>
              </a:br>
              <a:r>
                <a:rPr lang="sv" sz="1200" b="1">
                  <a:latin typeface="Roboto"/>
                  <a:ea typeface="Roboto"/>
                  <a:cs typeface="Roboto"/>
                  <a:sym typeface="Roboto"/>
                </a:rPr>
                <a:t>(4 år) på läkarprogrammet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81;p20">
              <a:extLst>
                <a:ext uri="{FF2B5EF4-FFF2-40B4-BE49-F238E27FC236}">
                  <a16:creationId xmlns:a16="http://schemas.microsoft.com/office/drawing/2014/main" id="{F9E322C0-62E5-A075-0CC3-4CA1C04D728D}"/>
                </a:ext>
              </a:extLst>
            </p:cNvPr>
            <p:cNvSpPr/>
            <p:nvPr/>
          </p:nvSpPr>
          <p:spPr>
            <a:xfrm>
              <a:off x="4439843" y="3086609"/>
              <a:ext cx="249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5" name="Google Shape;182;p20">
              <a:extLst>
                <a:ext uri="{FF2B5EF4-FFF2-40B4-BE49-F238E27FC236}">
                  <a16:creationId xmlns:a16="http://schemas.microsoft.com/office/drawing/2014/main" id="{03A4EF73-9882-7B43-E249-E3B30ED1C5EA}"/>
                </a:ext>
              </a:extLst>
            </p:cNvPr>
            <p:cNvCxnSpPr/>
            <p:nvPr/>
          </p:nvCxnSpPr>
          <p:spPr>
            <a:xfrm rot="10800000" flipH="1">
              <a:off x="7065797" y="3148120"/>
              <a:ext cx="2078400" cy="21000"/>
            </a:xfrm>
            <a:prstGeom prst="straightConnector1">
              <a:avLst/>
            </a:prstGeom>
            <a:noFill/>
            <a:ln w="76200" cap="flat" cmpd="sng">
              <a:solidFill>
                <a:srgbClr val="08563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6" name="Google Shape;183;p20">
              <a:extLst>
                <a:ext uri="{FF2B5EF4-FFF2-40B4-BE49-F238E27FC236}">
                  <a16:creationId xmlns:a16="http://schemas.microsoft.com/office/drawing/2014/main" id="{DAA9FB04-A0D8-1A7A-5742-4587399BAAC5}"/>
                </a:ext>
              </a:extLst>
            </p:cNvPr>
            <p:cNvGrpSpPr/>
            <p:nvPr/>
          </p:nvGrpSpPr>
          <p:grpSpPr>
            <a:xfrm>
              <a:off x="2509434" y="1885265"/>
              <a:ext cx="2030566" cy="2141573"/>
              <a:chOff x="2522384" y="1878139"/>
              <a:chExt cx="2030566" cy="2141573"/>
            </a:xfrm>
          </p:grpSpPr>
          <p:sp>
            <p:nvSpPr>
              <p:cNvPr id="17" name="Google Shape;184;p20">
                <a:extLst>
                  <a:ext uri="{FF2B5EF4-FFF2-40B4-BE49-F238E27FC236}">
                    <a16:creationId xmlns:a16="http://schemas.microsoft.com/office/drawing/2014/main" id="{2D769116-2465-B0F8-2882-E670BBD13A4C}"/>
                  </a:ext>
                </a:extLst>
              </p:cNvPr>
              <p:cNvSpPr/>
              <p:nvPr/>
            </p:nvSpPr>
            <p:spPr>
              <a:xfrm>
                <a:off x="2890950" y="3079474"/>
                <a:ext cx="1662000" cy="133500"/>
              </a:xfrm>
              <a:prstGeom prst="rect">
                <a:avLst/>
              </a:prstGeom>
              <a:solidFill>
                <a:srgbClr val="0856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18" name="Google Shape;185;p20">
                <a:extLst>
                  <a:ext uri="{FF2B5EF4-FFF2-40B4-BE49-F238E27FC236}">
                    <a16:creationId xmlns:a16="http://schemas.microsoft.com/office/drawing/2014/main" id="{94BBFF07-13E5-F5B8-748F-CF70AB55D909}"/>
                  </a:ext>
                </a:extLst>
              </p:cNvPr>
              <p:cNvGrpSpPr/>
              <p:nvPr/>
            </p:nvGrpSpPr>
            <p:grpSpPr>
              <a:xfrm>
                <a:off x="2522384" y="1878139"/>
                <a:ext cx="1921957" cy="2141573"/>
                <a:chOff x="2522384" y="1878139"/>
                <a:chExt cx="1921957" cy="2141573"/>
              </a:xfrm>
            </p:grpSpPr>
            <p:sp>
              <p:nvSpPr>
                <p:cNvPr id="19" name="Google Shape;186;p20">
                  <a:extLst>
                    <a:ext uri="{FF2B5EF4-FFF2-40B4-BE49-F238E27FC236}">
                      <a16:creationId xmlns:a16="http://schemas.microsoft.com/office/drawing/2014/main" id="{D5CE1854-95A8-6AEE-FBBB-9E8A90DB5E02}"/>
                    </a:ext>
                  </a:extLst>
                </p:cNvPr>
                <p:cNvSpPr txBox="1"/>
                <p:nvPr/>
              </p:nvSpPr>
              <p:spPr>
                <a:xfrm>
                  <a:off x="2522384" y="3648312"/>
                  <a:ext cx="745800" cy="37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2133"/>
                    </a:spcAft>
                  </a:pPr>
                  <a:r>
                    <a:rPr lang="sv" sz="1333" b="1">
                      <a:latin typeface="Roboto"/>
                      <a:ea typeface="Roboto"/>
                      <a:cs typeface="Roboto"/>
                      <a:sym typeface="Roboto"/>
                    </a:rPr>
                    <a:t>PhD</a:t>
                  </a:r>
                  <a:endParaRPr sz="1333" b="1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0" name="Google Shape;187;p20">
                  <a:extLst>
                    <a:ext uri="{FF2B5EF4-FFF2-40B4-BE49-F238E27FC236}">
                      <a16:creationId xmlns:a16="http://schemas.microsoft.com/office/drawing/2014/main" id="{BC8B38BB-1775-4C3E-7C76-AF0C033B5A0A}"/>
                    </a:ext>
                  </a:extLst>
                </p:cNvPr>
                <p:cNvSpPr txBox="1"/>
                <p:nvPr/>
              </p:nvSpPr>
              <p:spPr>
                <a:xfrm>
                  <a:off x="2999541" y="1878139"/>
                  <a:ext cx="1444800" cy="94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240000" tIns="121900" rIns="121900" bIns="121900" anchor="t" anchorCtr="0">
                  <a:noAutofit/>
                </a:bodyPr>
                <a:lstStyle/>
                <a:p>
                  <a:pPr indent="-119996" algn="ctr"/>
                  <a:r>
                    <a:rPr lang="sv" sz="1067" b="1" dirty="0">
                      <a:latin typeface="Roboto"/>
                      <a:ea typeface="Roboto"/>
                      <a:cs typeface="Roboto"/>
                      <a:sym typeface="Roboto"/>
                    </a:rPr>
                    <a:t>Postdoktor </a:t>
                  </a:r>
                  <a:endParaRPr sz="1067" b="1" dirty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-119996" algn="ctr"/>
                  <a:endParaRPr sz="1067" b="1" dirty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-187727" algn="ctr">
                    <a:buSzPts val="800"/>
                    <a:buFont typeface="Roboto"/>
                    <a:buChar char="●"/>
                  </a:pPr>
                  <a:r>
                    <a:rPr lang="sv" sz="1067" dirty="0">
                      <a:latin typeface="Roboto"/>
                      <a:ea typeface="Roboto"/>
                      <a:cs typeface="Roboto"/>
                      <a:sym typeface="Roboto"/>
                    </a:rPr>
                    <a:t>“Meriteringstjänst”</a:t>
                  </a:r>
                  <a:endParaRPr sz="1067" dirty="0"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-187727" algn="ctr">
                    <a:buSzPts val="800"/>
                    <a:buFont typeface="Roboto"/>
                    <a:buChar char="●"/>
                  </a:pPr>
                  <a:r>
                    <a:rPr lang="sv" sz="1067" dirty="0">
                      <a:latin typeface="Roboto"/>
                      <a:ea typeface="Roboto"/>
                      <a:cs typeface="Roboto"/>
                      <a:sym typeface="Roboto"/>
                    </a:rPr>
                    <a:t>Max </a:t>
                  </a:r>
                  <a:r>
                    <a:rPr lang="sv" sz="1067" dirty="0">
                      <a:highlight>
                        <a:schemeClr val="accent6"/>
                      </a:highlight>
                      <a:latin typeface="Roboto"/>
                      <a:ea typeface="Roboto"/>
                      <a:cs typeface="Roboto"/>
                      <a:sym typeface="Roboto"/>
                    </a:rPr>
                    <a:t>3 år + 1 år</a:t>
                  </a:r>
                  <a:r>
                    <a:rPr lang="sv" sz="1067" dirty="0">
                      <a:latin typeface="Roboto"/>
                      <a:ea typeface="Roboto"/>
                      <a:cs typeface="Roboto"/>
                      <a:sym typeface="Roboto"/>
                    </a:rPr>
                    <a:t> SÄVA</a:t>
                  </a:r>
                  <a:endParaRPr sz="1067" dirty="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21" name="Google Shape;188;p20">
                  <a:extLst>
                    <a:ext uri="{FF2B5EF4-FFF2-40B4-BE49-F238E27FC236}">
                      <a16:creationId xmlns:a16="http://schemas.microsoft.com/office/drawing/2014/main" id="{6F918AC4-AF7C-6EDF-2334-099DC5BB7E19}"/>
                    </a:ext>
                  </a:extLst>
                </p:cNvPr>
                <p:cNvCxnSpPr/>
                <p:nvPr/>
              </p:nvCxnSpPr>
              <p:spPr>
                <a:xfrm rot="10800000">
                  <a:off x="2895284" y="2761857"/>
                  <a:ext cx="0" cy="78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cxnSp>
        <p:nvCxnSpPr>
          <p:cNvPr id="28" name="Google Shape;189;p20">
            <a:extLst>
              <a:ext uri="{FF2B5EF4-FFF2-40B4-BE49-F238E27FC236}">
                <a16:creationId xmlns:a16="http://schemas.microsoft.com/office/drawing/2014/main" id="{395395AF-6423-EEAD-B8FA-F4AF64B5B392}"/>
              </a:ext>
            </a:extLst>
          </p:cNvPr>
          <p:cNvCxnSpPr/>
          <p:nvPr/>
        </p:nvCxnSpPr>
        <p:spPr>
          <a:xfrm rot="10800000">
            <a:off x="1100257" y="2462097"/>
            <a:ext cx="0" cy="925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190;p20">
            <a:extLst>
              <a:ext uri="{FF2B5EF4-FFF2-40B4-BE49-F238E27FC236}">
                <a16:creationId xmlns:a16="http://schemas.microsoft.com/office/drawing/2014/main" id="{C0644916-D1A1-3DA5-9906-A75F1C6F5EF7}"/>
              </a:ext>
            </a:extLst>
          </p:cNvPr>
          <p:cNvSpPr txBox="1"/>
          <p:nvPr/>
        </p:nvSpPr>
        <p:spPr>
          <a:xfrm>
            <a:off x="5247201" y="1398445"/>
            <a:ext cx="2596800" cy="11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v" sz="1067" b="1">
                <a:latin typeface="Roboto"/>
                <a:ea typeface="Roboto"/>
                <a:cs typeface="Roboto"/>
                <a:sym typeface="Roboto"/>
              </a:rPr>
              <a:t>Biträdande lektor</a:t>
            </a:r>
            <a:endParaRPr sz="1067" b="1">
              <a:latin typeface="Roboto"/>
              <a:ea typeface="Roboto"/>
              <a:cs typeface="Roboto"/>
              <a:sym typeface="Roboto"/>
            </a:endParaRPr>
          </a:p>
          <a:p>
            <a:pPr algn="ctr"/>
            <a:endParaRPr sz="1067" b="1">
              <a:latin typeface="Roboto"/>
              <a:ea typeface="Roboto"/>
              <a:cs typeface="Roboto"/>
              <a:sym typeface="Roboto"/>
            </a:endParaRPr>
          </a:p>
          <a:p>
            <a:pPr marL="359990" indent="-187727" algn="ctr">
              <a:buSzPts val="800"/>
              <a:buFont typeface="Roboto"/>
              <a:buChar char="●"/>
            </a:pPr>
            <a:r>
              <a:rPr lang="sv" sz="10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“Meriteringstjänst”</a:t>
            </a:r>
            <a:endParaRPr sz="10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59990" indent="-187727" algn="ctr">
              <a:buSzPts val="800"/>
              <a:buFont typeface="Roboto"/>
              <a:buChar char="●"/>
            </a:pPr>
            <a:r>
              <a:rPr lang="sv" sz="1067">
                <a:latin typeface="Roboto"/>
                <a:ea typeface="Roboto"/>
                <a:cs typeface="Roboto"/>
                <a:sym typeface="Roboto"/>
              </a:rPr>
              <a:t>Får inte gå mer än 5 år efter avlagd doktorsexamen</a:t>
            </a:r>
            <a:endParaRPr sz="1067">
              <a:latin typeface="Roboto"/>
              <a:ea typeface="Roboto"/>
              <a:cs typeface="Roboto"/>
              <a:sym typeface="Roboto"/>
            </a:endParaRPr>
          </a:p>
          <a:p>
            <a:pPr marL="359990" indent="-187727" algn="ctr">
              <a:buSzPts val="800"/>
              <a:buFont typeface="Roboto"/>
              <a:buChar char="●"/>
            </a:pPr>
            <a:r>
              <a:rPr lang="sv" sz="1067">
                <a:latin typeface="Roboto"/>
                <a:ea typeface="Roboto"/>
                <a:cs typeface="Roboto"/>
                <a:sym typeface="Roboto"/>
              </a:rPr>
              <a:t>Anställning </a:t>
            </a:r>
            <a:r>
              <a:rPr lang="sv" sz="1067"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4 år (max 6 år)</a:t>
            </a:r>
            <a:endParaRPr sz="1067"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91;p20">
            <a:extLst>
              <a:ext uri="{FF2B5EF4-FFF2-40B4-BE49-F238E27FC236}">
                <a16:creationId xmlns:a16="http://schemas.microsoft.com/office/drawing/2014/main" id="{09D68215-BA71-90B6-7426-69331E5AA026}"/>
              </a:ext>
            </a:extLst>
          </p:cNvPr>
          <p:cNvSpPr txBox="1"/>
          <p:nvPr/>
        </p:nvSpPr>
        <p:spPr>
          <a:xfrm>
            <a:off x="3813338" y="5512949"/>
            <a:ext cx="29116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v" sz="1200" b="1">
                <a:latin typeface="Roboto"/>
                <a:ea typeface="Roboto"/>
                <a:cs typeface="Roboto"/>
                <a:sym typeface="Roboto"/>
              </a:rPr>
              <a:t>Specialisttjänstgöring (ST)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endParaRPr sz="1067" b="1">
              <a:latin typeface="Roboto"/>
              <a:ea typeface="Roboto"/>
              <a:cs typeface="Roboto"/>
              <a:sym typeface="Roboto"/>
            </a:endParaRPr>
          </a:p>
          <a:p>
            <a:pPr marL="239993" indent="-194728">
              <a:buSzPts val="800"/>
              <a:buFont typeface="Roboto"/>
              <a:buChar char="●"/>
            </a:pPr>
            <a:r>
              <a:rPr lang="sv" sz="1067">
                <a:latin typeface="Roboto"/>
                <a:ea typeface="Roboto"/>
                <a:cs typeface="Roboto"/>
                <a:sym typeface="Roboto"/>
              </a:rPr>
              <a:t>Tillsvidareanställning</a:t>
            </a:r>
            <a:endParaRPr sz="1067">
              <a:latin typeface="Roboto"/>
              <a:ea typeface="Roboto"/>
              <a:cs typeface="Roboto"/>
              <a:sym typeface="Roboto"/>
            </a:endParaRPr>
          </a:p>
          <a:p>
            <a:pPr marL="239993" indent="-194728">
              <a:buSzPts val="800"/>
              <a:buFont typeface="Roboto"/>
              <a:buChar char="●"/>
            </a:pPr>
            <a:r>
              <a:rPr lang="sv" sz="1067"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(5-6 år beroende på grundutb.)</a:t>
            </a:r>
            <a:endParaRPr sz="1067">
              <a:latin typeface="Roboto"/>
              <a:ea typeface="Roboto"/>
              <a:cs typeface="Roboto"/>
              <a:sym typeface="Roboto"/>
            </a:endParaRPr>
          </a:p>
          <a:p>
            <a:pPr marL="239993" indent="-194728">
              <a:buSzPts val="800"/>
              <a:buFont typeface="Roboto"/>
              <a:buChar char="●"/>
            </a:pPr>
            <a:r>
              <a:rPr lang="sv" sz="1067" b="1" u="sng">
                <a:latin typeface="Roboto"/>
                <a:ea typeface="Roboto"/>
                <a:cs typeface="Roboto"/>
                <a:sym typeface="Roboto"/>
              </a:rPr>
              <a:t>Leder till specialistbevis</a:t>
            </a:r>
            <a:endParaRPr sz="1067" b="1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92;p20">
            <a:extLst>
              <a:ext uri="{FF2B5EF4-FFF2-40B4-BE49-F238E27FC236}">
                <a16:creationId xmlns:a16="http://schemas.microsoft.com/office/drawing/2014/main" id="{83950D3D-4996-EEBA-A039-1095ED67C31D}"/>
              </a:ext>
            </a:extLst>
          </p:cNvPr>
          <p:cNvSpPr txBox="1"/>
          <p:nvPr/>
        </p:nvSpPr>
        <p:spPr>
          <a:xfrm>
            <a:off x="204629" y="5358600"/>
            <a:ext cx="24700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v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Allmäntjänstgöring (AT)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067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9993" indent="-194728">
              <a:buClr>
                <a:schemeClr val="dk1"/>
              </a:buClr>
              <a:buSzPts val="800"/>
              <a:buFont typeface="Roboto"/>
              <a:buChar char="●"/>
            </a:pPr>
            <a:r>
              <a:rPr lang="sv" sz="1067">
                <a:solidFill>
                  <a:schemeClr val="dk1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18-21 månader </a:t>
            </a:r>
            <a:r>
              <a:rPr lang="sv" sz="10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klinisk tjänst i regionen (+ väntetid ca 12 månader)</a:t>
            </a:r>
            <a:endParaRPr sz="10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9993" indent="-194728">
              <a:buClr>
                <a:schemeClr val="dk1"/>
              </a:buClr>
              <a:buSzPts val="800"/>
              <a:buFont typeface="Roboto"/>
              <a:buChar char="●"/>
            </a:pPr>
            <a:r>
              <a:rPr lang="sv" sz="1067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Leder till legitimation</a:t>
            </a:r>
            <a:endParaRPr sz="1067" b="1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93;p20">
            <a:extLst>
              <a:ext uri="{FF2B5EF4-FFF2-40B4-BE49-F238E27FC236}">
                <a16:creationId xmlns:a16="http://schemas.microsoft.com/office/drawing/2014/main" id="{7027317F-E9F4-9F86-C9BA-D03CA16EB04A}"/>
              </a:ext>
            </a:extLst>
          </p:cNvPr>
          <p:cNvSpPr txBox="1"/>
          <p:nvPr/>
        </p:nvSpPr>
        <p:spPr>
          <a:xfrm>
            <a:off x="8119009" y="4560402"/>
            <a:ext cx="1772400" cy="141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sv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Specialistläkare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067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sv" sz="10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 </a:t>
            </a:r>
            <a:r>
              <a:rPr lang="sv" sz="1067">
                <a:solidFill>
                  <a:schemeClr val="dk1"/>
                </a:solidFill>
                <a:highlight>
                  <a:schemeClr val="accent6"/>
                </a:highlight>
                <a:latin typeface="Roboto"/>
                <a:ea typeface="Roboto"/>
                <a:cs typeface="Roboto"/>
                <a:sym typeface="Roboto"/>
              </a:rPr>
              <a:t>ca 13-15 år </a:t>
            </a:r>
            <a:r>
              <a:rPr lang="sv" sz="10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inkl familjebildning att komma hit </a:t>
            </a:r>
            <a:r>
              <a:rPr lang="sv" sz="1067">
                <a:solidFill>
                  <a:schemeClr val="dk1"/>
                </a:solidFill>
                <a:highlight>
                  <a:srgbClr val="FCE5CD"/>
                </a:highlight>
                <a:latin typeface="Roboto"/>
                <a:ea typeface="Roboto"/>
                <a:cs typeface="Roboto"/>
                <a:sym typeface="Roboto"/>
              </a:rPr>
              <a:t>(8-10 år efter examen)</a:t>
            </a:r>
            <a:endParaRPr sz="1067">
              <a:solidFill>
                <a:schemeClr val="dk1"/>
              </a:solidFill>
              <a:highlight>
                <a:srgbClr val="FCE5CD"/>
              </a:highlight>
              <a:latin typeface="Roboto"/>
              <a:ea typeface="Roboto"/>
              <a:cs typeface="Roboto"/>
              <a:sym typeface="Roboto"/>
            </a:endParaRPr>
          </a:p>
          <a:p>
            <a:endParaRPr sz="10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" name="Google Shape;194;p20">
            <a:extLst>
              <a:ext uri="{FF2B5EF4-FFF2-40B4-BE49-F238E27FC236}">
                <a16:creationId xmlns:a16="http://schemas.microsoft.com/office/drawing/2014/main" id="{E5F53732-ADF4-AF7D-BF2F-E3DE1B07FD65}"/>
              </a:ext>
            </a:extLst>
          </p:cNvPr>
          <p:cNvCxnSpPr/>
          <p:nvPr/>
        </p:nvCxnSpPr>
        <p:spPr>
          <a:xfrm>
            <a:off x="8153214" y="5950649"/>
            <a:ext cx="1704000" cy="400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195;p20">
            <a:extLst>
              <a:ext uri="{FF2B5EF4-FFF2-40B4-BE49-F238E27FC236}">
                <a16:creationId xmlns:a16="http://schemas.microsoft.com/office/drawing/2014/main" id="{F989F7B8-45BC-5544-D40B-A821D20A2456}"/>
              </a:ext>
            </a:extLst>
          </p:cNvPr>
          <p:cNvCxnSpPr/>
          <p:nvPr/>
        </p:nvCxnSpPr>
        <p:spPr>
          <a:xfrm rot="10800000" flipH="1">
            <a:off x="2021609" y="3207000"/>
            <a:ext cx="86400" cy="18824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5" name="Google Shape;196;p20">
            <a:extLst>
              <a:ext uri="{FF2B5EF4-FFF2-40B4-BE49-F238E27FC236}">
                <a16:creationId xmlns:a16="http://schemas.microsoft.com/office/drawing/2014/main" id="{0A52CBF5-B1D7-324E-0E33-29F4C915EEFD}"/>
              </a:ext>
            </a:extLst>
          </p:cNvPr>
          <p:cNvCxnSpPr/>
          <p:nvPr/>
        </p:nvCxnSpPr>
        <p:spPr>
          <a:xfrm rot="10800000" flipH="1">
            <a:off x="4635676" y="3552800"/>
            <a:ext cx="334800" cy="12432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6" name="Google Shape;197;p20">
            <a:extLst>
              <a:ext uri="{FF2B5EF4-FFF2-40B4-BE49-F238E27FC236}">
                <a16:creationId xmlns:a16="http://schemas.microsoft.com/office/drawing/2014/main" id="{C016D6A8-E8FE-F6CE-C7B4-887AE0C832BD}"/>
              </a:ext>
            </a:extLst>
          </p:cNvPr>
          <p:cNvSpPr txBox="1">
            <a:spLocks/>
          </p:cNvSpPr>
          <p:nvPr/>
        </p:nvSpPr>
        <p:spPr>
          <a:xfrm>
            <a:off x="4122929" y="3854867"/>
            <a:ext cx="472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lnSpcReduction="10000"/>
          </a:bodyPr>
          <a:lstStyle>
            <a:lvl1pPr marL="228600" indent="-216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r>
              <a:rPr lang="sv" sz="2533" b="1" i="1">
                <a:solidFill>
                  <a:srgbClr val="E69138"/>
                </a:solidFill>
              </a:rPr>
              <a:t>?</a:t>
            </a:r>
          </a:p>
        </p:txBody>
      </p:sp>
      <p:cxnSp>
        <p:nvCxnSpPr>
          <p:cNvPr id="37" name="Google Shape;198;p20">
            <a:extLst>
              <a:ext uri="{FF2B5EF4-FFF2-40B4-BE49-F238E27FC236}">
                <a16:creationId xmlns:a16="http://schemas.microsoft.com/office/drawing/2014/main" id="{DEA8FE73-2240-39B2-C94C-8186E7439D5C}"/>
              </a:ext>
            </a:extLst>
          </p:cNvPr>
          <p:cNvCxnSpPr/>
          <p:nvPr/>
        </p:nvCxnSpPr>
        <p:spPr>
          <a:xfrm rot="10800000" flipH="1">
            <a:off x="5127009" y="3324000"/>
            <a:ext cx="1092000" cy="16484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8" name="Google Shape;199;p20">
            <a:extLst>
              <a:ext uri="{FF2B5EF4-FFF2-40B4-BE49-F238E27FC236}">
                <a16:creationId xmlns:a16="http://schemas.microsoft.com/office/drawing/2014/main" id="{3CA99139-6C85-F956-E7D9-82DDAD340363}"/>
              </a:ext>
            </a:extLst>
          </p:cNvPr>
          <p:cNvSpPr txBox="1">
            <a:spLocks/>
          </p:cNvSpPr>
          <p:nvPr/>
        </p:nvSpPr>
        <p:spPr>
          <a:xfrm>
            <a:off x="5805296" y="4033600"/>
            <a:ext cx="472800" cy="5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lnSpcReduction="10000"/>
          </a:bodyPr>
          <a:lstStyle>
            <a:lvl1pPr marL="228600" indent="-216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r>
              <a:rPr lang="sv" sz="2533" b="1" i="1">
                <a:solidFill>
                  <a:srgbClr val="E69138"/>
                </a:solidFill>
              </a:rPr>
              <a:t>?</a:t>
            </a:r>
          </a:p>
        </p:txBody>
      </p:sp>
      <p:cxnSp>
        <p:nvCxnSpPr>
          <p:cNvPr id="39" name="Google Shape;200;p20">
            <a:extLst>
              <a:ext uri="{FF2B5EF4-FFF2-40B4-BE49-F238E27FC236}">
                <a16:creationId xmlns:a16="http://schemas.microsoft.com/office/drawing/2014/main" id="{AE1A8E47-5753-B1F3-ACFD-20263D28A70C}"/>
              </a:ext>
            </a:extLst>
          </p:cNvPr>
          <p:cNvCxnSpPr/>
          <p:nvPr/>
        </p:nvCxnSpPr>
        <p:spPr>
          <a:xfrm rot="10800000">
            <a:off x="2674676" y="3129900"/>
            <a:ext cx="1354400" cy="21420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40" name="Google Shape;202;p20">
            <a:extLst>
              <a:ext uri="{FF2B5EF4-FFF2-40B4-BE49-F238E27FC236}">
                <a16:creationId xmlns:a16="http://schemas.microsoft.com/office/drawing/2014/main" id="{12F58DB2-8291-7FD2-11AC-EF8665AEAE78}"/>
              </a:ext>
            </a:extLst>
          </p:cNvPr>
          <p:cNvCxnSpPr/>
          <p:nvPr/>
        </p:nvCxnSpPr>
        <p:spPr>
          <a:xfrm>
            <a:off x="8087976" y="690267"/>
            <a:ext cx="912400" cy="9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" name="Google Shape;204;p20">
            <a:extLst>
              <a:ext uri="{FF2B5EF4-FFF2-40B4-BE49-F238E27FC236}">
                <a16:creationId xmlns:a16="http://schemas.microsoft.com/office/drawing/2014/main" id="{3BE177F0-B471-B8BC-D3C4-1F7ECAA48D37}"/>
              </a:ext>
            </a:extLst>
          </p:cNvPr>
          <p:cNvCxnSpPr/>
          <p:nvPr/>
        </p:nvCxnSpPr>
        <p:spPr>
          <a:xfrm rot="10800000" flipH="1">
            <a:off x="2199376" y="3326800"/>
            <a:ext cx="2506800" cy="19404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43" name="Google Shape;203;p20">
            <a:extLst>
              <a:ext uri="{FF2B5EF4-FFF2-40B4-BE49-F238E27FC236}">
                <a16:creationId xmlns:a16="http://schemas.microsoft.com/office/drawing/2014/main" id="{38B85B17-8647-30CA-D549-A4BD16A87AE0}"/>
              </a:ext>
            </a:extLst>
          </p:cNvPr>
          <p:cNvSpPr txBox="1">
            <a:spLocks/>
          </p:cNvSpPr>
          <p:nvPr/>
        </p:nvSpPr>
        <p:spPr>
          <a:xfrm>
            <a:off x="8177058" y="103535"/>
            <a:ext cx="2013200" cy="5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fontScale="55000" lnSpcReduction="20000"/>
          </a:bodyPr>
          <a:lstStyle>
            <a:lvl1pPr marL="228600" indent="-216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16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FFFF"/>
              </a:buClr>
              <a:buSzPct val="94736"/>
              <a:buFont typeface="Arial" panose="020B0604020202020204" pitchFamily="34" charset="0"/>
              <a:buNone/>
            </a:pPr>
            <a:r>
              <a:rPr lang="sv-SE" sz="2533" b="1" i="1">
                <a:solidFill>
                  <a:srgbClr val="EA9999"/>
                </a:solidFill>
              </a:rPr>
              <a:t>förenade tjänster möjliga</a:t>
            </a:r>
            <a:endParaRPr lang="sv-SE" sz="2533" b="1" i="1" dirty="0">
              <a:solidFill>
                <a:srgbClr val="EA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6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YLF NEW COLOR 2022">
      <a:dk1>
        <a:srgbClr val="000000"/>
      </a:dk1>
      <a:lt1>
        <a:srgbClr val="FFFFFF"/>
      </a:lt1>
      <a:dk2>
        <a:srgbClr val="7F7F7F"/>
      </a:dk2>
      <a:lt2>
        <a:srgbClr val="4BB69A"/>
      </a:lt2>
      <a:accent1>
        <a:srgbClr val="274682"/>
      </a:accent1>
      <a:accent2>
        <a:srgbClr val="158E6E"/>
      </a:accent2>
      <a:accent3>
        <a:srgbClr val="F0B45A"/>
      </a:accent3>
      <a:accent4>
        <a:srgbClr val="969696"/>
      </a:accent4>
      <a:accent5>
        <a:srgbClr val="788BB1"/>
      </a:accent5>
      <a:accent6>
        <a:srgbClr val="FACE8A"/>
      </a:accent6>
      <a:hlink>
        <a:srgbClr val="004F91"/>
      </a:hlink>
      <a:folHlink>
        <a:srgbClr val="954F72"/>
      </a:folHlink>
    </a:clrScheme>
    <a:fontScheme name="Anpassat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LF PPT 2022" id="{A0C3CA9B-75C1-47F8-BAE1-0CA25E33BEAE}" vid="{3A35848C-9658-4D2C-B36C-E14028B5614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C5D86127C4D744A42CFB8CE1184578" ma:contentTypeVersion="13" ma:contentTypeDescription="Skapa ett nytt dokument." ma:contentTypeScope="" ma:versionID="741b21ed9b1510cc7ca69a67dd566b84">
  <xsd:schema xmlns:xsd="http://www.w3.org/2001/XMLSchema" xmlns:xs="http://www.w3.org/2001/XMLSchema" xmlns:p="http://schemas.microsoft.com/office/2006/metadata/properties" xmlns:ns2="42101060-ed99-4bdc-be03-a7955c0ee3f1" xmlns:ns3="66b9a5be-94f0-43d2-886a-c563bd908c8a" targetNamespace="http://schemas.microsoft.com/office/2006/metadata/properties" ma:root="true" ma:fieldsID="16e1ce17d4a31c531c638c78ef1a87f3" ns2:_="" ns3:_="">
    <xsd:import namespace="42101060-ed99-4bdc-be03-a7955c0ee3f1"/>
    <xsd:import namespace="66b9a5be-94f0-43d2-886a-c563bd908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01060-ed99-4bdc-be03-a7955c0ee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a5be-94f0-43d2-886a-c563bd908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F2562-1CF3-46CE-B59B-815355C6A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01060-ed99-4bdc-be03-a7955c0ee3f1"/>
    <ds:schemaRef ds:uri="66b9a5be-94f0-43d2-886a-c563bd908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808CE3-1166-4447-91E0-CC922850F0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78F930-C1DF-46D0-ABDB-2A44D8DDB5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SYLF PPT 2022 - instruktioner</Template>
  <TotalTime>10</TotalTime>
  <Words>298</Words>
  <Application>Microsoft Office PowerPoint</Application>
  <PresentationFormat>Bredbild</PresentationFormat>
  <Paragraphs>84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Roboto</vt:lpstr>
      <vt:lpstr>Roboto Light</vt:lpstr>
      <vt:lpstr>Office-tema</vt:lpstr>
      <vt:lpstr>Läkarkarriär och forskningskarriär</vt:lpstr>
      <vt:lpstr>Hur ser en läkarkarriär ut?</vt:lpstr>
      <vt:lpstr>Hur ser en forskningskarriär ut?</vt:lpstr>
      <vt:lpstr>Kombinera?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Läkarkarriär och forskningskarriär</dc:title>
  <dc:creator>Jenny Jellerbo</dc:creator>
  <cp:lastModifiedBy>Jenny Jellerbo</cp:lastModifiedBy>
  <cp:revision>1</cp:revision>
  <cp:lastPrinted>2022-01-16T07:43:40Z</cp:lastPrinted>
  <dcterms:created xsi:type="dcterms:W3CDTF">2024-04-25T21:48:36Z</dcterms:created>
  <dcterms:modified xsi:type="dcterms:W3CDTF">2024-04-25T21:58:45Z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0x010100DEC5D86127C4D744A42CFB8CE1184578</vt:lpwstr>
  </property>
</Properties>
</file>